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  <p:sldMasterId id="2147483682" r:id="rId2"/>
  </p:sldMasterIdLst>
  <p:sldIdLst>
    <p:sldId id="256" r:id="rId3"/>
    <p:sldId id="319" r:id="rId4"/>
    <p:sldId id="320" r:id="rId5"/>
    <p:sldId id="321" r:id="rId6"/>
    <p:sldId id="317" r:id="rId7"/>
    <p:sldId id="322" r:id="rId8"/>
    <p:sldId id="344" r:id="rId9"/>
    <p:sldId id="345" r:id="rId10"/>
    <p:sldId id="383" r:id="rId11"/>
    <p:sldId id="347" r:id="rId12"/>
    <p:sldId id="348" r:id="rId13"/>
    <p:sldId id="349" r:id="rId14"/>
    <p:sldId id="350" r:id="rId15"/>
    <p:sldId id="351" r:id="rId16"/>
    <p:sldId id="352" r:id="rId17"/>
    <p:sldId id="353" r:id="rId18"/>
    <p:sldId id="354" r:id="rId19"/>
    <p:sldId id="361" r:id="rId20"/>
    <p:sldId id="362" r:id="rId21"/>
    <p:sldId id="363" r:id="rId22"/>
    <p:sldId id="364" r:id="rId23"/>
    <p:sldId id="378" r:id="rId24"/>
    <p:sldId id="379" r:id="rId25"/>
    <p:sldId id="380" r:id="rId26"/>
    <p:sldId id="381" r:id="rId27"/>
    <p:sldId id="382" r:id="rId28"/>
    <p:sldId id="296" r:id="rId29"/>
    <p:sldId id="297" r:id="rId30"/>
    <p:sldId id="298" r:id="rId31"/>
    <p:sldId id="300" r:id="rId32"/>
    <p:sldId id="301" r:id="rId33"/>
    <p:sldId id="302" r:id="rId34"/>
    <p:sldId id="303" r:id="rId35"/>
    <p:sldId id="306" r:id="rId36"/>
    <p:sldId id="305" r:id="rId37"/>
    <p:sldId id="307" r:id="rId38"/>
    <p:sldId id="314" r:id="rId39"/>
    <p:sldId id="308" r:id="rId40"/>
    <p:sldId id="309" r:id="rId41"/>
    <p:sldId id="310" r:id="rId42"/>
    <p:sldId id="311" r:id="rId43"/>
    <p:sldId id="318" r:id="rId44"/>
    <p:sldId id="355" r:id="rId45"/>
    <p:sldId id="356" r:id="rId46"/>
    <p:sldId id="357" r:id="rId47"/>
    <p:sldId id="358" r:id="rId48"/>
    <p:sldId id="359" r:id="rId49"/>
    <p:sldId id="360" r:id="rId50"/>
    <p:sldId id="365" r:id="rId51"/>
    <p:sldId id="366" r:id="rId52"/>
    <p:sldId id="367" r:id="rId53"/>
    <p:sldId id="368" r:id="rId54"/>
    <p:sldId id="369" r:id="rId55"/>
    <p:sldId id="370" r:id="rId56"/>
    <p:sldId id="371" r:id="rId57"/>
    <p:sldId id="372" r:id="rId58"/>
    <p:sldId id="373" r:id="rId59"/>
    <p:sldId id="374" r:id="rId60"/>
    <p:sldId id="375" r:id="rId61"/>
    <p:sldId id="376" r:id="rId62"/>
    <p:sldId id="377" r:id="rId63"/>
  </p:sldIdLst>
  <p:sldSz cx="12192000" cy="6858000"/>
  <p:notesSz cx="6858000" cy="9144000"/>
  <p:embeddedFontLst>
    <p:embeddedFont>
      <p:font typeface="阿里巴巴普惠体 Heavy" panose="00020600040101010101" pitchFamily="18" charset="-122"/>
      <p:bold r:id="rId64"/>
    </p:embeddedFont>
    <p:embeddedFont>
      <p:font typeface="Calibri" panose="020F0502020204030204" pitchFamily="34" charset="0"/>
      <p:regular r:id="rId65"/>
      <p:bold r:id="rId66"/>
      <p:italic r:id="rId67"/>
      <p:boldItalic r:id="rId68"/>
    </p:embeddedFont>
    <p:embeddedFont>
      <p:font typeface="Calibri Light" panose="020F0302020204030204" pitchFamily="34" charset="0"/>
      <p:regular r:id="rId69"/>
      <p:italic r:id="rId70"/>
    </p:embeddedFont>
    <p:embeddedFont>
      <p:font typeface="OPPOSans B" panose="00020600040101010101" pitchFamily="18" charset="-122"/>
      <p:regular r:id="rId71"/>
    </p:embeddedFont>
    <p:embeddedFont>
      <p:font typeface="OPPOSans H" panose="00020600040101010101" pitchFamily="18" charset="-122"/>
      <p:regular r:id="rId72"/>
    </p:embeddedFont>
    <p:embeddedFont>
      <p:font typeface="OPPOSans L" panose="00020600040101010101" pitchFamily="18" charset="-122"/>
      <p:regular r:id="rId73"/>
    </p:embeddedFont>
    <p:embeddedFont>
      <p:font typeface="OPPOSans M" panose="00020600040101010101" pitchFamily="18" charset="-122"/>
      <p:regular r:id="rId74"/>
    </p:embeddedFont>
    <p:embeddedFont>
      <p:font typeface="OPPOSans R" panose="00020600040101010101" pitchFamily="18" charset="-122"/>
      <p:regular r:id="rId75"/>
    </p:embeddedFont>
    <p:embeddedFont>
      <p:font typeface="等线" panose="02010600030101010101" pitchFamily="2" charset="-122"/>
      <p:regular r:id="rId76"/>
      <p:bold r:id="rId77"/>
    </p:embeddedFont>
    <p:embeddedFont>
      <p:font typeface="等线 Light" panose="02010600030101010101" pitchFamily="2" charset="-122"/>
      <p:regular r:id="rId78"/>
    </p:embeddedFont>
  </p:embeddedFontLst>
  <p:custDataLst>
    <p:tags r:id="rId7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06" userDrawn="1">
          <p15:clr>
            <a:srgbClr val="A4A3A4"/>
          </p15:clr>
        </p15:guide>
        <p15:guide id="5" orient="horz" pos="1911" userDrawn="1">
          <p15:clr>
            <a:srgbClr val="A4A3A4"/>
          </p15:clr>
        </p15:guide>
        <p15:guide id="6" orient="horz" pos="3861" userDrawn="1">
          <p15:clr>
            <a:srgbClr val="A4A3A4"/>
          </p15:clr>
        </p15:guide>
        <p15:guide id="9" orient="horz" pos="26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5D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2" autoAdjust="0"/>
    <p:restoredTop sz="96405"/>
  </p:normalViewPr>
  <p:slideViewPr>
    <p:cSldViewPr snapToGrid="0" snapToObjects="1" showGuides="1">
      <p:cViewPr varScale="1">
        <p:scale>
          <a:sx n="113" d="100"/>
          <a:sy n="113" d="100"/>
        </p:scale>
        <p:origin x="396" y="108"/>
      </p:cViewPr>
      <p:guideLst>
        <p:guide pos="506"/>
        <p:guide orient="horz" pos="1911"/>
        <p:guide orient="horz" pos="3861"/>
        <p:guide orient="horz" pos="26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783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font" Target="fonts/font5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1.fntdata"/><Relationship Id="rId79" Type="http://schemas.openxmlformats.org/officeDocument/2006/relationships/tags" Target="tags/tag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font" Target="fonts/font14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9.fntdata"/><Relationship Id="rId80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7.fntdata"/><Relationship Id="rId75" Type="http://schemas.openxmlformats.org/officeDocument/2006/relationships/font" Target="fonts/font12.fntdata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font" Target="fonts/font15.fntdata"/><Relationship Id="rId8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3.fntdata"/><Relationship Id="rId7" Type="http://schemas.openxmlformats.org/officeDocument/2006/relationships/slide" Target="slides/slide5.xml"/><Relationship Id="rId71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3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423739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3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1340430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标题文本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t>标题文本</a:t>
            </a:r>
          </a:p>
        </p:txBody>
      </p:sp>
      <p:sp>
        <p:nvSpPr>
          <p:cNvPr id="102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1606115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208440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9600" y="5993081"/>
            <a:ext cx="10972800" cy="302896"/>
          </a:xfrm>
          <a:prstGeom prst="rect">
            <a:avLst/>
          </a:prstGeom>
          <a:ln w="3175"/>
        </p:spPr>
        <p:txBody>
          <a:bodyPr lIns="25400" tIns="25400" rIns="25400" bIns="25400"/>
          <a:lstStyle>
            <a:lvl1pPr marL="0" indent="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400" spc="-14"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Avenir Next Medium"/>
              </a:defRPr>
            </a:lvl1pPr>
          </a:lstStyle>
          <a:p>
            <a:r>
              <a:rPr dirty="0" err="1"/>
              <a:t>作者和日期</a:t>
            </a:r>
            <a:endParaRPr dirty="0"/>
          </a:p>
        </p:txBody>
      </p:sp>
      <p:sp>
        <p:nvSpPr>
          <p:cNvPr id="147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609600" y="1771650"/>
            <a:ext cx="10972800" cy="2133600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1219200">
              <a:lnSpc>
                <a:spcPct val="80000"/>
              </a:lnSpc>
              <a:defRPr sz="6400" spc="-64">
                <a:latin typeface="Canela Bold"/>
                <a:ea typeface="Canela Bold"/>
                <a:cs typeface="Canela Bold"/>
                <a:sym typeface="Canela Bold"/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148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9600" y="3783789"/>
            <a:ext cx="10972800" cy="1125297"/>
          </a:xfrm>
          <a:prstGeom prst="rect">
            <a:avLst/>
          </a:prstGeom>
        </p:spPr>
        <p:txBody>
          <a:bodyPr lIns="25400" tIns="25400" rIns="25400" bIns="25400"/>
          <a:lstStyle>
            <a:lvl1pPr marL="0" indent="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000" spc="-29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Avenir Next Demi Bold"/>
              </a:defRPr>
            </a:lvl1pPr>
            <a:lvl2pPr marL="0" indent="45720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000" spc="-29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Avenir Next Demi Bold"/>
              </a:defRPr>
            </a:lvl2pPr>
            <a:lvl3pPr marL="0" indent="91440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000" spc="-29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Avenir Next Demi Bold"/>
              </a:defRPr>
            </a:lvl3pPr>
            <a:lvl4pPr marL="0" indent="137160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000" spc="-29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Avenir Next Demi Bold"/>
              </a:defRPr>
            </a:lvl4pPr>
            <a:lvl5pPr marL="0" indent="182880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000" spc="-29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Avenir Next Demi Bold"/>
              </a:defRPr>
            </a:lvl5pPr>
          </a:lstStyle>
          <a:p>
            <a:r>
              <a:rPr dirty="0" err="1"/>
              <a:t>演示文稿副标题</a:t>
            </a:r>
            <a:endParaRPr dirty="0"/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14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992494" y="6336030"/>
            <a:ext cx="210821" cy="228601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292100">
              <a:defRPr sz="1000">
                <a:solidFill>
                  <a:srgbClr val="5E5E5E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2311565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1198799" y="914400"/>
            <a:ext cx="9799202" cy="2570401"/>
          </a:xfrm>
          <a:prstGeom prst="rect">
            <a:avLst/>
          </a:prstGeom>
        </p:spPr>
        <p:txBody>
          <a:bodyPr lIns="46799" tIns="46799" rIns="46799" bIns="46799" anchor="b"/>
          <a:lstStyle>
            <a:lvl1pPr algn="ctr">
              <a:lnSpc>
                <a:spcPct val="100000"/>
              </a:lnSpc>
              <a:defRPr sz="6000" b="1" spc="3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单击此处编辑标题</a:t>
            </a:r>
          </a:p>
        </p:txBody>
      </p:sp>
      <p:sp>
        <p:nvSpPr>
          <p:cNvPr id="19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98799" y="3560400"/>
            <a:ext cx="9799202" cy="1472401"/>
          </a:xfrm>
          <a:prstGeom prst="rect">
            <a:avLst/>
          </a:prstGeom>
        </p:spPr>
        <p:txBody>
          <a:bodyPr lIns="46799" tIns="46799" rIns="46799" bIns="46799"/>
          <a:lstStyle>
            <a:lvl1pPr marL="0" indent="0" algn="ctr">
              <a:lnSpc>
                <a:spcPct val="110000"/>
              </a:lnSpc>
              <a:buSzTx/>
              <a:buFontTx/>
              <a:buNone/>
              <a:defRPr sz="2400" spc="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>
              <a:lnSpc>
                <a:spcPct val="110000"/>
              </a:lnSpc>
              <a:buSzTx/>
              <a:buFontTx/>
              <a:buNone/>
              <a:defRPr sz="2400" spc="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>
              <a:lnSpc>
                <a:spcPct val="110000"/>
              </a:lnSpc>
              <a:buSzTx/>
              <a:buFontTx/>
              <a:buNone/>
              <a:defRPr sz="2400" spc="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>
              <a:lnSpc>
                <a:spcPct val="110000"/>
              </a:lnSpc>
              <a:buSzTx/>
              <a:buFontTx/>
              <a:buNone/>
              <a:defRPr sz="2400" spc="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>
              <a:lnSpc>
                <a:spcPct val="110000"/>
              </a:lnSpc>
              <a:buSzTx/>
              <a:buFontTx/>
              <a:buNone/>
              <a:defRPr sz="2400" spc="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单击此处编辑副标题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9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32197" y="6359307"/>
            <a:ext cx="245404" cy="22698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0670585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矩形"/>
          <p:cNvSpPr/>
          <p:nvPr/>
        </p:nvSpPr>
        <p:spPr>
          <a:xfrm>
            <a:off x="-86342" y="-47549"/>
            <a:ext cx="12364685" cy="6953098"/>
          </a:xfrm>
          <a:prstGeom prst="rect">
            <a:avLst/>
          </a:prstGeom>
          <a:solidFill>
            <a:srgbClr val="0C0E13"/>
          </a:solidFill>
          <a:ln w="3175"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  <p:sp>
        <p:nvSpPr>
          <p:cNvPr id="202" name="矩形"/>
          <p:cNvSpPr/>
          <p:nvPr/>
        </p:nvSpPr>
        <p:spPr>
          <a:xfrm>
            <a:off x="-86342" y="-47549"/>
            <a:ext cx="12364685" cy="6953098"/>
          </a:xfrm>
          <a:prstGeom prst="rect">
            <a:avLst/>
          </a:prstGeom>
          <a:solidFill>
            <a:srgbClr val="0C0E13"/>
          </a:solidFill>
          <a:ln w="3175">
            <a:miter lim="400000"/>
          </a:ln>
        </p:spPr>
        <p:txBody>
          <a:bodyPr lIns="35718" tIns="35718" rIns="35718" bIns="35718" anchor="ctr"/>
          <a:lstStyle/>
          <a:p>
            <a:pPr algn="ctr" defTabSz="410765">
              <a:defRPr sz="1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  <p:sp>
        <p:nvSpPr>
          <p:cNvPr id="20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987999" y="6477148"/>
            <a:ext cx="211240" cy="207938"/>
          </a:xfrm>
          <a:prstGeom prst="rect">
            <a:avLst/>
          </a:prstGeom>
        </p:spPr>
        <p:txBody>
          <a:bodyPr lIns="35718" tIns="35718" rIns="35718" bIns="35718" anchor="b"/>
          <a:lstStyle>
            <a:lvl1pPr algn="ctr" defTabSz="410765">
              <a:defRPr sz="9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50157575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标题文本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/>
          <a:lstStyle>
            <a:lvl1pPr defTabSz="914377"/>
          </a:lstStyle>
          <a:p>
            <a:r>
              <a:t>标题文本</a:t>
            </a:r>
          </a:p>
        </p:txBody>
      </p:sp>
      <p:sp>
        <p:nvSpPr>
          <p:cNvPr id="21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228593" indent="-228593" defTabSz="914377"/>
            <a:lvl2pPr marL="723881" indent="-266692" defTabSz="914377"/>
            <a:lvl3pPr marL="1234408" indent="-320031" defTabSz="914377"/>
            <a:lvl4pPr marL="1727156" indent="-355590" defTabSz="914377"/>
            <a:lvl5pPr marL="2184345" indent="-355590" defTabSz="914377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1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404294"/>
            <a:ext cx="273657" cy="269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47252767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标题文本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标题文本</a:t>
            </a:r>
          </a:p>
        </p:txBody>
      </p:sp>
      <p:sp>
        <p:nvSpPr>
          <p:cNvPr id="229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1pPr>
            <a:lvl2pPr marL="0" indent="457200" algn="ctr">
              <a:buSzTx/>
              <a:buFontTx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marL="0" indent="914400" algn="ctr">
              <a:buSzTx/>
              <a:buFontTx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3pPr>
            <a:lvl4pPr marL="0" indent="1371600" algn="ctr">
              <a:buSzTx/>
              <a:buFontTx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4pPr>
            <a:lvl5pPr marL="0" indent="1828800" algn="ctr">
              <a:buSzTx/>
              <a:buFontTx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9121873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635000" y="1644650"/>
            <a:ext cx="10922000" cy="1939727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1219169">
              <a:defRPr sz="5800" spc="-17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Avenir Next Demi Bold"/>
              </a:defRPr>
            </a:lvl1pPr>
          </a:lstStyle>
          <a:p>
            <a:r>
              <a:rPr dirty="0" err="1"/>
              <a:t>演示文稿标题</a:t>
            </a:r>
            <a:endParaRPr dirty="0"/>
          </a:p>
        </p:txBody>
      </p:sp>
      <p:sp>
        <p:nvSpPr>
          <p:cNvPr id="238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35000" y="6080214"/>
            <a:ext cx="10922000" cy="347029"/>
          </a:xfrm>
          <a:prstGeom prst="rect">
            <a:avLst/>
          </a:prstGeom>
          <a:ln w="3175"/>
        </p:spPr>
        <p:txBody>
          <a:bodyPr lIns="25400" tIns="25400" rIns="25400" bIns="25400"/>
          <a:lstStyle>
            <a:lvl1pPr marL="0" indent="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600"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Avenir Next Medium"/>
              </a:defRPr>
            </a:lvl1pPr>
          </a:lstStyle>
          <a:p>
            <a:r>
              <a:rPr dirty="0" err="1"/>
              <a:t>作者和日期</a:t>
            </a:r>
            <a:endParaRPr dirty="0"/>
          </a:p>
        </p:txBody>
      </p:sp>
      <p:sp>
        <p:nvSpPr>
          <p:cNvPr id="239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5000" y="3492500"/>
            <a:ext cx="10922000" cy="1256176"/>
          </a:xfrm>
          <a:prstGeom prst="rect">
            <a:avLst/>
          </a:prstGeom>
        </p:spPr>
        <p:txBody>
          <a:bodyPr lIns="25400" tIns="25400" rIns="25400" bIns="25400"/>
          <a:lstStyle>
            <a:lvl1pPr marL="0" indent="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Avenir Next Medium"/>
              </a:defRPr>
            </a:lvl1pPr>
            <a:lvl2pPr marL="0" indent="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Avenir Next Medium"/>
              </a:defRPr>
            </a:lvl2pPr>
            <a:lvl3pPr marL="0" indent="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Avenir Next Medium"/>
              </a:defRPr>
            </a:lvl3pPr>
            <a:lvl4pPr marL="0" indent="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Avenir Next Medium"/>
              </a:defRPr>
            </a:lvl4pPr>
            <a:lvl5pPr marL="0" indent="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Avenir Next Medium"/>
              </a:defRPr>
            </a:lvl5pPr>
          </a:lstStyle>
          <a:p>
            <a:r>
              <a:rPr dirty="0" err="1"/>
              <a:t>演示文稿副标题</a:t>
            </a:r>
            <a:endParaRPr dirty="0"/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24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980049" y="6532753"/>
            <a:ext cx="225553" cy="241301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412750">
              <a:defRPr sz="1100">
                <a:solidFill>
                  <a:srgbClr val="000000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03503739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标题和内容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标题文本"/>
          <p:cNvSpPr txBox="1">
            <a:spLocks noGrp="1"/>
          </p:cNvSpPr>
          <p:nvPr>
            <p:ph type="title"/>
          </p:nvPr>
        </p:nvSpPr>
        <p:spPr>
          <a:xfrm>
            <a:off x="838199" y="365125"/>
            <a:ext cx="10515601" cy="1325563"/>
          </a:xfrm>
          <a:prstGeom prst="rect">
            <a:avLst/>
          </a:prstGeom>
        </p:spPr>
        <p:txBody>
          <a:bodyPr lIns="60959" tIns="60959" rIns="60959" bIns="60959"/>
          <a:lstStyle>
            <a:lvl1pPr>
              <a:defRPr>
                <a:solidFill>
                  <a:srgbClr val="FFFFFF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258" name="正文级别 1…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10515601" cy="4351340"/>
          </a:xfrm>
          <a:prstGeom prst="rect">
            <a:avLst/>
          </a:prstGeom>
        </p:spPr>
        <p:txBody>
          <a:bodyPr lIns="60959" tIns="60959" rIns="60959" bIns="60959"/>
          <a:lstStyle>
            <a:lvl1pPr>
              <a:spcBef>
                <a:spcPts val="900"/>
              </a:spcBef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09600">
              <a:spcBef>
                <a:spcPts val="900"/>
              </a:spcBef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05839">
              <a:spcBef>
                <a:spcPts val="900"/>
              </a:spcBef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97976" indent="-369276">
              <a:spcBef>
                <a:spcPts val="900"/>
              </a:spcBef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40876" indent="-369276">
              <a:spcBef>
                <a:spcPts val="900"/>
              </a:spcBef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5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64696" y="6399520"/>
            <a:ext cx="289105" cy="278786"/>
          </a:xfrm>
          <a:prstGeom prst="rect">
            <a:avLst/>
          </a:prstGeom>
        </p:spPr>
        <p:txBody>
          <a:bodyPr lIns="60959" tIns="60959" rIns="60959" bIns="60959"/>
          <a:lstStyle>
            <a:lvl1pPr defTabSz="609600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227953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4544439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标题和内容">
    <p:bg>
      <p:bgPr>
        <a:gradFill flip="none" rotWithShape="1">
          <a:gsLst>
            <a:gs pos="0">
              <a:srgbClr val="5353CD"/>
            </a:gs>
            <a:gs pos="100000">
              <a:srgbClr val="4333B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任意多边形: 形状 6"/>
          <p:cNvSpPr/>
          <p:nvPr/>
        </p:nvSpPr>
        <p:spPr>
          <a:xfrm rot="2220000" flipH="1" flipV="1">
            <a:off x="4420634" y="-1219303"/>
            <a:ext cx="9252314" cy="9128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2461"/>
                </a:moveTo>
                <a:lnTo>
                  <a:pt x="9635" y="21600"/>
                </a:lnTo>
                <a:lnTo>
                  <a:pt x="0" y="8640"/>
                </a:lnTo>
                <a:lnTo>
                  <a:pt x="11312" y="0"/>
                </a:lnTo>
                <a:lnTo>
                  <a:pt x="11376" y="64"/>
                </a:lnTo>
                <a:cubicBezTo>
                  <a:pt x="12525" y="1331"/>
                  <a:pt x="13286" y="2966"/>
                  <a:pt x="13468" y="4775"/>
                </a:cubicBezTo>
                <a:lnTo>
                  <a:pt x="13475" y="4878"/>
                </a:lnTo>
                <a:lnTo>
                  <a:pt x="13610" y="4504"/>
                </a:lnTo>
                <a:cubicBezTo>
                  <a:pt x="14242" y="2991"/>
                  <a:pt x="15720" y="1930"/>
                  <a:pt x="17442" y="1930"/>
                </a:cubicBezTo>
                <a:cubicBezTo>
                  <a:pt x="19738" y="1930"/>
                  <a:pt x="21600" y="3817"/>
                  <a:pt x="21600" y="6145"/>
                </a:cubicBezTo>
                <a:close/>
              </a:path>
            </a:pathLst>
          </a:custGeom>
          <a:gradFill>
            <a:gsLst>
              <a:gs pos="0">
                <a:srgbClr val="703EEB"/>
              </a:gs>
              <a:gs pos="100000">
                <a:srgbClr val="6E4BDD"/>
              </a:gs>
            </a:gsLst>
            <a:lin ang="16800000"/>
          </a:gradFill>
          <a:ln w="12700">
            <a:miter lim="400000"/>
          </a:ln>
          <a:effectLst>
            <a:outerShdw blurRad="1270000" dist="38100" dir="5400000" rotWithShape="0">
              <a:srgbClr val="000000">
                <a:alpha val="2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endParaRPr/>
          </a:p>
        </p:txBody>
      </p:sp>
      <p:sp>
        <p:nvSpPr>
          <p:cNvPr id="285" name="任意多边形: 形状 7"/>
          <p:cNvSpPr/>
          <p:nvPr/>
        </p:nvSpPr>
        <p:spPr>
          <a:xfrm rot="2220000">
            <a:off x="629401" y="2237661"/>
            <a:ext cx="2185061" cy="5255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30" y="1025"/>
                </a:moveTo>
                <a:cubicBezTo>
                  <a:pt x="5797" y="385"/>
                  <a:pt x="8190" y="0"/>
                  <a:pt x="10800" y="0"/>
                </a:cubicBezTo>
                <a:cubicBezTo>
                  <a:pt x="16765" y="0"/>
                  <a:pt x="21600" y="2010"/>
                  <a:pt x="21600" y="4490"/>
                </a:cubicBezTo>
                <a:lnTo>
                  <a:pt x="21600" y="17671"/>
                </a:lnTo>
                <a:lnTo>
                  <a:pt x="9060" y="21600"/>
                </a:lnTo>
                <a:lnTo>
                  <a:pt x="0" y="16601"/>
                </a:lnTo>
                <a:lnTo>
                  <a:pt x="0" y="4490"/>
                </a:lnTo>
                <a:cubicBezTo>
                  <a:pt x="0" y="3095"/>
                  <a:pt x="1530" y="1849"/>
                  <a:pt x="3930" y="1025"/>
                </a:cubicBezTo>
                <a:close/>
              </a:path>
            </a:pathLst>
          </a:custGeom>
          <a:gradFill>
            <a:gsLst>
              <a:gs pos="0">
                <a:srgbClr val="4B34BE"/>
              </a:gs>
              <a:gs pos="100000">
                <a:srgbClr val="6E4BDD"/>
              </a:gs>
            </a:gsLst>
            <a:lin ang="16800000"/>
          </a:gradFill>
          <a:ln w="12700">
            <a:miter lim="400000"/>
          </a:ln>
          <a:effectLst>
            <a:outerShdw blurRad="1270000" dist="38100" dir="5400000" rotWithShape="0">
              <a:srgbClr val="000000">
                <a:alpha val="2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endParaRPr/>
          </a:p>
        </p:txBody>
      </p:sp>
      <p:sp>
        <p:nvSpPr>
          <p:cNvPr id="286" name="任意多边形: 形状 8"/>
          <p:cNvSpPr/>
          <p:nvPr/>
        </p:nvSpPr>
        <p:spPr>
          <a:xfrm rot="2220000">
            <a:off x="6604509" y="1756276"/>
            <a:ext cx="3103707" cy="67113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30" y="1141"/>
                </a:moveTo>
                <a:cubicBezTo>
                  <a:pt x="5797" y="428"/>
                  <a:pt x="8190" y="0"/>
                  <a:pt x="10800" y="0"/>
                </a:cubicBezTo>
                <a:cubicBezTo>
                  <a:pt x="16765" y="0"/>
                  <a:pt x="21600" y="2236"/>
                  <a:pt x="21600" y="4995"/>
                </a:cubicBezTo>
                <a:lnTo>
                  <a:pt x="21600" y="14073"/>
                </a:lnTo>
                <a:lnTo>
                  <a:pt x="0" y="21600"/>
                </a:lnTo>
                <a:lnTo>
                  <a:pt x="0" y="4995"/>
                </a:lnTo>
                <a:cubicBezTo>
                  <a:pt x="0" y="3443"/>
                  <a:pt x="1530" y="2057"/>
                  <a:pt x="3930" y="1141"/>
                </a:cubicBezTo>
                <a:close/>
              </a:path>
            </a:pathLst>
          </a:custGeom>
          <a:solidFill>
            <a:srgbClr val="663BE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OPPOSans R"/>
                <a:ea typeface="OPPOSans R"/>
                <a:cs typeface="OPPOSans R"/>
                <a:sym typeface="OPPOSans R"/>
              </a:defRPr>
            </a:pPr>
            <a:endParaRPr/>
          </a:p>
        </p:txBody>
      </p:sp>
      <p:sp>
        <p:nvSpPr>
          <p:cNvPr id="28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32716" y="6528117"/>
            <a:ext cx="259284" cy="294641"/>
          </a:xfrm>
          <a:prstGeom prst="rect">
            <a:avLst/>
          </a:prstGeom>
        </p:spPr>
        <p:txBody>
          <a:bodyPr/>
          <a:lstStyle>
            <a:lvl1pPr>
              <a:defRPr>
                <a:latin typeface="OPPOSans R"/>
                <a:ea typeface="OPPOSans R"/>
                <a:cs typeface="OPPOSans R"/>
                <a:sym typeface="OPPOSans 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73895454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88841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89379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8628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613601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7155803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文本占位符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69590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6327747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7433077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73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文本占位符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2528779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3" name="图片占位符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9369186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8534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9112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325">
          <p15:clr>
            <a:srgbClr val="F26B43"/>
          </p15:clr>
        </p15:guide>
        <p15:guide id="4" pos="7355">
          <p15:clr>
            <a:srgbClr val="F26B43"/>
          </p15:clr>
        </p15:guide>
        <p15:guide id="5" orient="horz" pos="459">
          <p15:clr>
            <a:srgbClr val="F26B43"/>
          </p15:clr>
        </p15:guide>
        <p15:guide id="6" orient="horz" pos="346">
          <p15:clr>
            <a:srgbClr val="F26B43"/>
          </p15:clr>
        </p15:guide>
        <p15:guide id="7" orient="horz" pos="3974">
          <p15:clr>
            <a:srgbClr val="F26B43"/>
          </p15:clr>
        </p15:guide>
        <p15:guide id="8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6AE32C26-3CB5-76E4-EDF9-5F318C20A8CD}"/>
              </a:ext>
            </a:extLst>
          </p:cNvPr>
          <p:cNvSpPr/>
          <p:nvPr/>
        </p:nvSpPr>
        <p:spPr>
          <a:xfrm>
            <a:off x="3063478" y="1959252"/>
            <a:ext cx="6057338" cy="1957672"/>
          </a:xfrm>
          <a:custGeom>
            <a:avLst/>
            <a:gdLst/>
            <a:ahLst/>
            <a:cxnLst/>
            <a:rect l="l" t="t" r="r" b="b"/>
            <a:pathLst>
              <a:path w="1757934" h="568147">
                <a:moveTo>
                  <a:pt x="959739" y="421843"/>
                </a:moveTo>
                <a:lnTo>
                  <a:pt x="959739" y="452933"/>
                </a:lnTo>
                <a:cubicBezTo>
                  <a:pt x="973963" y="452527"/>
                  <a:pt x="988492" y="452222"/>
                  <a:pt x="1003326" y="452019"/>
                </a:cubicBezTo>
                <a:cubicBezTo>
                  <a:pt x="1018159" y="451815"/>
                  <a:pt x="1032688" y="451307"/>
                  <a:pt x="1046912" y="450495"/>
                </a:cubicBezTo>
                <a:lnTo>
                  <a:pt x="1046912" y="421843"/>
                </a:lnTo>
                <a:close/>
                <a:moveTo>
                  <a:pt x="1359865" y="366370"/>
                </a:moveTo>
                <a:cubicBezTo>
                  <a:pt x="1375715" y="367183"/>
                  <a:pt x="1395425" y="368300"/>
                  <a:pt x="1418997" y="369723"/>
                </a:cubicBezTo>
                <a:cubicBezTo>
                  <a:pt x="1442568" y="371145"/>
                  <a:pt x="1467155" y="372771"/>
                  <a:pt x="1492758" y="374599"/>
                </a:cubicBezTo>
                <a:cubicBezTo>
                  <a:pt x="1518361" y="376428"/>
                  <a:pt x="1543863" y="378562"/>
                  <a:pt x="1569263" y="381000"/>
                </a:cubicBezTo>
                <a:cubicBezTo>
                  <a:pt x="1594663" y="383439"/>
                  <a:pt x="1617117" y="385877"/>
                  <a:pt x="1636624" y="388315"/>
                </a:cubicBezTo>
                <a:lnTo>
                  <a:pt x="1630528" y="455371"/>
                </a:lnTo>
                <a:cubicBezTo>
                  <a:pt x="1612240" y="452933"/>
                  <a:pt x="1590497" y="450495"/>
                  <a:pt x="1565301" y="448056"/>
                </a:cubicBezTo>
                <a:cubicBezTo>
                  <a:pt x="1540104" y="445618"/>
                  <a:pt x="1514399" y="443281"/>
                  <a:pt x="1488186" y="441046"/>
                </a:cubicBezTo>
                <a:cubicBezTo>
                  <a:pt x="1461974" y="438811"/>
                  <a:pt x="1436675" y="436779"/>
                  <a:pt x="1412291" y="434950"/>
                </a:cubicBezTo>
                <a:cubicBezTo>
                  <a:pt x="1387907" y="433121"/>
                  <a:pt x="1367181" y="431800"/>
                  <a:pt x="1350112" y="430987"/>
                </a:cubicBezTo>
                <a:close/>
                <a:moveTo>
                  <a:pt x="959739" y="337109"/>
                </a:moveTo>
                <a:lnTo>
                  <a:pt x="959739" y="366370"/>
                </a:lnTo>
                <a:lnTo>
                  <a:pt x="1046912" y="366370"/>
                </a:lnTo>
                <a:lnTo>
                  <a:pt x="1046912" y="337109"/>
                </a:lnTo>
                <a:close/>
                <a:moveTo>
                  <a:pt x="315773" y="296875"/>
                </a:moveTo>
                <a:lnTo>
                  <a:pt x="380391" y="343205"/>
                </a:lnTo>
                <a:cubicBezTo>
                  <a:pt x="389738" y="336296"/>
                  <a:pt x="399085" y="329083"/>
                  <a:pt x="408432" y="321564"/>
                </a:cubicBezTo>
                <a:cubicBezTo>
                  <a:pt x="417779" y="314046"/>
                  <a:pt x="427533" y="305816"/>
                  <a:pt x="437693" y="296875"/>
                </a:cubicBezTo>
                <a:close/>
                <a:moveTo>
                  <a:pt x="1495806" y="273711"/>
                </a:moveTo>
                <a:cubicBezTo>
                  <a:pt x="1486459" y="278181"/>
                  <a:pt x="1476502" y="282347"/>
                  <a:pt x="1465936" y="286207"/>
                </a:cubicBezTo>
                <a:cubicBezTo>
                  <a:pt x="1455370" y="290068"/>
                  <a:pt x="1444193" y="294234"/>
                  <a:pt x="1432408" y="298704"/>
                </a:cubicBezTo>
                <a:cubicBezTo>
                  <a:pt x="1456385" y="299923"/>
                  <a:pt x="1482293" y="301651"/>
                  <a:pt x="1510132" y="303886"/>
                </a:cubicBezTo>
                <a:cubicBezTo>
                  <a:pt x="1537970" y="306121"/>
                  <a:pt x="1564082" y="308458"/>
                  <a:pt x="1588465" y="310896"/>
                </a:cubicBezTo>
                <a:cubicBezTo>
                  <a:pt x="1553109" y="298704"/>
                  <a:pt x="1522222" y="286309"/>
                  <a:pt x="1495806" y="273711"/>
                </a:cubicBezTo>
                <a:close/>
                <a:moveTo>
                  <a:pt x="1324509" y="259080"/>
                </a:moveTo>
                <a:lnTo>
                  <a:pt x="1324509" y="463296"/>
                </a:lnTo>
                <a:lnTo>
                  <a:pt x="1665275" y="463296"/>
                </a:lnTo>
                <a:lnTo>
                  <a:pt x="1665275" y="264567"/>
                </a:lnTo>
                <a:lnTo>
                  <a:pt x="1639672" y="326746"/>
                </a:lnTo>
                <a:cubicBezTo>
                  <a:pt x="1633169" y="324714"/>
                  <a:pt x="1626769" y="322783"/>
                  <a:pt x="1620469" y="320955"/>
                </a:cubicBezTo>
                <a:cubicBezTo>
                  <a:pt x="1614170" y="319126"/>
                  <a:pt x="1608176" y="317196"/>
                  <a:pt x="1602486" y="315163"/>
                </a:cubicBezTo>
                <a:lnTo>
                  <a:pt x="1598829" y="363931"/>
                </a:lnTo>
                <a:cubicBezTo>
                  <a:pt x="1583385" y="362306"/>
                  <a:pt x="1566621" y="360579"/>
                  <a:pt x="1548537" y="358750"/>
                </a:cubicBezTo>
                <a:cubicBezTo>
                  <a:pt x="1530452" y="356921"/>
                  <a:pt x="1512164" y="355194"/>
                  <a:pt x="1493673" y="353568"/>
                </a:cubicBezTo>
                <a:cubicBezTo>
                  <a:pt x="1475182" y="351943"/>
                  <a:pt x="1456995" y="350520"/>
                  <a:pt x="1439113" y="349301"/>
                </a:cubicBezTo>
                <a:cubicBezTo>
                  <a:pt x="1421232" y="348082"/>
                  <a:pt x="1404569" y="347066"/>
                  <a:pt x="1389126" y="346253"/>
                </a:cubicBezTo>
                <a:lnTo>
                  <a:pt x="1394613" y="311506"/>
                </a:lnTo>
                <a:cubicBezTo>
                  <a:pt x="1387704" y="313538"/>
                  <a:pt x="1380795" y="315671"/>
                  <a:pt x="1373886" y="317907"/>
                </a:cubicBezTo>
                <a:cubicBezTo>
                  <a:pt x="1366978" y="320142"/>
                  <a:pt x="1359662" y="322275"/>
                  <a:pt x="1351941" y="324307"/>
                </a:cubicBezTo>
                <a:close/>
                <a:moveTo>
                  <a:pt x="959739" y="252375"/>
                </a:moveTo>
                <a:lnTo>
                  <a:pt x="959739" y="281635"/>
                </a:lnTo>
                <a:lnTo>
                  <a:pt x="1046912" y="281635"/>
                </a:lnTo>
                <a:lnTo>
                  <a:pt x="1046912" y="252375"/>
                </a:lnTo>
                <a:close/>
                <a:moveTo>
                  <a:pt x="1440333" y="183490"/>
                </a:moveTo>
                <a:cubicBezTo>
                  <a:pt x="1449274" y="189586"/>
                  <a:pt x="1458316" y="195072"/>
                  <a:pt x="1467460" y="199949"/>
                </a:cubicBezTo>
                <a:cubicBezTo>
                  <a:pt x="1476604" y="204826"/>
                  <a:pt x="1486459" y="209499"/>
                  <a:pt x="1497025" y="213970"/>
                </a:cubicBezTo>
                <a:cubicBezTo>
                  <a:pt x="1505153" y="210719"/>
                  <a:pt x="1514297" y="206655"/>
                  <a:pt x="1524457" y="201778"/>
                </a:cubicBezTo>
                <a:cubicBezTo>
                  <a:pt x="1534617" y="196901"/>
                  <a:pt x="1546606" y="190805"/>
                  <a:pt x="1560424" y="183490"/>
                </a:cubicBezTo>
                <a:close/>
                <a:moveTo>
                  <a:pt x="730530" y="168859"/>
                </a:moveTo>
                <a:cubicBezTo>
                  <a:pt x="728904" y="174955"/>
                  <a:pt x="726974" y="181864"/>
                  <a:pt x="724738" y="189586"/>
                </a:cubicBezTo>
                <a:cubicBezTo>
                  <a:pt x="722503" y="197307"/>
                  <a:pt x="720166" y="205131"/>
                  <a:pt x="717728" y="213055"/>
                </a:cubicBezTo>
                <a:cubicBezTo>
                  <a:pt x="715290" y="220980"/>
                  <a:pt x="712750" y="228600"/>
                  <a:pt x="710108" y="235916"/>
                </a:cubicBezTo>
                <a:cubicBezTo>
                  <a:pt x="707466" y="243231"/>
                  <a:pt x="705333" y="249327"/>
                  <a:pt x="703707" y="254203"/>
                </a:cubicBezTo>
                <a:lnTo>
                  <a:pt x="730530" y="254203"/>
                </a:lnTo>
                <a:close/>
                <a:moveTo>
                  <a:pt x="1324509" y="98755"/>
                </a:moveTo>
                <a:lnTo>
                  <a:pt x="1324509" y="256032"/>
                </a:lnTo>
                <a:cubicBezTo>
                  <a:pt x="1341171" y="252375"/>
                  <a:pt x="1357529" y="248514"/>
                  <a:pt x="1373582" y="244450"/>
                </a:cubicBezTo>
                <a:cubicBezTo>
                  <a:pt x="1389634" y="240386"/>
                  <a:pt x="1405382" y="235916"/>
                  <a:pt x="1420825" y="231039"/>
                </a:cubicBezTo>
                <a:cubicBezTo>
                  <a:pt x="1415949" y="227787"/>
                  <a:pt x="1411072" y="224333"/>
                  <a:pt x="1406195" y="220675"/>
                </a:cubicBezTo>
                <a:cubicBezTo>
                  <a:pt x="1401318" y="217018"/>
                  <a:pt x="1396441" y="213360"/>
                  <a:pt x="1391565" y="209703"/>
                </a:cubicBezTo>
                <a:cubicBezTo>
                  <a:pt x="1387094" y="212954"/>
                  <a:pt x="1382421" y="216103"/>
                  <a:pt x="1377544" y="219151"/>
                </a:cubicBezTo>
                <a:cubicBezTo>
                  <a:pt x="1372667" y="222199"/>
                  <a:pt x="1367790" y="225349"/>
                  <a:pt x="1362913" y="228600"/>
                </a:cubicBezTo>
                <a:lnTo>
                  <a:pt x="1325118" y="172517"/>
                </a:lnTo>
                <a:cubicBezTo>
                  <a:pt x="1334059" y="166828"/>
                  <a:pt x="1342085" y="161646"/>
                  <a:pt x="1349197" y="156972"/>
                </a:cubicBezTo>
                <a:cubicBezTo>
                  <a:pt x="1356309" y="152299"/>
                  <a:pt x="1362913" y="147523"/>
                  <a:pt x="1369009" y="142647"/>
                </a:cubicBezTo>
                <a:cubicBezTo>
                  <a:pt x="1375105" y="137770"/>
                  <a:pt x="1380998" y="132588"/>
                  <a:pt x="1386688" y="127102"/>
                </a:cubicBezTo>
                <a:cubicBezTo>
                  <a:pt x="1392377" y="121615"/>
                  <a:pt x="1398473" y="115215"/>
                  <a:pt x="1404976" y="107899"/>
                </a:cubicBezTo>
                <a:lnTo>
                  <a:pt x="1492149" y="109728"/>
                </a:lnTo>
                <a:cubicBezTo>
                  <a:pt x="1490117" y="112979"/>
                  <a:pt x="1487983" y="116027"/>
                  <a:pt x="1485748" y="118872"/>
                </a:cubicBezTo>
                <a:cubicBezTo>
                  <a:pt x="1483513" y="121717"/>
                  <a:pt x="1481176" y="124765"/>
                  <a:pt x="1478737" y="128016"/>
                </a:cubicBezTo>
                <a:lnTo>
                  <a:pt x="1640282" y="128016"/>
                </a:lnTo>
                <a:lnTo>
                  <a:pt x="1640282" y="190805"/>
                </a:lnTo>
                <a:cubicBezTo>
                  <a:pt x="1628902" y="198527"/>
                  <a:pt x="1618031" y="205740"/>
                  <a:pt x="1607668" y="212446"/>
                </a:cubicBezTo>
                <a:cubicBezTo>
                  <a:pt x="1597305" y="219151"/>
                  <a:pt x="1587043" y="225552"/>
                  <a:pt x="1576883" y="231648"/>
                </a:cubicBezTo>
                <a:cubicBezTo>
                  <a:pt x="1592326" y="236119"/>
                  <a:pt x="1607668" y="240081"/>
                  <a:pt x="1622908" y="243535"/>
                </a:cubicBezTo>
                <a:cubicBezTo>
                  <a:pt x="1638148" y="246990"/>
                  <a:pt x="1652270" y="249936"/>
                  <a:pt x="1665275" y="252375"/>
                </a:cubicBezTo>
                <a:lnTo>
                  <a:pt x="1665275" y="98755"/>
                </a:lnTo>
                <a:close/>
                <a:moveTo>
                  <a:pt x="446227" y="86563"/>
                </a:moveTo>
                <a:lnTo>
                  <a:pt x="446227" y="132893"/>
                </a:lnTo>
                <a:lnTo>
                  <a:pt x="474269" y="132893"/>
                </a:lnTo>
                <a:lnTo>
                  <a:pt x="474269" y="86563"/>
                </a:lnTo>
                <a:close/>
                <a:moveTo>
                  <a:pt x="362712" y="86563"/>
                </a:moveTo>
                <a:lnTo>
                  <a:pt x="362712" y="132893"/>
                </a:lnTo>
                <a:lnTo>
                  <a:pt x="387706" y="132893"/>
                </a:lnTo>
                <a:lnTo>
                  <a:pt x="387706" y="86563"/>
                </a:lnTo>
                <a:close/>
                <a:moveTo>
                  <a:pt x="276759" y="86563"/>
                </a:moveTo>
                <a:lnTo>
                  <a:pt x="276759" y="132893"/>
                </a:lnTo>
                <a:lnTo>
                  <a:pt x="303581" y="132893"/>
                </a:lnTo>
                <a:lnTo>
                  <a:pt x="303581" y="86563"/>
                </a:lnTo>
                <a:close/>
                <a:moveTo>
                  <a:pt x="961568" y="70104"/>
                </a:moveTo>
                <a:lnTo>
                  <a:pt x="961568" y="99975"/>
                </a:lnTo>
                <a:lnTo>
                  <a:pt x="1057885" y="99975"/>
                </a:lnTo>
                <a:lnTo>
                  <a:pt x="1057885" y="70104"/>
                </a:lnTo>
                <a:close/>
                <a:moveTo>
                  <a:pt x="201778" y="13411"/>
                </a:moveTo>
                <a:lnTo>
                  <a:pt x="552298" y="13411"/>
                </a:lnTo>
                <a:lnTo>
                  <a:pt x="552298" y="202997"/>
                </a:lnTo>
                <a:lnTo>
                  <a:pt x="388925" y="202997"/>
                </a:lnTo>
                <a:cubicBezTo>
                  <a:pt x="385674" y="208280"/>
                  <a:pt x="382321" y="213259"/>
                  <a:pt x="378867" y="217932"/>
                </a:cubicBezTo>
                <a:cubicBezTo>
                  <a:pt x="375412" y="222606"/>
                  <a:pt x="371856" y="227381"/>
                  <a:pt x="368199" y="232258"/>
                </a:cubicBezTo>
                <a:lnTo>
                  <a:pt x="532181" y="232258"/>
                </a:lnTo>
                <a:lnTo>
                  <a:pt x="532181" y="312725"/>
                </a:lnTo>
                <a:cubicBezTo>
                  <a:pt x="518770" y="328575"/>
                  <a:pt x="504952" y="343408"/>
                  <a:pt x="490728" y="357226"/>
                </a:cubicBezTo>
                <a:cubicBezTo>
                  <a:pt x="476504" y="371043"/>
                  <a:pt x="461163" y="384353"/>
                  <a:pt x="444703" y="397155"/>
                </a:cubicBezTo>
                <a:cubicBezTo>
                  <a:pt x="428244" y="409956"/>
                  <a:pt x="410261" y="422250"/>
                  <a:pt x="390754" y="434035"/>
                </a:cubicBezTo>
                <a:cubicBezTo>
                  <a:pt x="371247" y="445821"/>
                  <a:pt x="349504" y="457403"/>
                  <a:pt x="325527" y="468783"/>
                </a:cubicBezTo>
                <a:cubicBezTo>
                  <a:pt x="367386" y="469595"/>
                  <a:pt x="409651" y="469392"/>
                  <a:pt x="452323" y="468173"/>
                </a:cubicBezTo>
                <a:cubicBezTo>
                  <a:pt x="494995" y="466954"/>
                  <a:pt x="537667" y="465125"/>
                  <a:pt x="580339" y="462687"/>
                </a:cubicBezTo>
                <a:lnTo>
                  <a:pt x="559003" y="553517"/>
                </a:lnTo>
                <a:cubicBezTo>
                  <a:pt x="512267" y="555549"/>
                  <a:pt x="463906" y="556870"/>
                  <a:pt x="413919" y="557479"/>
                </a:cubicBezTo>
                <a:cubicBezTo>
                  <a:pt x="363931" y="558089"/>
                  <a:pt x="315570" y="557581"/>
                  <a:pt x="268834" y="555956"/>
                </a:cubicBezTo>
                <a:cubicBezTo>
                  <a:pt x="251359" y="555549"/>
                  <a:pt x="235915" y="554127"/>
                  <a:pt x="222504" y="551688"/>
                </a:cubicBezTo>
                <a:cubicBezTo>
                  <a:pt x="209093" y="549250"/>
                  <a:pt x="196698" y="545694"/>
                  <a:pt x="185319" y="541020"/>
                </a:cubicBezTo>
                <a:cubicBezTo>
                  <a:pt x="173939" y="536347"/>
                  <a:pt x="163068" y="530149"/>
                  <a:pt x="152705" y="522427"/>
                </a:cubicBezTo>
                <a:cubicBezTo>
                  <a:pt x="142342" y="514706"/>
                  <a:pt x="131471" y="505155"/>
                  <a:pt x="120091" y="493776"/>
                </a:cubicBezTo>
                <a:cubicBezTo>
                  <a:pt x="108306" y="508000"/>
                  <a:pt x="95707" y="521920"/>
                  <a:pt x="82296" y="535534"/>
                </a:cubicBezTo>
                <a:cubicBezTo>
                  <a:pt x="68885" y="549148"/>
                  <a:pt x="57912" y="560020"/>
                  <a:pt x="49378" y="568147"/>
                </a:cubicBezTo>
                <a:lnTo>
                  <a:pt x="0" y="471831"/>
                </a:lnTo>
                <a:cubicBezTo>
                  <a:pt x="6096" y="466141"/>
                  <a:pt x="11989" y="460858"/>
                  <a:pt x="17679" y="455981"/>
                </a:cubicBezTo>
                <a:cubicBezTo>
                  <a:pt x="23368" y="451104"/>
                  <a:pt x="28956" y="446126"/>
                  <a:pt x="34443" y="441046"/>
                </a:cubicBezTo>
                <a:cubicBezTo>
                  <a:pt x="39929" y="435966"/>
                  <a:pt x="45619" y="430581"/>
                  <a:pt x="51511" y="424891"/>
                </a:cubicBezTo>
                <a:cubicBezTo>
                  <a:pt x="57404" y="419202"/>
                  <a:pt x="63805" y="412700"/>
                  <a:pt x="70714" y="405384"/>
                </a:cubicBezTo>
                <a:lnTo>
                  <a:pt x="70714" y="287731"/>
                </a:lnTo>
                <a:lnTo>
                  <a:pt x="17069" y="287731"/>
                </a:lnTo>
                <a:lnTo>
                  <a:pt x="17069" y="194463"/>
                </a:lnTo>
                <a:lnTo>
                  <a:pt x="160325" y="194463"/>
                </a:lnTo>
                <a:lnTo>
                  <a:pt x="160325" y="402336"/>
                </a:lnTo>
                <a:cubicBezTo>
                  <a:pt x="170891" y="418999"/>
                  <a:pt x="183185" y="432105"/>
                  <a:pt x="197206" y="441655"/>
                </a:cubicBezTo>
                <a:cubicBezTo>
                  <a:pt x="211227" y="451206"/>
                  <a:pt x="227787" y="458216"/>
                  <a:pt x="246888" y="462687"/>
                </a:cubicBezTo>
                <a:lnTo>
                  <a:pt x="213970" y="426111"/>
                </a:lnTo>
                <a:cubicBezTo>
                  <a:pt x="232664" y="419202"/>
                  <a:pt x="249733" y="412496"/>
                  <a:pt x="265176" y="405994"/>
                </a:cubicBezTo>
                <a:cubicBezTo>
                  <a:pt x="280619" y="399491"/>
                  <a:pt x="295250" y="392786"/>
                  <a:pt x="309067" y="385877"/>
                </a:cubicBezTo>
                <a:cubicBezTo>
                  <a:pt x="300533" y="378968"/>
                  <a:pt x="291999" y="371958"/>
                  <a:pt x="283464" y="364846"/>
                </a:cubicBezTo>
                <a:cubicBezTo>
                  <a:pt x="274930" y="357734"/>
                  <a:pt x="266802" y="351333"/>
                  <a:pt x="259080" y="345643"/>
                </a:cubicBezTo>
                <a:cubicBezTo>
                  <a:pt x="254610" y="349301"/>
                  <a:pt x="250038" y="352959"/>
                  <a:pt x="245364" y="356616"/>
                </a:cubicBezTo>
                <a:cubicBezTo>
                  <a:pt x="240691" y="360274"/>
                  <a:pt x="235712" y="364135"/>
                  <a:pt x="230429" y="368199"/>
                </a:cubicBezTo>
                <a:lnTo>
                  <a:pt x="178613" y="304191"/>
                </a:lnTo>
                <a:cubicBezTo>
                  <a:pt x="199339" y="291592"/>
                  <a:pt x="219456" y="276555"/>
                  <a:pt x="238963" y="259080"/>
                </a:cubicBezTo>
                <a:cubicBezTo>
                  <a:pt x="258471" y="241605"/>
                  <a:pt x="276555" y="222911"/>
                  <a:pt x="293218" y="202997"/>
                </a:cubicBezTo>
                <a:lnTo>
                  <a:pt x="201778" y="202997"/>
                </a:lnTo>
                <a:close/>
                <a:moveTo>
                  <a:pt x="873176" y="12192"/>
                </a:moveTo>
                <a:lnTo>
                  <a:pt x="1143838" y="12192"/>
                </a:lnTo>
                <a:lnTo>
                  <a:pt x="1143838" y="156667"/>
                </a:lnTo>
                <a:lnTo>
                  <a:pt x="873176" y="156667"/>
                </a:lnTo>
                <a:close/>
                <a:moveTo>
                  <a:pt x="1233069" y="10363"/>
                </a:moveTo>
                <a:lnTo>
                  <a:pt x="1757934" y="10363"/>
                </a:lnTo>
                <a:lnTo>
                  <a:pt x="1757934" y="551079"/>
                </a:lnTo>
                <a:lnTo>
                  <a:pt x="1233069" y="551079"/>
                </a:lnTo>
                <a:close/>
                <a:moveTo>
                  <a:pt x="693344" y="1219"/>
                </a:moveTo>
                <a:lnTo>
                  <a:pt x="778688" y="4267"/>
                </a:lnTo>
                <a:lnTo>
                  <a:pt x="768325" y="50597"/>
                </a:lnTo>
                <a:lnTo>
                  <a:pt x="843915" y="50597"/>
                </a:lnTo>
                <a:lnTo>
                  <a:pt x="843915" y="141427"/>
                </a:lnTo>
                <a:lnTo>
                  <a:pt x="743331" y="141427"/>
                </a:lnTo>
                <a:lnTo>
                  <a:pt x="737235" y="159106"/>
                </a:lnTo>
                <a:lnTo>
                  <a:pt x="798805" y="161544"/>
                </a:lnTo>
                <a:lnTo>
                  <a:pt x="798805" y="250546"/>
                </a:lnTo>
                <a:lnTo>
                  <a:pt x="835381" y="250546"/>
                </a:lnTo>
                <a:lnTo>
                  <a:pt x="835381" y="341376"/>
                </a:lnTo>
                <a:lnTo>
                  <a:pt x="798195" y="341376"/>
                </a:lnTo>
                <a:lnTo>
                  <a:pt x="798195" y="388315"/>
                </a:lnTo>
                <a:lnTo>
                  <a:pt x="846963" y="384658"/>
                </a:lnTo>
                <a:lnTo>
                  <a:pt x="846354" y="455981"/>
                </a:lnTo>
                <a:cubicBezTo>
                  <a:pt x="850824" y="455575"/>
                  <a:pt x="855294" y="455371"/>
                  <a:pt x="859765" y="455371"/>
                </a:cubicBezTo>
                <a:cubicBezTo>
                  <a:pt x="864235" y="455371"/>
                  <a:pt x="868909" y="455371"/>
                  <a:pt x="873786" y="455371"/>
                </a:cubicBezTo>
                <a:lnTo>
                  <a:pt x="873786" y="252375"/>
                </a:lnTo>
                <a:lnTo>
                  <a:pt x="852450" y="252375"/>
                </a:lnTo>
                <a:lnTo>
                  <a:pt x="852450" y="181661"/>
                </a:lnTo>
                <a:lnTo>
                  <a:pt x="1160907" y="181661"/>
                </a:lnTo>
                <a:lnTo>
                  <a:pt x="1160907" y="252375"/>
                </a:lnTo>
                <a:lnTo>
                  <a:pt x="1133475" y="252375"/>
                </a:lnTo>
                <a:lnTo>
                  <a:pt x="1133475" y="448056"/>
                </a:lnTo>
                <a:cubicBezTo>
                  <a:pt x="1141197" y="447650"/>
                  <a:pt x="1148309" y="447447"/>
                  <a:pt x="1154811" y="447447"/>
                </a:cubicBezTo>
                <a:cubicBezTo>
                  <a:pt x="1161314" y="447447"/>
                  <a:pt x="1167410" y="447244"/>
                  <a:pt x="1173099" y="446837"/>
                </a:cubicBezTo>
                <a:lnTo>
                  <a:pt x="1173099" y="523037"/>
                </a:lnTo>
                <a:lnTo>
                  <a:pt x="1133475" y="524866"/>
                </a:lnTo>
                <a:lnTo>
                  <a:pt x="1133475" y="568147"/>
                </a:lnTo>
                <a:lnTo>
                  <a:pt x="1046912" y="568147"/>
                </a:lnTo>
                <a:lnTo>
                  <a:pt x="1046912" y="527914"/>
                </a:lnTo>
                <a:cubicBezTo>
                  <a:pt x="1028624" y="528727"/>
                  <a:pt x="1010133" y="529438"/>
                  <a:pt x="991438" y="530047"/>
                </a:cubicBezTo>
                <a:cubicBezTo>
                  <a:pt x="972744" y="530657"/>
                  <a:pt x="954456" y="531267"/>
                  <a:pt x="936574" y="531876"/>
                </a:cubicBezTo>
                <a:cubicBezTo>
                  <a:pt x="918693" y="532486"/>
                  <a:pt x="901624" y="533095"/>
                  <a:pt x="885368" y="533705"/>
                </a:cubicBezTo>
                <a:cubicBezTo>
                  <a:pt x="869112" y="534315"/>
                  <a:pt x="854482" y="534823"/>
                  <a:pt x="841477" y="535229"/>
                </a:cubicBezTo>
                <a:lnTo>
                  <a:pt x="839038" y="479756"/>
                </a:lnTo>
                <a:cubicBezTo>
                  <a:pt x="833349" y="480162"/>
                  <a:pt x="827050" y="480467"/>
                  <a:pt x="820141" y="480670"/>
                </a:cubicBezTo>
                <a:cubicBezTo>
                  <a:pt x="813232" y="480873"/>
                  <a:pt x="805714" y="481381"/>
                  <a:pt x="797586" y="482194"/>
                </a:cubicBezTo>
                <a:lnTo>
                  <a:pt x="797586" y="567538"/>
                </a:lnTo>
                <a:lnTo>
                  <a:pt x="711022" y="567538"/>
                </a:lnTo>
                <a:lnTo>
                  <a:pt x="711022" y="488290"/>
                </a:lnTo>
                <a:cubicBezTo>
                  <a:pt x="692734" y="489915"/>
                  <a:pt x="675361" y="491338"/>
                  <a:pt x="658902" y="492557"/>
                </a:cubicBezTo>
                <a:cubicBezTo>
                  <a:pt x="642442" y="493776"/>
                  <a:pt x="628320" y="494792"/>
                  <a:pt x="616534" y="495605"/>
                </a:cubicBezTo>
                <a:lnTo>
                  <a:pt x="611658" y="399288"/>
                </a:lnTo>
                <a:cubicBezTo>
                  <a:pt x="625475" y="398475"/>
                  <a:pt x="640918" y="397561"/>
                  <a:pt x="657987" y="396545"/>
                </a:cubicBezTo>
                <a:cubicBezTo>
                  <a:pt x="675056" y="395529"/>
                  <a:pt x="692734" y="394411"/>
                  <a:pt x="711022" y="393192"/>
                </a:cubicBezTo>
                <a:lnTo>
                  <a:pt x="711022" y="341376"/>
                </a:lnTo>
                <a:lnTo>
                  <a:pt x="632384" y="341376"/>
                </a:lnTo>
                <a:lnTo>
                  <a:pt x="631774" y="245669"/>
                </a:lnTo>
                <a:cubicBezTo>
                  <a:pt x="636245" y="232664"/>
                  <a:pt x="641122" y="217221"/>
                  <a:pt x="646405" y="199339"/>
                </a:cubicBezTo>
                <a:cubicBezTo>
                  <a:pt x="651688" y="181458"/>
                  <a:pt x="656971" y="162154"/>
                  <a:pt x="662254" y="141427"/>
                </a:cubicBezTo>
                <a:lnTo>
                  <a:pt x="626288" y="141427"/>
                </a:lnTo>
                <a:lnTo>
                  <a:pt x="626288" y="50597"/>
                </a:lnTo>
                <a:lnTo>
                  <a:pt x="683590" y="50597"/>
                </a:lnTo>
                <a:cubicBezTo>
                  <a:pt x="685623" y="41656"/>
                  <a:pt x="687451" y="33122"/>
                  <a:pt x="689077" y="24994"/>
                </a:cubicBezTo>
                <a:cubicBezTo>
                  <a:pt x="690702" y="16866"/>
                  <a:pt x="692125" y="8941"/>
                  <a:pt x="693344" y="1219"/>
                </a:cubicBezTo>
                <a:close/>
                <a:moveTo>
                  <a:pt x="91440" y="0"/>
                </a:moveTo>
                <a:cubicBezTo>
                  <a:pt x="97536" y="4471"/>
                  <a:pt x="104851" y="10465"/>
                  <a:pt x="113386" y="17983"/>
                </a:cubicBezTo>
                <a:cubicBezTo>
                  <a:pt x="121920" y="25502"/>
                  <a:pt x="130861" y="33427"/>
                  <a:pt x="140208" y="41758"/>
                </a:cubicBezTo>
                <a:cubicBezTo>
                  <a:pt x="149555" y="50089"/>
                  <a:pt x="158699" y="58623"/>
                  <a:pt x="167640" y="67361"/>
                </a:cubicBezTo>
                <a:cubicBezTo>
                  <a:pt x="176581" y="76099"/>
                  <a:pt x="184099" y="83922"/>
                  <a:pt x="190195" y="90831"/>
                </a:cubicBezTo>
                <a:lnTo>
                  <a:pt x="128016" y="170079"/>
                </a:lnTo>
                <a:cubicBezTo>
                  <a:pt x="122327" y="163576"/>
                  <a:pt x="115011" y="155448"/>
                  <a:pt x="106071" y="145695"/>
                </a:cubicBezTo>
                <a:cubicBezTo>
                  <a:pt x="97130" y="135941"/>
                  <a:pt x="87681" y="126187"/>
                  <a:pt x="77724" y="116434"/>
                </a:cubicBezTo>
                <a:cubicBezTo>
                  <a:pt x="67767" y="106680"/>
                  <a:pt x="58115" y="97536"/>
                  <a:pt x="48768" y="89002"/>
                </a:cubicBezTo>
                <a:cubicBezTo>
                  <a:pt x="39421" y="80467"/>
                  <a:pt x="31903" y="73965"/>
                  <a:pt x="26213" y="69495"/>
                </a:cubicBezTo>
                <a:close/>
              </a:path>
            </a:pathLst>
          </a:custGeom>
          <a:gradFill flip="none" rotWithShape="1">
            <a:gsLst>
              <a:gs pos="0">
                <a:srgbClr val="2254F4"/>
              </a:gs>
              <a:gs pos="100000">
                <a:srgbClr val="2254F4">
                  <a:lumMod val="60000"/>
                  <a:lumOff val="4000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381000" sx="103000" sy="103000" algn="ctr" rotWithShape="0">
              <a:srgbClr val="7A98F8">
                <a:alpha val="4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00">
              <a:gradFill flip="none" rotWithShape="1">
                <a:gsLst>
                  <a:gs pos="0">
                    <a:srgbClr val="2254F4"/>
                  </a:gs>
                  <a:gs pos="100000">
                    <a:srgbClr val="2254F4">
                      <a:lumMod val="60000"/>
                      <a:lumOff val="40000"/>
                    </a:srgbClr>
                  </a:gs>
                </a:gsLst>
                <a:lin ang="16200000" scaled="1"/>
                <a:tileRect/>
              </a:gradFill>
              <a:latin typeface="阿里巴巴普惠体 Heavy" panose="00020600040101010101" pitchFamily="18" charset="-122"/>
              <a:ea typeface="阿里巴巴普惠体 Heavy" panose="00020600040101010101" pitchFamily="18" charset="-122"/>
              <a:cs typeface="阿里巴巴普惠体 Heavy" panose="00020600040101010101" pitchFamily="18" charset="-122"/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546DD71B-3D6F-1419-00D0-3C2286E61AA6}"/>
              </a:ext>
            </a:extLst>
          </p:cNvPr>
          <p:cNvSpPr/>
          <p:nvPr/>
        </p:nvSpPr>
        <p:spPr>
          <a:xfrm>
            <a:off x="2663079" y="3985130"/>
            <a:ext cx="6865841" cy="1585937"/>
          </a:xfrm>
          <a:custGeom>
            <a:avLst/>
            <a:gdLst/>
            <a:ahLst/>
            <a:cxnLst/>
            <a:rect l="l" t="t" r="r" b="b"/>
            <a:pathLst>
              <a:path w="2369896" h="547421">
                <a:moveTo>
                  <a:pt x="978941" y="98145"/>
                </a:moveTo>
                <a:cubicBezTo>
                  <a:pt x="964311" y="98145"/>
                  <a:pt x="952424" y="100076"/>
                  <a:pt x="943280" y="103937"/>
                </a:cubicBezTo>
                <a:cubicBezTo>
                  <a:pt x="934136" y="107797"/>
                  <a:pt x="926922" y="114300"/>
                  <a:pt x="921639" y="123444"/>
                </a:cubicBezTo>
                <a:cubicBezTo>
                  <a:pt x="916356" y="132588"/>
                  <a:pt x="912698" y="144780"/>
                  <a:pt x="910666" y="160020"/>
                </a:cubicBezTo>
                <a:cubicBezTo>
                  <a:pt x="908634" y="175260"/>
                  <a:pt x="907618" y="194462"/>
                  <a:pt x="907618" y="217627"/>
                </a:cubicBezTo>
                <a:cubicBezTo>
                  <a:pt x="907618" y="240385"/>
                  <a:pt x="908634" y="259283"/>
                  <a:pt x="910666" y="274320"/>
                </a:cubicBezTo>
                <a:cubicBezTo>
                  <a:pt x="912698" y="289357"/>
                  <a:pt x="916356" y="301447"/>
                  <a:pt x="921639" y="310591"/>
                </a:cubicBezTo>
                <a:cubicBezTo>
                  <a:pt x="926922" y="319735"/>
                  <a:pt x="934136" y="326136"/>
                  <a:pt x="943280" y="329793"/>
                </a:cubicBezTo>
                <a:cubicBezTo>
                  <a:pt x="952424" y="333451"/>
                  <a:pt x="964311" y="335280"/>
                  <a:pt x="978941" y="335280"/>
                </a:cubicBezTo>
                <a:cubicBezTo>
                  <a:pt x="993572" y="335280"/>
                  <a:pt x="1005459" y="333451"/>
                  <a:pt x="1014603" y="329793"/>
                </a:cubicBezTo>
                <a:cubicBezTo>
                  <a:pt x="1023747" y="326136"/>
                  <a:pt x="1031062" y="319735"/>
                  <a:pt x="1036548" y="310591"/>
                </a:cubicBezTo>
                <a:cubicBezTo>
                  <a:pt x="1042035" y="301447"/>
                  <a:pt x="1045794" y="289357"/>
                  <a:pt x="1047826" y="274320"/>
                </a:cubicBezTo>
                <a:cubicBezTo>
                  <a:pt x="1049858" y="259283"/>
                  <a:pt x="1050874" y="240385"/>
                  <a:pt x="1050874" y="217627"/>
                </a:cubicBezTo>
                <a:cubicBezTo>
                  <a:pt x="1050874" y="194462"/>
                  <a:pt x="1049858" y="175260"/>
                  <a:pt x="1047826" y="160020"/>
                </a:cubicBezTo>
                <a:cubicBezTo>
                  <a:pt x="1045794" y="144780"/>
                  <a:pt x="1042035" y="132588"/>
                  <a:pt x="1036548" y="123444"/>
                </a:cubicBezTo>
                <a:cubicBezTo>
                  <a:pt x="1031062" y="114300"/>
                  <a:pt x="1023747" y="107797"/>
                  <a:pt x="1014603" y="103937"/>
                </a:cubicBezTo>
                <a:cubicBezTo>
                  <a:pt x="1005459" y="100076"/>
                  <a:pt x="993572" y="98145"/>
                  <a:pt x="978941" y="98145"/>
                </a:cubicBezTo>
                <a:close/>
                <a:moveTo>
                  <a:pt x="1988896" y="6096"/>
                </a:moveTo>
                <a:lnTo>
                  <a:pt x="2110206" y="6096"/>
                </a:lnTo>
                <a:lnTo>
                  <a:pt x="2110206" y="277368"/>
                </a:lnTo>
                <a:cubicBezTo>
                  <a:pt x="2110206" y="284277"/>
                  <a:pt x="2111019" y="290982"/>
                  <a:pt x="2112645" y="297485"/>
                </a:cubicBezTo>
                <a:cubicBezTo>
                  <a:pt x="2114270" y="303987"/>
                  <a:pt x="2117623" y="309778"/>
                  <a:pt x="2122703" y="314858"/>
                </a:cubicBezTo>
                <a:cubicBezTo>
                  <a:pt x="2127783" y="319938"/>
                  <a:pt x="2134794" y="324002"/>
                  <a:pt x="2143734" y="327050"/>
                </a:cubicBezTo>
                <a:cubicBezTo>
                  <a:pt x="2152675" y="330098"/>
                  <a:pt x="2164461" y="331622"/>
                  <a:pt x="2179091" y="331622"/>
                </a:cubicBezTo>
                <a:cubicBezTo>
                  <a:pt x="2194128" y="331622"/>
                  <a:pt x="2206218" y="329895"/>
                  <a:pt x="2215362" y="326441"/>
                </a:cubicBezTo>
                <a:cubicBezTo>
                  <a:pt x="2224506" y="322986"/>
                  <a:pt x="2231619" y="318516"/>
                  <a:pt x="2236698" y="313029"/>
                </a:cubicBezTo>
                <a:cubicBezTo>
                  <a:pt x="2241778" y="307543"/>
                  <a:pt x="2245131" y="301650"/>
                  <a:pt x="2246757" y="295351"/>
                </a:cubicBezTo>
                <a:cubicBezTo>
                  <a:pt x="2248382" y="289052"/>
                  <a:pt x="2249195" y="283057"/>
                  <a:pt x="2249195" y="277368"/>
                </a:cubicBezTo>
                <a:lnTo>
                  <a:pt x="2249195" y="6096"/>
                </a:lnTo>
                <a:lnTo>
                  <a:pt x="2369896" y="6096"/>
                </a:lnTo>
                <a:lnTo>
                  <a:pt x="2369896" y="285902"/>
                </a:lnTo>
                <a:cubicBezTo>
                  <a:pt x="2369896" y="312725"/>
                  <a:pt x="2365527" y="335686"/>
                  <a:pt x="2356790" y="354787"/>
                </a:cubicBezTo>
                <a:cubicBezTo>
                  <a:pt x="2348052" y="373888"/>
                  <a:pt x="2335453" y="389331"/>
                  <a:pt x="2318994" y="401117"/>
                </a:cubicBezTo>
                <a:cubicBezTo>
                  <a:pt x="2302535" y="412902"/>
                  <a:pt x="2282520" y="421538"/>
                  <a:pt x="2258949" y="427025"/>
                </a:cubicBezTo>
                <a:cubicBezTo>
                  <a:pt x="2235378" y="432511"/>
                  <a:pt x="2208758" y="435254"/>
                  <a:pt x="2179091" y="435254"/>
                </a:cubicBezTo>
                <a:cubicBezTo>
                  <a:pt x="2149424" y="435254"/>
                  <a:pt x="2122805" y="433019"/>
                  <a:pt x="2099234" y="428549"/>
                </a:cubicBezTo>
                <a:cubicBezTo>
                  <a:pt x="2075662" y="424078"/>
                  <a:pt x="2055749" y="416255"/>
                  <a:pt x="2039493" y="405079"/>
                </a:cubicBezTo>
                <a:cubicBezTo>
                  <a:pt x="2023237" y="393903"/>
                  <a:pt x="2010740" y="378663"/>
                  <a:pt x="2002002" y="359359"/>
                </a:cubicBezTo>
                <a:cubicBezTo>
                  <a:pt x="1993265" y="340055"/>
                  <a:pt x="1988896" y="315569"/>
                  <a:pt x="1988896" y="285902"/>
                </a:cubicBezTo>
                <a:close/>
                <a:moveTo>
                  <a:pt x="1619783" y="6096"/>
                </a:moveTo>
                <a:lnTo>
                  <a:pt x="1942262" y="6096"/>
                </a:lnTo>
                <a:lnTo>
                  <a:pt x="1942262" y="112166"/>
                </a:lnTo>
                <a:lnTo>
                  <a:pt x="1841068" y="112166"/>
                </a:lnTo>
                <a:lnTo>
                  <a:pt x="1841068" y="429158"/>
                </a:lnTo>
                <a:lnTo>
                  <a:pt x="1720367" y="429158"/>
                </a:lnTo>
                <a:lnTo>
                  <a:pt x="1720367" y="112166"/>
                </a:lnTo>
                <a:lnTo>
                  <a:pt x="1619783" y="112166"/>
                </a:lnTo>
                <a:close/>
                <a:moveTo>
                  <a:pt x="1447800" y="6096"/>
                </a:moveTo>
                <a:lnTo>
                  <a:pt x="1569110" y="6096"/>
                </a:lnTo>
                <a:lnTo>
                  <a:pt x="1569110" y="429158"/>
                </a:lnTo>
                <a:lnTo>
                  <a:pt x="1447800" y="429158"/>
                </a:lnTo>
                <a:close/>
                <a:moveTo>
                  <a:pt x="1247775" y="6096"/>
                </a:moveTo>
                <a:lnTo>
                  <a:pt x="1368476" y="6096"/>
                </a:lnTo>
                <a:lnTo>
                  <a:pt x="1368476" y="383438"/>
                </a:lnTo>
                <a:cubicBezTo>
                  <a:pt x="1368476" y="412293"/>
                  <a:pt x="1364412" y="436981"/>
                  <a:pt x="1356284" y="457505"/>
                </a:cubicBezTo>
                <a:cubicBezTo>
                  <a:pt x="1348156" y="478028"/>
                  <a:pt x="1336675" y="494995"/>
                  <a:pt x="1321841" y="508406"/>
                </a:cubicBezTo>
                <a:cubicBezTo>
                  <a:pt x="1307008" y="521817"/>
                  <a:pt x="1289329" y="531673"/>
                  <a:pt x="1268806" y="537972"/>
                </a:cubicBezTo>
                <a:cubicBezTo>
                  <a:pt x="1248283" y="544271"/>
                  <a:pt x="1225626" y="547421"/>
                  <a:pt x="1200836" y="547421"/>
                </a:cubicBezTo>
                <a:cubicBezTo>
                  <a:pt x="1192708" y="547421"/>
                  <a:pt x="1183970" y="547116"/>
                  <a:pt x="1174623" y="546506"/>
                </a:cubicBezTo>
                <a:cubicBezTo>
                  <a:pt x="1165276" y="545897"/>
                  <a:pt x="1156538" y="544982"/>
                  <a:pt x="1148410" y="543763"/>
                </a:cubicBezTo>
                <a:lnTo>
                  <a:pt x="1148410" y="452323"/>
                </a:lnTo>
                <a:cubicBezTo>
                  <a:pt x="1155319" y="453542"/>
                  <a:pt x="1162329" y="454355"/>
                  <a:pt x="1169441" y="454761"/>
                </a:cubicBezTo>
                <a:cubicBezTo>
                  <a:pt x="1176553" y="455168"/>
                  <a:pt x="1182548" y="455371"/>
                  <a:pt x="1187424" y="455371"/>
                </a:cubicBezTo>
                <a:cubicBezTo>
                  <a:pt x="1199616" y="455371"/>
                  <a:pt x="1209675" y="453644"/>
                  <a:pt x="1217600" y="450189"/>
                </a:cubicBezTo>
                <a:cubicBezTo>
                  <a:pt x="1225524" y="446735"/>
                  <a:pt x="1231722" y="441858"/>
                  <a:pt x="1236192" y="435559"/>
                </a:cubicBezTo>
                <a:cubicBezTo>
                  <a:pt x="1240663" y="429260"/>
                  <a:pt x="1243711" y="421335"/>
                  <a:pt x="1245336" y="411785"/>
                </a:cubicBezTo>
                <a:cubicBezTo>
                  <a:pt x="1246962" y="402234"/>
                  <a:pt x="1247775" y="391363"/>
                  <a:pt x="1247775" y="379171"/>
                </a:cubicBezTo>
                <a:close/>
                <a:moveTo>
                  <a:pt x="331546" y="6096"/>
                </a:moveTo>
                <a:lnTo>
                  <a:pt x="452856" y="6096"/>
                </a:lnTo>
                <a:lnTo>
                  <a:pt x="452856" y="277368"/>
                </a:lnTo>
                <a:cubicBezTo>
                  <a:pt x="452856" y="284277"/>
                  <a:pt x="453669" y="290982"/>
                  <a:pt x="455295" y="297485"/>
                </a:cubicBezTo>
                <a:cubicBezTo>
                  <a:pt x="456920" y="303987"/>
                  <a:pt x="460273" y="309778"/>
                  <a:pt x="465353" y="314858"/>
                </a:cubicBezTo>
                <a:cubicBezTo>
                  <a:pt x="470433" y="319938"/>
                  <a:pt x="477444" y="324002"/>
                  <a:pt x="486384" y="327050"/>
                </a:cubicBezTo>
                <a:cubicBezTo>
                  <a:pt x="495325" y="330098"/>
                  <a:pt x="507111" y="331622"/>
                  <a:pt x="521741" y="331622"/>
                </a:cubicBezTo>
                <a:cubicBezTo>
                  <a:pt x="536778" y="331622"/>
                  <a:pt x="548868" y="329895"/>
                  <a:pt x="558012" y="326441"/>
                </a:cubicBezTo>
                <a:cubicBezTo>
                  <a:pt x="567156" y="322986"/>
                  <a:pt x="574268" y="318516"/>
                  <a:pt x="579348" y="313029"/>
                </a:cubicBezTo>
                <a:cubicBezTo>
                  <a:pt x="584428" y="307543"/>
                  <a:pt x="587781" y="301650"/>
                  <a:pt x="589407" y="295351"/>
                </a:cubicBezTo>
                <a:cubicBezTo>
                  <a:pt x="591032" y="289052"/>
                  <a:pt x="591845" y="283057"/>
                  <a:pt x="591845" y="277368"/>
                </a:cubicBezTo>
                <a:lnTo>
                  <a:pt x="591845" y="6096"/>
                </a:lnTo>
                <a:lnTo>
                  <a:pt x="712546" y="6096"/>
                </a:lnTo>
                <a:lnTo>
                  <a:pt x="712546" y="285902"/>
                </a:lnTo>
                <a:cubicBezTo>
                  <a:pt x="712546" y="312725"/>
                  <a:pt x="708177" y="335686"/>
                  <a:pt x="699440" y="354787"/>
                </a:cubicBezTo>
                <a:cubicBezTo>
                  <a:pt x="690702" y="373888"/>
                  <a:pt x="678104" y="389331"/>
                  <a:pt x="661644" y="401117"/>
                </a:cubicBezTo>
                <a:cubicBezTo>
                  <a:pt x="645185" y="412902"/>
                  <a:pt x="625170" y="421538"/>
                  <a:pt x="601599" y="427025"/>
                </a:cubicBezTo>
                <a:cubicBezTo>
                  <a:pt x="578028" y="432511"/>
                  <a:pt x="551408" y="435254"/>
                  <a:pt x="521741" y="435254"/>
                </a:cubicBezTo>
                <a:cubicBezTo>
                  <a:pt x="492074" y="435254"/>
                  <a:pt x="465455" y="433019"/>
                  <a:pt x="441884" y="428549"/>
                </a:cubicBezTo>
                <a:cubicBezTo>
                  <a:pt x="418312" y="424078"/>
                  <a:pt x="398399" y="416255"/>
                  <a:pt x="382143" y="405079"/>
                </a:cubicBezTo>
                <a:cubicBezTo>
                  <a:pt x="365887" y="393903"/>
                  <a:pt x="353390" y="378663"/>
                  <a:pt x="344652" y="359359"/>
                </a:cubicBezTo>
                <a:cubicBezTo>
                  <a:pt x="335915" y="340055"/>
                  <a:pt x="331546" y="315569"/>
                  <a:pt x="331546" y="285902"/>
                </a:cubicBezTo>
                <a:close/>
                <a:moveTo>
                  <a:pt x="0" y="6096"/>
                </a:moveTo>
                <a:lnTo>
                  <a:pt x="121310" y="6096"/>
                </a:lnTo>
                <a:lnTo>
                  <a:pt x="121310" y="324917"/>
                </a:lnTo>
                <a:lnTo>
                  <a:pt x="277977" y="324917"/>
                </a:lnTo>
                <a:lnTo>
                  <a:pt x="277977" y="429158"/>
                </a:lnTo>
                <a:lnTo>
                  <a:pt x="0" y="429158"/>
                </a:lnTo>
                <a:close/>
                <a:moveTo>
                  <a:pt x="978941" y="0"/>
                </a:moveTo>
                <a:cubicBezTo>
                  <a:pt x="1010640" y="0"/>
                  <a:pt x="1038784" y="3149"/>
                  <a:pt x="1063371" y="9449"/>
                </a:cubicBezTo>
                <a:cubicBezTo>
                  <a:pt x="1087958" y="15748"/>
                  <a:pt x="1108786" y="27127"/>
                  <a:pt x="1125855" y="43586"/>
                </a:cubicBezTo>
                <a:cubicBezTo>
                  <a:pt x="1142924" y="60045"/>
                  <a:pt x="1155928" y="82296"/>
                  <a:pt x="1164869" y="110337"/>
                </a:cubicBezTo>
                <a:cubicBezTo>
                  <a:pt x="1173810" y="138379"/>
                  <a:pt x="1178280" y="174142"/>
                  <a:pt x="1178280" y="217627"/>
                </a:cubicBezTo>
                <a:cubicBezTo>
                  <a:pt x="1178280" y="261112"/>
                  <a:pt x="1173810" y="296977"/>
                  <a:pt x="1164869" y="325221"/>
                </a:cubicBezTo>
                <a:cubicBezTo>
                  <a:pt x="1155928" y="353466"/>
                  <a:pt x="1142924" y="375717"/>
                  <a:pt x="1125855" y="391973"/>
                </a:cubicBezTo>
                <a:cubicBezTo>
                  <a:pt x="1108786" y="408229"/>
                  <a:pt x="1087958" y="419506"/>
                  <a:pt x="1063371" y="425805"/>
                </a:cubicBezTo>
                <a:cubicBezTo>
                  <a:pt x="1038784" y="432105"/>
                  <a:pt x="1010640" y="435254"/>
                  <a:pt x="978941" y="435254"/>
                </a:cubicBezTo>
                <a:cubicBezTo>
                  <a:pt x="947648" y="435254"/>
                  <a:pt x="919607" y="432105"/>
                  <a:pt x="894816" y="425805"/>
                </a:cubicBezTo>
                <a:cubicBezTo>
                  <a:pt x="870026" y="419506"/>
                  <a:pt x="849096" y="408229"/>
                  <a:pt x="832028" y="391973"/>
                </a:cubicBezTo>
                <a:cubicBezTo>
                  <a:pt x="814959" y="375717"/>
                  <a:pt x="801954" y="353466"/>
                  <a:pt x="793013" y="325221"/>
                </a:cubicBezTo>
                <a:cubicBezTo>
                  <a:pt x="784072" y="296977"/>
                  <a:pt x="779602" y="261112"/>
                  <a:pt x="779602" y="217627"/>
                </a:cubicBezTo>
                <a:cubicBezTo>
                  <a:pt x="779602" y="174142"/>
                  <a:pt x="784072" y="138379"/>
                  <a:pt x="793013" y="110337"/>
                </a:cubicBezTo>
                <a:cubicBezTo>
                  <a:pt x="801954" y="82296"/>
                  <a:pt x="814959" y="60045"/>
                  <a:pt x="832028" y="43586"/>
                </a:cubicBezTo>
                <a:cubicBezTo>
                  <a:pt x="849096" y="27127"/>
                  <a:pt x="870026" y="15748"/>
                  <a:pt x="894816" y="9449"/>
                </a:cubicBezTo>
                <a:cubicBezTo>
                  <a:pt x="919607" y="3149"/>
                  <a:pt x="947648" y="0"/>
                  <a:pt x="97894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glow>
              <a:srgbClr val="000000"/>
            </a:glo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1500">
              <a:solidFill>
                <a:prstClr val="black"/>
              </a:solidFill>
              <a:latin typeface="阿里巴巴普惠体 Heavy" panose="00020600040101010101" pitchFamily="18" charset="-122"/>
              <a:ea typeface="阿里巴巴普惠体 Heavy" panose="00020600040101010101" pitchFamily="18" charset="-122"/>
              <a:cs typeface="阿里巴巴普惠体 Heavy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27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市场现状及解决方案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1" y="1201681"/>
            <a:ext cx="3208828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7" y="1338713"/>
            <a:ext cx="3094674" cy="2571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MARKET STATUS AND SOLUTIONS.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EFECC9B-A705-BA43-B2FD-C32065FF2C4F}"/>
              </a:ext>
            </a:extLst>
          </p:cNvPr>
          <p:cNvGrpSpPr/>
          <p:nvPr/>
        </p:nvGrpSpPr>
        <p:grpSpPr>
          <a:xfrm>
            <a:off x="3210560" y="2863709"/>
            <a:ext cx="665018" cy="1960880"/>
            <a:chOff x="3210560" y="2878976"/>
            <a:chExt cx="665018" cy="1960880"/>
          </a:xfrm>
        </p:grpSpPr>
        <p:cxnSp>
          <p:nvCxnSpPr>
            <p:cNvPr id="82" name="直线连接符 81">
              <a:extLst>
                <a:ext uri="{FF2B5EF4-FFF2-40B4-BE49-F238E27FC236}">
                  <a16:creationId xmlns:a16="http://schemas.microsoft.com/office/drawing/2014/main" id="{BA259544-18D3-A74B-8543-EBC1767F90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0560" y="2878976"/>
              <a:ext cx="665018" cy="0"/>
            </a:xfrm>
            <a:prstGeom prst="line">
              <a:avLst/>
            </a:prstGeom>
            <a:ln w="6350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线连接符 82">
              <a:extLst>
                <a:ext uri="{FF2B5EF4-FFF2-40B4-BE49-F238E27FC236}">
                  <a16:creationId xmlns:a16="http://schemas.microsoft.com/office/drawing/2014/main" id="{BEE3CC28-DAA8-234D-AF58-6BC00CBC8F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0560" y="3859416"/>
              <a:ext cx="665018" cy="0"/>
            </a:xfrm>
            <a:prstGeom prst="line">
              <a:avLst/>
            </a:prstGeom>
            <a:ln w="6350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线连接符 88">
              <a:extLst>
                <a:ext uri="{FF2B5EF4-FFF2-40B4-BE49-F238E27FC236}">
                  <a16:creationId xmlns:a16="http://schemas.microsoft.com/office/drawing/2014/main" id="{9AD453EC-E065-7D4F-8A67-D3EF76ED36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0560" y="4839856"/>
              <a:ext cx="665018" cy="0"/>
            </a:xfrm>
            <a:prstGeom prst="line">
              <a:avLst/>
            </a:prstGeom>
            <a:ln w="6350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D6C5AC1-C775-854E-A787-049A9AA12D95}"/>
              </a:ext>
            </a:extLst>
          </p:cNvPr>
          <p:cNvGrpSpPr/>
          <p:nvPr/>
        </p:nvGrpSpPr>
        <p:grpSpPr>
          <a:xfrm>
            <a:off x="4068446" y="2615010"/>
            <a:ext cx="2317439" cy="439883"/>
            <a:chOff x="4059871" y="2615010"/>
            <a:chExt cx="2317439" cy="439883"/>
          </a:xfrm>
        </p:grpSpPr>
        <p:sp>
          <p:nvSpPr>
            <p:cNvPr id="90" name="矩形: 圆角 114">
              <a:extLst>
                <a:ext uri="{FF2B5EF4-FFF2-40B4-BE49-F238E27FC236}">
                  <a16:creationId xmlns:a16="http://schemas.microsoft.com/office/drawing/2014/main" id="{5D33FBEB-60E2-B640-9FD6-9BD6CABB6C61}"/>
                </a:ext>
              </a:extLst>
            </p:cNvPr>
            <p:cNvSpPr/>
            <p:nvPr/>
          </p:nvSpPr>
          <p:spPr>
            <a:xfrm>
              <a:off x="4059871" y="2615010"/>
              <a:ext cx="2317439" cy="439883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>
              <a:outerShdw blurRad="190500" sx="102000" sy="102000" algn="ctr" rotWithShape="0">
                <a:srgbClr val="3C5DEC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93" name="Object60">
              <a:extLst>
                <a:ext uri="{FF2B5EF4-FFF2-40B4-BE49-F238E27FC236}">
                  <a16:creationId xmlns:a16="http://schemas.microsoft.com/office/drawing/2014/main" id="{09A5B29A-6B30-B04C-9322-A5A251B36693}"/>
                </a:ext>
              </a:extLst>
            </p:cNvPr>
            <p:cNvSpPr/>
            <p:nvPr/>
          </p:nvSpPr>
          <p:spPr>
            <a:xfrm>
              <a:off x="4328115" y="2750447"/>
              <a:ext cx="1780951" cy="1690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zh-CN" altLang="en-US" sz="120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呼叫中心</a:t>
              </a:r>
              <a:endParaRPr lang="en-US" sz="120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161B90BD-4277-404B-BA43-13E94A209E37}"/>
              </a:ext>
            </a:extLst>
          </p:cNvPr>
          <p:cNvGrpSpPr/>
          <p:nvPr/>
        </p:nvGrpSpPr>
        <p:grpSpPr>
          <a:xfrm>
            <a:off x="4068446" y="3506930"/>
            <a:ext cx="2317439" cy="592355"/>
            <a:chOff x="4059871" y="2615010"/>
            <a:chExt cx="2317439" cy="592355"/>
          </a:xfrm>
        </p:grpSpPr>
        <p:sp>
          <p:nvSpPr>
            <p:cNvPr id="95" name="矩形: 圆角 114">
              <a:extLst>
                <a:ext uri="{FF2B5EF4-FFF2-40B4-BE49-F238E27FC236}">
                  <a16:creationId xmlns:a16="http://schemas.microsoft.com/office/drawing/2014/main" id="{6B0BB59A-EF7A-3B46-AA0C-39FDCAA9E8B6}"/>
                </a:ext>
              </a:extLst>
            </p:cNvPr>
            <p:cNvSpPr/>
            <p:nvPr/>
          </p:nvSpPr>
          <p:spPr>
            <a:xfrm>
              <a:off x="4059871" y="2615010"/>
              <a:ext cx="2317439" cy="592355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>
              <a:outerShdw blurRad="190500" sx="102000" sy="102000" algn="ctr" rotWithShape="0">
                <a:srgbClr val="3C5DEC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96" name="Object60">
              <a:extLst>
                <a:ext uri="{FF2B5EF4-FFF2-40B4-BE49-F238E27FC236}">
                  <a16:creationId xmlns:a16="http://schemas.microsoft.com/office/drawing/2014/main" id="{4A8F431D-A4F4-0244-BE69-845DCF7C0C8D}"/>
                </a:ext>
              </a:extLst>
            </p:cNvPr>
            <p:cNvSpPr/>
            <p:nvPr/>
          </p:nvSpPr>
          <p:spPr>
            <a:xfrm>
              <a:off x="4328115" y="2750447"/>
              <a:ext cx="1780951" cy="35394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20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潜客资源池</a:t>
              </a:r>
              <a:endParaRPr lang="en-US" altLang="zh-CN" sz="120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  <a:p>
              <a:pPr algn="ctr" defTabSz="731520"/>
              <a:r>
                <a:rPr lang="zh-CN" altLang="en-US" sz="1050" dirty="0">
                  <a:solidFill>
                    <a:schemeClr val="bg1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（</a:t>
              </a:r>
              <a:r>
                <a:rPr lang="en-US" sz="1050" dirty="0" err="1">
                  <a:solidFill>
                    <a:schemeClr val="bg1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电池团队</a:t>
              </a:r>
              <a:r>
                <a:rPr lang="zh-CN" altLang="en-US" sz="1050" dirty="0">
                  <a:solidFill>
                    <a:schemeClr val="bg1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）</a:t>
              </a:r>
              <a:endParaRPr lang="en-US" sz="1050" dirty="0">
                <a:solidFill>
                  <a:schemeClr val="bg1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614F35B4-FAE8-1246-94D7-A2146CB074C8}"/>
              </a:ext>
            </a:extLst>
          </p:cNvPr>
          <p:cNvGrpSpPr/>
          <p:nvPr/>
        </p:nvGrpSpPr>
        <p:grpSpPr>
          <a:xfrm>
            <a:off x="4068446" y="4528411"/>
            <a:ext cx="2317439" cy="592355"/>
            <a:chOff x="4059871" y="2615010"/>
            <a:chExt cx="2317439" cy="592355"/>
          </a:xfrm>
        </p:grpSpPr>
        <p:sp>
          <p:nvSpPr>
            <p:cNvPr id="98" name="矩形: 圆角 114">
              <a:extLst>
                <a:ext uri="{FF2B5EF4-FFF2-40B4-BE49-F238E27FC236}">
                  <a16:creationId xmlns:a16="http://schemas.microsoft.com/office/drawing/2014/main" id="{01F2E623-3D67-4B43-8526-3D35E1BA04A8}"/>
                </a:ext>
              </a:extLst>
            </p:cNvPr>
            <p:cNvSpPr/>
            <p:nvPr/>
          </p:nvSpPr>
          <p:spPr>
            <a:xfrm>
              <a:off x="4059871" y="2615010"/>
              <a:ext cx="2317439" cy="592355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>
              <a:outerShdw blurRad="190500" sx="102000" sy="102000" algn="ctr" rotWithShape="0">
                <a:srgbClr val="3C5DEC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99" name="Object60">
              <a:extLst>
                <a:ext uri="{FF2B5EF4-FFF2-40B4-BE49-F238E27FC236}">
                  <a16:creationId xmlns:a16="http://schemas.microsoft.com/office/drawing/2014/main" id="{61471620-BBB5-144D-972F-A4A8DDC27EDE}"/>
                </a:ext>
              </a:extLst>
            </p:cNvPr>
            <p:cNvSpPr/>
            <p:nvPr/>
          </p:nvSpPr>
          <p:spPr>
            <a:xfrm>
              <a:off x="4328115" y="2750447"/>
              <a:ext cx="1780951" cy="34624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20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线索孵化池</a:t>
              </a:r>
              <a:endParaRPr lang="en-US" altLang="zh-CN" sz="120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  <a:p>
              <a:pPr algn="ctr" defTabSz="731520"/>
              <a:r>
                <a:rPr lang="zh-CN" altLang="en-US" sz="1050" dirty="0">
                  <a:solidFill>
                    <a:schemeClr val="bg1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（</a:t>
              </a:r>
              <a:r>
                <a:rPr lang="en-US" sz="1050" dirty="0" err="1">
                  <a:solidFill>
                    <a:schemeClr val="bg1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营销自动化</a:t>
              </a:r>
              <a:r>
                <a:rPr lang="zh-CN" altLang="en-US" sz="1050" dirty="0">
                  <a:solidFill>
                    <a:schemeClr val="bg1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）</a:t>
              </a:r>
              <a:endParaRPr lang="en-US" sz="1050" dirty="0">
                <a:solidFill>
                  <a:schemeClr val="bg1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</p:grpSp>
      <p:sp>
        <p:nvSpPr>
          <p:cNvPr id="19" name="右箭头 18">
            <a:extLst>
              <a:ext uri="{FF2B5EF4-FFF2-40B4-BE49-F238E27FC236}">
                <a16:creationId xmlns:a16="http://schemas.microsoft.com/office/drawing/2014/main" id="{BE715487-A4DE-AC42-A323-87A60BBB81DE}"/>
              </a:ext>
            </a:extLst>
          </p:cNvPr>
          <p:cNvSpPr/>
          <p:nvPr/>
        </p:nvSpPr>
        <p:spPr>
          <a:xfrm rot="5400000">
            <a:off x="5072913" y="3936496"/>
            <a:ext cx="308504" cy="754704"/>
          </a:xfrm>
          <a:prstGeom prst="rightArrow">
            <a:avLst>
              <a:gd name="adj1" fmla="val 39278"/>
              <a:gd name="adj2" fmla="val 53934"/>
            </a:avLst>
          </a:prstGeom>
          <a:solidFill>
            <a:srgbClr val="3C5DEC">
              <a:alpha val="20000"/>
            </a:srgbClr>
          </a:solidFill>
          <a:ln w="6350">
            <a:solidFill>
              <a:srgbClr val="3C5DE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7B9C14B7-EAA0-9949-BA45-5F6816D5CAC5}"/>
              </a:ext>
            </a:extLst>
          </p:cNvPr>
          <p:cNvGrpSpPr/>
          <p:nvPr/>
        </p:nvGrpSpPr>
        <p:grpSpPr>
          <a:xfrm>
            <a:off x="4926411" y="3117817"/>
            <a:ext cx="601508" cy="340820"/>
            <a:chOff x="4777704" y="3117817"/>
            <a:chExt cx="601508" cy="340820"/>
          </a:xfrm>
        </p:grpSpPr>
        <p:cxnSp>
          <p:nvCxnSpPr>
            <p:cNvPr id="101" name="直线连接符 100">
              <a:extLst>
                <a:ext uri="{FF2B5EF4-FFF2-40B4-BE49-F238E27FC236}">
                  <a16:creationId xmlns:a16="http://schemas.microsoft.com/office/drawing/2014/main" id="{172E67C1-24F4-6F4E-86C7-3247749556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77704" y="3117817"/>
              <a:ext cx="0" cy="340820"/>
            </a:xfrm>
            <a:prstGeom prst="line">
              <a:avLst/>
            </a:prstGeom>
            <a:ln w="12700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线连接符 101">
              <a:extLst>
                <a:ext uri="{FF2B5EF4-FFF2-40B4-BE49-F238E27FC236}">
                  <a16:creationId xmlns:a16="http://schemas.microsoft.com/office/drawing/2014/main" id="{B7D50FA7-1FC5-7946-A6D4-62E1F67971D8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5379212" y="3117817"/>
              <a:ext cx="0" cy="340820"/>
            </a:xfrm>
            <a:prstGeom prst="line">
              <a:avLst/>
            </a:prstGeom>
            <a:ln w="12700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A46EA4FC-DC81-FE41-91AE-15F6F6DB5CF2}"/>
              </a:ext>
            </a:extLst>
          </p:cNvPr>
          <p:cNvGrpSpPr/>
          <p:nvPr/>
        </p:nvGrpSpPr>
        <p:grpSpPr>
          <a:xfrm>
            <a:off x="658811" y="2537178"/>
            <a:ext cx="2551749" cy="2959355"/>
            <a:chOff x="658811" y="2537178"/>
            <a:chExt cx="2551749" cy="2959355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EA5D779E-41D1-7F45-A6BF-800F2C6FB862}"/>
                </a:ext>
              </a:extLst>
            </p:cNvPr>
            <p:cNvGrpSpPr/>
            <p:nvPr/>
          </p:nvGrpSpPr>
          <p:grpSpPr>
            <a:xfrm>
              <a:off x="658811" y="2537178"/>
              <a:ext cx="2551749" cy="2613942"/>
              <a:chOff x="658811" y="2537178"/>
              <a:chExt cx="2551749" cy="2613942"/>
            </a:xfrm>
          </p:grpSpPr>
          <p:sp>
            <p:nvSpPr>
              <p:cNvPr id="81" name="矩形: 圆角 114">
                <a:extLst>
                  <a:ext uri="{FF2B5EF4-FFF2-40B4-BE49-F238E27FC236}">
                    <a16:creationId xmlns:a16="http://schemas.microsoft.com/office/drawing/2014/main" id="{7CCF9F2E-84E6-E245-9C76-36AE448030C1}"/>
                  </a:ext>
                </a:extLst>
              </p:cNvPr>
              <p:cNvSpPr/>
              <p:nvPr/>
            </p:nvSpPr>
            <p:spPr>
              <a:xfrm>
                <a:off x="658811" y="2537178"/>
                <a:ext cx="2551749" cy="2613942"/>
              </a:xfrm>
              <a:prstGeom prst="roundRect">
                <a:avLst>
                  <a:gd name="adj" fmla="val 0"/>
                </a:avLst>
              </a:prstGeom>
              <a:solidFill>
                <a:srgbClr val="3C5DEC">
                  <a:alpha val="5000"/>
                </a:srgbClr>
              </a:solidFill>
              <a:ln w="12700" cap="flat">
                <a:noFill/>
                <a:prstDash val="solid"/>
                <a:miter/>
              </a:ln>
              <a:effectLst>
                <a:outerShdw blurRad="190500" sx="102000" sy="102000" algn="ctr" rotWithShape="0">
                  <a:srgbClr val="3C5DEC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C741B731-C5F3-704A-97F9-DA60ACB004FC}"/>
                  </a:ext>
                </a:extLst>
              </p:cNvPr>
              <p:cNvGrpSpPr/>
              <p:nvPr/>
            </p:nvGrpSpPr>
            <p:grpSpPr>
              <a:xfrm>
                <a:off x="916238" y="2750448"/>
                <a:ext cx="2036895" cy="2187403"/>
                <a:chOff x="828225" y="2666536"/>
                <a:chExt cx="2036895" cy="2187403"/>
              </a:xfrm>
            </p:grpSpPr>
            <p:grpSp>
              <p:nvGrpSpPr>
                <p:cNvPr id="2" name="组合 1">
                  <a:extLst>
                    <a:ext uri="{FF2B5EF4-FFF2-40B4-BE49-F238E27FC236}">
                      <a16:creationId xmlns:a16="http://schemas.microsoft.com/office/drawing/2014/main" id="{DE48E852-93FB-3143-8DAE-C81963DB60D4}"/>
                    </a:ext>
                  </a:extLst>
                </p:cNvPr>
                <p:cNvGrpSpPr/>
                <p:nvPr/>
              </p:nvGrpSpPr>
              <p:grpSpPr>
                <a:xfrm>
                  <a:off x="828225" y="2666536"/>
                  <a:ext cx="2036895" cy="439883"/>
                  <a:chOff x="909505" y="2569919"/>
                  <a:chExt cx="2317439" cy="439883"/>
                </a:xfrm>
              </p:grpSpPr>
              <p:sp>
                <p:nvSpPr>
                  <p:cNvPr id="65" name="矩形: 圆角 114">
                    <a:extLst>
                      <a:ext uri="{FF2B5EF4-FFF2-40B4-BE49-F238E27FC236}">
                        <a16:creationId xmlns:a16="http://schemas.microsoft.com/office/drawing/2014/main" id="{449001ED-B48D-CB40-996A-AFC6F9BDD070}"/>
                      </a:ext>
                    </a:extLst>
                  </p:cNvPr>
                  <p:cNvSpPr/>
                  <p:nvPr/>
                </p:nvSpPr>
                <p:spPr>
                  <a:xfrm>
                    <a:off x="909505" y="2569919"/>
                    <a:ext cx="2317439" cy="439883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dash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66" name="Object60">
                    <a:extLst>
                      <a:ext uri="{FF2B5EF4-FFF2-40B4-BE49-F238E27FC236}">
                        <a16:creationId xmlns:a16="http://schemas.microsoft.com/office/drawing/2014/main" id="{3F5DD699-11D3-8446-BBDF-FC842010E812}"/>
                      </a:ext>
                    </a:extLst>
                  </p:cNvPr>
                  <p:cNvSpPr/>
                  <p:nvPr/>
                </p:nvSpPr>
                <p:spPr>
                  <a:xfrm>
                    <a:off x="1177749" y="2705356"/>
                    <a:ext cx="1780951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广告</a:t>
                    </a:r>
                    <a:endParaRPr lang="en-US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67" name="组合 66">
                  <a:extLst>
                    <a:ext uri="{FF2B5EF4-FFF2-40B4-BE49-F238E27FC236}">
                      <a16:creationId xmlns:a16="http://schemas.microsoft.com/office/drawing/2014/main" id="{F2FD85D2-45B4-CA42-9AA4-9F60101744DE}"/>
                    </a:ext>
                  </a:extLst>
                </p:cNvPr>
                <p:cNvGrpSpPr/>
                <p:nvPr/>
              </p:nvGrpSpPr>
              <p:grpSpPr>
                <a:xfrm>
                  <a:off x="828225" y="3249043"/>
                  <a:ext cx="2036895" cy="439883"/>
                  <a:chOff x="909505" y="2569919"/>
                  <a:chExt cx="2317439" cy="439883"/>
                </a:xfrm>
              </p:grpSpPr>
              <p:sp>
                <p:nvSpPr>
                  <p:cNvPr id="68" name="矩形: 圆角 114">
                    <a:extLst>
                      <a:ext uri="{FF2B5EF4-FFF2-40B4-BE49-F238E27FC236}">
                        <a16:creationId xmlns:a16="http://schemas.microsoft.com/office/drawing/2014/main" id="{F446744D-01AB-1F4E-B156-E39192118FE2}"/>
                      </a:ext>
                    </a:extLst>
                  </p:cNvPr>
                  <p:cNvSpPr/>
                  <p:nvPr/>
                </p:nvSpPr>
                <p:spPr>
                  <a:xfrm>
                    <a:off x="909505" y="2569919"/>
                    <a:ext cx="2317439" cy="439883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dash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69" name="Object60">
                    <a:extLst>
                      <a:ext uri="{FF2B5EF4-FFF2-40B4-BE49-F238E27FC236}">
                        <a16:creationId xmlns:a16="http://schemas.microsoft.com/office/drawing/2014/main" id="{5072BE37-5A71-DC45-AF5C-0244C995E72C}"/>
                      </a:ext>
                    </a:extLst>
                  </p:cNvPr>
                  <p:cNvSpPr/>
                  <p:nvPr/>
                </p:nvSpPr>
                <p:spPr>
                  <a:xfrm>
                    <a:off x="1177749" y="2705356"/>
                    <a:ext cx="1780951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直播</a:t>
                    </a:r>
                    <a:endParaRPr lang="en-US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73" name="组合 72">
                  <a:extLst>
                    <a:ext uri="{FF2B5EF4-FFF2-40B4-BE49-F238E27FC236}">
                      <a16:creationId xmlns:a16="http://schemas.microsoft.com/office/drawing/2014/main" id="{5E0711CF-61B2-C44E-9D44-3638121AA8F7}"/>
                    </a:ext>
                  </a:extLst>
                </p:cNvPr>
                <p:cNvGrpSpPr/>
                <p:nvPr/>
              </p:nvGrpSpPr>
              <p:grpSpPr>
                <a:xfrm>
                  <a:off x="828225" y="3831550"/>
                  <a:ext cx="2036895" cy="439883"/>
                  <a:chOff x="909505" y="2569919"/>
                  <a:chExt cx="2317439" cy="439883"/>
                </a:xfrm>
              </p:grpSpPr>
              <p:sp>
                <p:nvSpPr>
                  <p:cNvPr id="74" name="矩形: 圆角 114">
                    <a:extLst>
                      <a:ext uri="{FF2B5EF4-FFF2-40B4-BE49-F238E27FC236}">
                        <a16:creationId xmlns:a16="http://schemas.microsoft.com/office/drawing/2014/main" id="{85E82E0E-B45E-DA4F-A965-3F78AC4887D5}"/>
                      </a:ext>
                    </a:extLst>
                  </p:cNvPr>
                  <p:cNvSpPr/>
                  <p:nvPr/>
                </p:nvSpPr>
                <p:spPr>
                  <a:xfrm>
                    <a:off x="909505" y="2569919"/>
                    <a:ext cx="2317439" cy="439883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dash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75" name="Object60">
                    <a:extLst>
                      <a:ext uri="{FF2B5EF4-FFF2-40B4-BE49-F238E27FC236}">
                        <a16:creationId xmlns:a16="http://schemas.microsoft.com/office/drawing/2014/main" id="{B0DFD480-D07A-0044-B631-246A95FE4497}"/>
                      </a:ext>
                    </a:extLst>
                  </p:cNvPr>
                  <p:cNvSpPr/>
                  <p:nvPr/>
                </p:nvSpPr>
                <p:spPr>
                  <a:xfrm>
                    <a:off x="1177749" y="2705356"/>
                    <a:ext cx="1780951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活动</a:t>
                    </a:r>
                    <a:endParaRPr lang="en-US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76" name="组合 75">
                  <a:extLst>
                    <a:ext uri="{FF2B5EF4-FFF2-40B4-BE49-F238E27FC236}">
                      <a16:creationId xmlns:a16="http://schemas.microsoft.com/office/drawing/2014/main" id="{43D05F19-09B6-794C-80E6-B9BA8C417542}"/>
                    </a:ext>
                  </a:extLst>
                </p:cNvPr>
                <p:cNvGrpSpPr/>
                <p:nvPr/>
              </p:nvGrpSpPr>
              <p:grpSpPr>
                <a:xfrm>
                  <a:off x="828225" y="4414056"/>
                  <a:ext cx="2036895" cy="439883"/>
                  <a:chOff x="909505" y="2569919"/>
                  <a:chExt cx="2317439" cy="439883"/>
                </a:xfrm>
              </p:grpSpPr>
              <p:sp>
                <p:nvSpPr>
                  <p:cNvPr id="78" name="矩形: 圆角 114">
                    <a:extLst>
                      <a:ext uri="{FF2B5EF4-FFF2-40B4-BE49-F238E27FC236}">
                        <a16:creationId xmlns:a16="http://schemas.microsoft.com/office/drawing/2014/main" id="{FF2B0188-8D33-7D4F-BFE1-2E1136FAD62F}"/>
                      </a:ext>
                    </a:extLst>
                  </p:cNvPr>
                  <p:cNvSpPr/>
                  <p:nvPr/>
                </p:nvSpPr>
                <p:spPr>
                  <a:xfrm>
                    <a:off x="909505" y="2569919"/>
                    <a:ext cx="2317439" cy="439883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dash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79" name="Object60">
                    <a:extLst>
                      <a:ext uri="{FF2B5EF4-FFF2-40B4-BE49-F238E27FC236}">
                        <a16:creationId xmlns:a16="http://schemas.microsoft.com/office/drawing/2014/main" id="{F695AE13-9FE6-DC49-938D-0836F026538C}"/>
                      </a:ext>
                    </a:extLst>
                  </p:cNvPr>
                  <p:cNvSpPr/>
                  <p:nvPr/>
                </p:nvSpPr>
                <p:spPr>
                  <a:xfrm>
                    <a:off x="1177749" y="2705356"/>
                    <a:ext cx="1780951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会员营销</a:t>
                    </a:r>
                    <a:endParaRPr lang="en-US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</p:grpSp>
        </p:grpSp>
        <p:sp>
          <p:nvSpPr>
            <p:cNvPr id="103" name="右箭头 102">
              <a:extLst>
                <a:ext uri="{FF2B5EF4-FFF2-40B4-BE49-F238E27FC236}">
                  <a16:creationId xmlns:a16="http://schemas.microsoft.com/office/drawing/2014/main" id="{247C3617-B6CA-4E4F-BBAB-84716C2F3BAB}"/>
                </a:ext>
              </a:extLst>
            </p:cNvPr>
            <p:cNvSpPr/>
            <p:nvPr/>
          </p:nvSpPr>
          <p:spPr>
            <a:xfrm rot="5400000">
              <a:off x="1780433" y="4964929"/>
              <a:ext cx="308504" cy="754704"/>
            </a:xfrm>
            <a:prstGeom prst="rightArrow">
              <a:avLst>
                <a:gd name="adj1" fmla="val 39278"/>
                <a:gd name="adj2" fmla="val 53934"/>
              </a:avLst>
            </a:prstGeom>
            <a:solidFill>
              <a:srgbClr val="3C5DEC">
                <a:alpha val="20000"/>
              </a:srgbClr>
            </a:solidFill>
            <a:ln w="6350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B6EA430F-D727-4045-A02F-176532766E48}"/>
              </a:ext>
            </a:extLst>
          </p:cNvPr>
          <p:cNvGrpSpPr/>
          <p:nvPr/>
        </p:nvGrpSpPr>
        <p:grpSpPr>
          <a:xfrm>
            <a:off x="8213417" y="3520936"/>
            <a:ext cx="754705" cy="1976238"/>
            <a:chOff x="8375983" y="3428999"/>
            <a:chExt cx="754705" cy="1976238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4283D2EA-4E67-284C-B9E5-4213801D392D}"/>
                </a:ext>
              </a:extLst>
            </p:cNvPr>
            <p:cNvGrpSpPr/>
            <p:nvPr/>
          </p:nvGrpSpPr>
          <p:grpSpPr>
            <a:xfrm>
              <a:off x="8375983" y="3428999"/>
              <a:ext cx="754705" cy="1581097"/>
              <a:chOff x="7756894" y="3915435"/>
              <a:chExt cx="754705" cy="1581097"/>
            </a:xfrm>
          </p:grpSpPr>
          <p:sp>
            <p:nvSpPr>
              <p:cNvPr id="104" name="矩形: 圆角 114">
                <a:extLst>
                  <a:ext uri="{FF2B5EF4-FFF2-40B4-BE49-F238E27FC236}">
                    <a16:creationId xmlns:a16="http://schemas.microsoft.com/office/drawing/2014/main" id="{2A7354F9-DE4F-EF4D-B24D-2A9BAE3821C0}"/>
                  </a:ext>
                </a:extLst>
              </p:cNvPr>
              <p:cNvSpPr/>
              <p:nvPr/>
            </p:nvSpPr>
            <p:spPr>
              <a:xfrm>
                <a:off x="7756894" y="3915435"/>
                <a:ext cx="754705" cy="1581097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>
                <a:outerShdw blurRad="190500" sx="102000" sy="102000" algn="ctr" rotWithShape="0">
                  <a:srgbClr val="000000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05" name="Object60">
                <a:extLst>
                  <a:ext uri="{FF2B5EF4-FFF2-40B4-BE49-F238E27FC236}">
                    <a16:creationId xmlns:a16="http://schemas.microsoft.com/office/drawing/2014/main" id="{455AA9EC-FF12-2849-BBD9-A6A29F7E69F5}"/>
                  </a:ext>
                </a:extLst>
              </p:cNvPr>
              <p:cNvSpPr/>
              <p:nvPr/>
            </p:nvSpPr>
            <p:spPr>
              <a:xfrm>
                <a:off x="7919623" y="4151985"/>
                <a:ext cx="429247" cy="110799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销</a:t>
                </a:r>
                <a:endParaRPr lang="en-US" altLang="zh-CN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algn="ctr" defTabSz="731520"/>
                <a:r>
                  <a:rPr lang="zh-CN" altLang="en-US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售</a:t>
                </a:r>
                <a:endParaRPr lang="en-US" altLang="zh-CN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algn="ctr" defTabSz="731520"/>
                <a:r>
                  <a:rPr lang="zh-CN" altLang="en-US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团</a:t>
                </a:r>
                <a:endParaRPr lang="en-US" altLang="zh-CN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algn="ctr" defTabSz="731520"/>
                <a:r>
                  <a:rPr lang="zh-CN" altLang="en-US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队</a:t>
                </a:r>
                <a:endParaRPr lang="en-US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109" name="右箭头 108">
              <a:extLst>
                <a:ext uri="{FF2B5EF4-FFF2-40B4-BE49-F238E27FC236}">
                  <a16:creationId xmlns:a16="http://schemas.microsoft.com/office/drawing/2014/main" id="{EE1D29E9-7477-224D-82E6-C177DA041879}"/>
                </a:ext>
              </a:extLst>
            </p:cNvPr>
            <p:cNvSpPr/>
            <p:nvPr/>
          </p:nvSpPr>
          <p:spPr>
            <a:xfrm rot="5400000">
              <a:off x="8599083" y="4873633"/>
              <a:ext cx="308504" cy="754704"/>
            </a:xfrm>
            <a:prstGeom prst="rightArrow">
              <a:avLst>
                <a:gd name="adj1" fmla="val 39278"/>
                <a:gd name="adj2" fmla="val 53934"/>
              </a:avLst>
            </a:prstGeom>
            <a:solidFill>
              <a:srgbClr val="3C5DEC">
                <a:alpha val="20000"/>
              </a:srgbClr>
            </a:solidFill>
            <a:ln w="6350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3E0A7A3-E71A-6945-A653-3FC8B9C56B6C}"/>
              </a:ext>
            </a:extLst>
          </p:cNvPr>
          <p:cNvGrpSpPr/>
          <p:nvPr/>
        </p:nvGrpSpPr>
        <p:grpSpPr>
          <a:xfrm>
            <a:off x="10285286" y="3541160"/>
            <a:ext cx="754705" cy="1956014"/>
            <a:chOff x="10447852" y="3449223"/>
            <a:chExt cx="754705" cy="1956014"/>
          </a:xfrm>
        </p:grpSpPr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B88A10A5-7CFC-0E4F-9EB6-3992FFB2C335}"/>
                </a:ext>
              </a:extLst>
            </p:cNvPr>
            <p:cNvGrpSpPr/>
            <p:nvPr/>
          </p:nvGrpSpPr>
          <p:grpSpPr>
            <a:xfrm>
              <a:off x="10447852" y="3449223"/>
              <a:ext cx="754705" cy="1581097"/>
              <a:chOff x="7756894" y="3935659"/>
              <a:chExt cx="754705" cy="1581097"/>
            </a:xfrm>
          </p:grpSpPr>
          <p:sp>
            <p:nvSpPr>
              <p:cNvPr id="107" name="矩形: 圆角 114">
                <a:extLst>
                  <a:ext uri="{FF2B5EF4-FFF2-40B4-BE49-F238E27FC236}">
                    <a16:creationId xmlns:a16="http://schemas.microsoft.com/office/drawing/2014/main" id="{DD3F96C4-7708-EA47-9DBA-8ED444E092B8}"/>
                  </a:ext>
                </a:extLst>
              </p:cNvPr>
              <p:cNvSpPr/>
              <p:nvPr/>
            </p:nvSpPr>
            <p:spPr>
              <a:xfrm>
                <a:off x="7756894" y="3935659"/>
                <a:ext cx="754705" cy="1581097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>
                <a:outerShdw blurRad="190500" sx="102000" sy="102000" algn="ctr" rotWithShape="0">
                  <a:srgbClr val="000000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08" name="Object60">
                <a:extLst>
                  <a:ext uri="{FF2B5EF4-FFF2-40B4-BE49-F238E27FC236}">
                    <a16:creationId xmlns:a16="http://schemas.microsoft.com/office/drawing/2014/main" id="{B31B981E-116F-3040-92FE-46FF973A846D}"/>
                  </a:ext>
                </a:extLst>
              </p:cNvPr>
              <p:cNvSpPr/>
              <p:nvPr/>
            </p:nvSpPr>
            <p:spPr>
              <a:xfrm>
                <a:off x="7919623" y="4033710"/>
                <a:ext cx="429247" cy="138499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销售</a:t>
                </a:r>
                <a:endParaRPr lang="en-US" altLang="zh-CN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algn="ctr" defTabSz="731520"/>
                <a:r>
                  <a:rPr lang="en-US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C</a:t>
                </a:r>
              </a:p>
              <a:p>
                <a:pPr algn="ctr" defTabSz="731520"/>
                <a:r>
                  <a:rPr lang="en-US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R</a:t>
                </a:r>
              </a:p>
              <a:p>
                <a:pPr algn="ctr" defTabSz="731520"/>
                <a:r>
                  <a:rPr lang="en-US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M</a:t>
                </a:r>
              </a:p>
            </p:txBody>
          </p:sp>
        </p:grpSp>
        <p:sp>
          <p:nvSpPr>
            <p:cNvPr id="110" name="右箭头 109">
              <a:extLst>
                <a:ext uri="{FF2B5EF4-FFF2-40B4-BE49-F238E27FC236}">
                  <a16:creationId xmlns:a16="http://schemas.microsoft.com/office/drawing/2014/main" id="{A23E85CD-588B-0846-AA4A-C2AD67290D9A}"/>
                </a:ext>
              </a:extLst>
            </p:cNvPr>
            <p:cNvSpPr/>
            <p:nvPr/>
          </p:nvSpPr>
          <p:spPr>
            <a:xfrm rot="5400000">
              <a:off x="10670952" y="4873633"/>
              <a:ext cx="308504" cy="754704"/>
            </a:xfrm>
            <a:prstGeom prst="rightArrow">
              <a:avLst>
                <a:gd name="adj1" fmla="val 39278"/>
                <a:gd name="adj2" fmla="val 53934"/>
              </a:avLst>
            </a:prstGeom>
            <a:solidFill>
              <a:srgbClr val="3C5DEC">
                <a:alpha val="20000"/>
              </a:srgbClr>
            </a:solidFill>
            <a:ln w="6350"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D6EFC942-3197-BA4D-83C4-97EEEAAFC932}"/>
              </a:ext>
            </a:extLst>
          </p:cNvPr>
          <p:cNvGrpSpPr/>
          <p:nvPr/>
        </p:nvGrpSpPr>
        <p:grpSpPr>
          <a:xfrm>
            <a:off x="715375" y="5588470"/>
            <a:ext cx="10817812" cy="548776"/>
            <a:chOff x="715375" y="5588470"/>
            <a:chExt cx="10817812" cy="548776"/>
          </a:xfrm>
        </p:grpSpPr>
        <p:sp>
          <p:nvSpPr>
            <p:cNvPr id="113" name="矩形: 圆角 114">
              <a:extLst>
                <a:ext uri="{FF2B5EF4-FFF2-40B4-BE49-F238E27FC236}">
                  <a16:creationId xmlns:a16="http://schemas.microsoft.com/office/drawing/2014/main" id="{D6899C42-9D84-064F-83A0-29F62E8F023B}"/>
                </a:ext>
              </a:extLst>
            </p:cNvPr>
            <p:cNvSpPr/>
            <p:nvPr/>
          </p:nvSpPr>
          <p:spPr>
            <a:xfrm>
              <a:off x="715375" y="5588470"/>
              <a:ext cx="10817812" cy="548776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ysClr val="windowText" lastClr="000000"/>
              </a:solidFill>
              <a:prstDash val="solid"/>
              <a:miter/>
            </a:ln>
            <a:effectLst>
              <a:outerShdw blurRad="190500" sx="102000" sy="102000" algn="ctr" rotWithShape="0">
                <a:srgbClr val="3C5DEC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14" name="Object29">
              <a:extLst>
                <a:ext uri="{FF2B5EF4-FFF2-40B4-BE49-F238E27FC236}">
                  <a16:creationId xmlns:a16="http://schemas.microsoft.com/office/drawing/2014/main" id="{2FA50C85-9914-584B-8783-2B21308ECF38}"/>
                </a:ext>
              </a:extLst>
            </p:cNvPr>
            <p:cNvSpPr/>
            <p:nvPr/>
          </p:nvSpPr>
          <p:spPr>
            <a:xfrm>
              <a:off x="4136558" y="5698711"/>
              <a:ext cx="3975447" cy="32829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spAutoFit/>
            </a:bodyPr>
            <a:lstStyle/>
            <a:p>
              <a:pPr algn="ctr" defTabSz="1219169" hangingPunct="0"/>
              <a:r>
                <a:rPr lang="zh-CN" altLang="en-US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线索数据沉淀，全流程跟踪，无缝衔接</a:t>
              </a:r>
            </a:p>
          </p:txBody>
        </p:sp>
      </p:grpSp>
      <p:grpSp>
        <p:nvGrpSpPr>
          <p:cNvPr id="117" name="组合 116">
            <a:extLst>
              <a:ext uri="{FF2B5EF4-FFF2-40B4-BE49-F238E27FC236}">
                <a16:creationId xmlns:a16="http://schemas.microsoft.com/office/drawing/2014/main" id="{8EDEB230-59D5-2146-BB1E-0C4DFE82188A}"/>
              </a:ext>
            </a:extLst>
          </p:cNvPr>
          <p:cNvGrpSpPr/>
          <p:nvPr/>
        </p:nvGrpSpPr>
        <p:grpSpPr>
          <a:xfrm>
            <a:off x="6385885" y="4469732"/>
            <a:ext cx="1693244" cy="194116"/>
            <a:chOff x="6385885" y="4469732"/>
            <a:chExt cx="1693244" cy="194116"/>
          </a:xfrm>
        </p:grpSpPr>
        <p:cxnSp>
          <p:nvCxnSpPr>
            <p:cNvPr id="111" name="直线连接符 110">
              <a:extLst>
                <a:ext uri="{FF2B5EF4-FFF2-40B4-BE49-F238E27FC236}">
                  <a16:creationId xmlns:a16="http://schemas.microsoft.com/office/drawing/2014/main" id="{02B1924C-3512-C54F-A96E-6CC1B685B9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5885" y="4663848"/>
              <a:ext cx="1693244" cy="0"/>
            </a:xfrm>
            <a:prstGeom prst="line">
              <a:avLst/>
            </a:prstGeom>
            <a:ln w="6350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Object60">
              <a:extLst>
                <a:ext uri="{FF2B5EF4-FFF2-40B4-BE49-F238E27FC236}">
                  <a16:creationId xmlns:a16="http://schemas.microsoft.com/office/drawing/2014/main" id="{8139E0E0-9C47-AE40-AA4F-66138719B105}"/>
                </a:ext>
              </a:extLst>
            </p:cNvPr>
            <p:cNvSpPr/>
            <p:nvPr/>
          </p:nvSpPr>
          <p:spPr>
            <a:xfrm>
              <a:off x="6786143" y="4469732"/>
              <a:ext cx="892728" cy="15388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接受</a:t>
              </a:r>
              <a:endParaRPr lang="en-US" sz="100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18" name="组合 117">
            <a:extLst>
              <a:ext uri="{FF2B5EF4-FFF2-40B4-BE49-F238E27FC236}">
                <a16:creationId xmlns:a16="http://schemas.microsoft.com/office/drawing/2014/main" id="{1ECEAC16-3A19-734E-998F-85A5DE92F932}"/>
              </a:ext>
            </a:extLst>
          </p:cNvPr>
          <p:cNvGrpSpPr/>
          <p:nvPr/>
        </p:nvGrpSpPr>
        <p:grpSpPr>
          <a:xfrm>
            <a:off x="6385885" y="3610627"/>
            <a:ext cx="1693244" cy="435477"/>
            <a:chOff x="6385885" y="4453589"/>
            <a:chExt cx="1693244" cy="435477"/>
          </a:xfrm>
        </p:grpSpPr>
        <p:cxnSp>
          <p:nvCxnSpPr>
            <p:cNvPr id="119" name="直线连接符 118">
              <a:extLst>
                <a:ext uri="{FF2B5EF4-FFF2-40B4-BE49-F238E27FC236}">
                  <a16:creationId xmlns:a16="http://schemas.microsoft.com/office/drawing/2014/main" id="{AFB6DFF0-C429-3B42-9FD5-B0EBB26A92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5885" y="4663848"/>
              <a:ext cx="1693244" cy="0"/>
            </a:xfrm>
            <a:prstGeom prst="line">
              <a:avLst/>
            </a:prstGeom>
            <a:ln w="6350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Object60">
              <a:extLst>
                <a:ext uri="{FF2B5EF4-FFF2-40B4-BE49-F238E27FC236}">
                  <a16:creationId xmlns:a16="http://schemas.microsoft.com/office/drawing/2014/main" id="{47400187-1A19-4644-9B46-B032B11DAB2E}"/>
                </a:ext>
              </a:extLst>
            </p:cNvPr>
            <p:cNvSpPr/>
            <p:nvPr/>
          </p:nvSpPr>
          <p:spPr>
            <a:xfrm>
              <a:off x="6786143" y="4453589"/>
              <a:ext cx="892728" cy="15388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接受</a:t>
              </a:r>
              <a:endParaRPr lang="en-US" sz="100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  <p:sp>
          <p:nvSpPr>
            <p:cNvPr id="121" name="Object60">
              <a:extLst>
                <a:ext uri="{FF2B5EF4-FFF2-40B4-BE49-F238E27FC236}">
                  <a16:creationId xmlns:a16="http://schemas.microsoft.com/office/drawing/2014/main" id="{BA802CB1-E608-8A46-95B9-1FBBBC019F4F}"/>
                </a:ext>
              </a:extLst>
            </p:cNvPr>
            <p:cNvSpPr/>
            <p:nvPr/>
          </p:nvSpPr>
          <p:spPr>
            <a:xfrm>
              <a:off x="6724598" y="4735178"/>
              <a:ext cx="1015819" cy="15388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人工</a:t>
              </a:r>
              <a:r>
                <a: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/</a:t>
              </a:r>
              <a:r>
                <a:rPr lang="zh-CN" altLang="en-US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自动分配</a:t>
              </a:r>
              <a:endParaRPr lang="en-US" sz="100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22" name="组合 121">
            <a:extLst>
              <a:ext uri="{FF2B5EF4-FFF2-40B4-BE49-F238E27FC236}">
                <a16:creationId xmlns:a16="http://schemas.microsoft.com/office/drawing/2014/main" id="{AA541FFC-868C-7742-877C-3E06C8CE8B0C}"/>
              </a:ext>
            </a:extLst>
          </p:cNvPr>
          <p:cNvGrpSpPr/>
          <p:nvPr/>
        </p:nvGrpSpPr>
        <p:grpSpPr>
          <a:xfrm flipH="1">
            <a:off x="6385885" y="4950837"/>
            <a:ext cx="1693244" cy="210157"/>
            <a:chOff x="6385885" y="4663848"/>
            <a:chExt cx="1693244" cy="210157"/>
          </a:xfrm>
        </p:grpSpPr>
        <p:cxnSp>
          <p:nvCxnSpPr>
            <p:cNvPr id="123" name="直线连接符 122">
              <a:extLst>
                <a:ext uri="{FF2B5EF4-FFF2-40B4-BE49-F238E27FC236}">
                  <a16:creationId xmlns:a16="http://schemas.microsoft.com/office/drawing/2014/main" id="{01E1D7B1-242B-2D4A-8AEB-4EC24CD785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85885" y="4663848"/>
              <a:ext cx="1693244" cy="0"/>
            </a:xfrm>
            <a:prstGeom prst="line">
              <a:avLst/>
            </a:prstGeom>
            <a:ln w="6350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Object60">
              <a:extLst>
                <a:ext uri="{FF2B5EF4-FFF2-40B4-BE49-F238E27FC236}">
                  <a16:creationId xmlns:a16="http://schemas.microsoft.com/office/drawing/2014/main" id="{26534C42-A406-3A4F-B02B-CEE15D7F47E2}"/>
                </a:ext>
              </a:extLst>
            </p:cNvPr>
            <p:cNvSpPr/>
            <p:nvPr/>
          </p:nvSpPr>
          <p:spPr>
            <a:xfrm>
              <a:off x="6786143" y="4720117"/>
              <a:ext cx="892728" cy="15388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返回</a:t>
              </a:r>
              <a:endParaRPr lang="en-US" sz="100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25" name="组合 124">
            <a:extLst>
              <a:ext uri="{FF2B5EF4-FFF2-40B4-BE49-F238E27FC236}">
                <a16:creationId xmlns:a16="http://schemas.microsoft.com/office/drawing/2014/main" id="{2B4F5D2D-83DE-5E44-BB88-66AD13C49873}"/>
              </a:ext>
            </a:extLst>
          </p:cNvPr>
          <p:cNvGrpSpPr/>
          <p:nvPr/>
        </p:nvGrpSpPr>
        <p:grpSpPr>
          <a:xfrm>
            <a:off x="9191336" y="4102794"/>
            <a:ext cx="892728" cy="210259"/>
            <a:chOff x="6986272" y="4453589"/>
            <a:chExt cx="892728" cy="210259"/>
          </a:xfrm>
        </p:grpSpPr>
        <p:cxnSp>
          <p:nvCxnSpPr>
            <p:cNvPr id="126" name="直线连接符 125">
              <a:extLst>
                <a:ext uri="{FF2B5EF4-FFF2-40B4-BE49-F238E27FC236}">
                  <a16:creationId xmlns:a16="http://schemas.microsoft.com/office/drawing/2014/main" id="{8847EF6F-EFDE-8646-92FF-465C5E2592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09325" y="4663848"/>
              <a:ext cx="846622" cy="0"/>
            </a:xfrm>
            <a:prstGeom prst="line">
              <a:avLst/>
            </a:prstGeom>
            <a:ln w="6350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Object60">
              <a:extLst>
                <a:ext uri="{FF2B5EF4-FFF2-40B4-BE49-F238E27FC236}">
                  <a16:creationId xmlns:a16="http://schemas.microsoft.com/office/drawing/2014/main" id="{42A75EBB-D4F8-7043-9EA7-6AA421E72D34}"/>
                </a:ext>
              </a:extLst>
            </p:cNvPr>
            <p:cNvSpPr/>
            <p:nvPr/>
          </p:nvSpPr>
          <p:spPr>
            <a:xfrm>
              <a:off x="6986272" y="4453589"/>
              <a:ext cx="892728" cy="15388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一键授权</a:t>
              </a:r>
              <a:endParaRPr lang="en-US" sz="100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cxnSp>
        <p:nvCxnSpPr>
          <p:cNvPr id="135" name="直线连接符 134">
            <a:extLst>
              <a:ext uri="{FF2B5EF4-FFF2-40B4-BE49-F238E27FC236}">
                <a16:creationId xmlns:a16="http://schemas.microsoft.com/office/drawing/2014/main" id="{00AC3F53-0888-2948-AB90-2602913A32A6}"/>
              </a:ext>
            </a:extLst>
          </p:cNvPr>
          <p:cNvCxnSpPr>
            <a:cxnSpLocks/>
          </p:cNvCxnSpPr>
          <p:nvPr/>
        </p:nvCxnSpPr>
        <p:spPr>
          <a:xfrm flipV="1">
            <a:off x="6117641" y="3190331"/>
            <a:ext cx="0" cy="227829"/>
          </a:xfrm>
          <a:prstGeom prst="line">
            <a:avLst/>
          </a:prstGeom>
          <a:ln w="12700">
            <a:solidFill>
              <a:srgbClr val="3C5DEC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线连接符 137">
            <a:extLst>
              <a:ext uri="{FF2B5EF4-FFF2-40B4-BE49-F238E27FC236}">
                <a16:creationId xmlns:a16="http://schemas.microsoft.com/office/drawing/2014/main" id="{0F0345D4-FF22-5F4A-87B7-2E509434C778}"/>
              </a:ext>
            </a:extLst>
          </p:cNvPr>
          <p:cNvCxnSpPr>
            <a:cxnSpLocks/>
            <a:stCxn id="107" idx="0"/>
          </p:cNvCxnSpPr>
          <p:nvPr/>
        </p:nvCxnSpPr>
        <p:spPr>
          <a:xfrm flipV="1">
            <a:off x="10662639" y="3200339"/>
            <a:ext cx="0" cy="340821"/>
          </a:xfrm>
          <a:prstGeom prst="line">
            <a:avLst/>
          </a:prstGeom>
          <a:ln w="12700">
            <a:solidFill>
              <a:srgbClr val="3C5DEC"/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线连接符 138">
            <a:extLst>
              <a:ext uri="{FF2B5EF4-FFF2-40B4-BE49-F238E27FC236}">
                <a16:creationId xmlns:a16="http://schemas.microsoft.com/office/drawing/2014/main" id="{10F71AF4-8F18-554B-ACB3-39A1B5829C63}"/>
              </a:ext>
            </a:extLst>
          </p:cNvPr>
          <p:cNvCxnSpPr>
            <a:cxnSpLocks/>
          </p:cNvCxnSpPr>
          <p:nvPr/>
        </p:nvCxnSpPr>
        <p:spPr>
          <a:xfrm flipH="1">
            <a:off x="6110817" y="3190331"/>
            <a:ext cx="4551821" cy="0"/>
          </a:xfrm>
          <a:prstGeom prst="line">
            <a:avLst/>
          </a:prstGeom>
          <a:ln w="12700">
            <a:solidFill>
              <a:srgbClr val="3C5DEC"/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Object29">
            <a:extLst>
              <a:ext uri="{FF2B5EF4-FFF2-40B4-BE49-F238E27FC236}">
                <a16:creationId xmlns:a16="http://schemas.microsoft.com/office/drawing/2014/main" id="{CE3CE012-3B46-2D45-95DE-F45CB6C0DC4E}"/>
              </a:ext>
            </a:extLst>
          </p:cNvPr>
          <p:cNvSpPr/>
          <p:nvPr/>
        </p:nvSpPr>
        <p:spPr>
          <a:xfrm>
            <a:off x="1152009" y="2023376"/>
            <a:ext cx="1543242" cy="29915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2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01</a:t>
            </a:r>
            <a:r>
              <a:rPr lang="zh-CN" altLang="en-US" sz="12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、线索获取</a:t>
            </a:r>
          </a:p>
        </p:txBody>
      </p:sp>
      <p:sp>
        <p:nvSpPr>
          <p:cNvPr id="155" name="Object29">
            <a:extLst>
              <a:ext uri="{FF2B5EF4-FFF2-40B4-BE49-F238E27FC236}">
                <a16:creationId xmlns:a16="http://schemas.microsoft.com/office/drawing/2014/main" id="{407DFBF8-67A8-C64C-8E2B-078C2DDA19C6}"/>
              </a:ext>
            </a:extLst>
          </p:cNvPr>
          <p:cNvSpPr/>
          <p:nvPr/>
        </p:nvSpPr>
        <p:spPr>
          <a:xfrm>
            <a:off x="4456912" y="2023376"/>
            <a:ext cx="1543242" cy="29915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2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02</a:t>
            </a:r>
            <a:r>
              <a:rPr lang="zh-CN" altLang="en-US" sz="12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、线索培育</a:t>
            </a:r>
          </a:p>
        </p:txBody>
      </p:sp>
      <p:sp>
        <p:nvSpPr>
          <p:cNvPr id="156" name="Object29">
            <a:extLst>
              <a:ext uri="{FF2B5EF4-FFF2-40B4-BE49-F238E27FC236}">
                <a16:creationId xmlns:a16="http://schemas.microsoft.com/office/drawing/2014/main" id="{A8C4D030-F101-DF4E-8069-F46A482BEC92}"/>
              </a:ext>
            </a:extLst>
          </p:cNvPr>
          <p:cNvSpPr/>
          <p:nvPr/>
        </p:nvSpPr>
        <p:spPr>
          <a:xfrm>
            <a:off x="8865123" y="2023376"/>
            <a:ext cx="1543242" cy="29915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2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03</a:t>
            </a:r>
            <a:r>
              <a:rPr lang="zh-CN" altLang="en-US" sz="12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、线索跟进</a:t>
            </a:r>
          </a:p>
        </p:txBody>
      </p:sp>
    </p:spTree>
    <p:extLst>
      <p:ext uri="{BB962C8B-B14F-4D97-AF65-F5344CB8AC3E}">
        <p14:creationId xmlns:p14="http://schemas.microsoft.com/office/powerpoint/2010/main" val="373607638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提升销售效率方法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3586273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6" y="1338713"/>
            <a:ext cx="3368360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WAYS TO IMPROVE SALES EFFICIENCY.</a:t>
            </a:r>
          </a:p>
        </p:txBody>
      </p:sp>
      <p:sp>
        <p:nvSpPr>
          <p:cNvPr id="132" name="三角形 131">
            <a:extLst>
              <a:ext uri="{FF2B5EF4-FFF2-40B4-BE49-F238E27FC236}">
                <a16:creationId xmlns:a16="http://schemas.microsoft.com/office/drawing/2014/main" id="{CF6AAD7A-0F85-8E46-8990-85E2D6E2F03D}"/>
              </a:ext>
            </a:extLst>
          </p:cNvPr>
          <p:cNvSpPr/>
          <p:nvPr/>
        </p:nvSpPr>
        <p:spPr>
          <a:xfrm rot="5400000">
            <a:off x="3701509" y="3891014"/>
            <a:ext cx="334546" cy="341006"/>
          </a:xfrm>
          <a:custGeom>
            <a:avLst/>
            <a:gdLst>
              <a:gd name="connsiteX0" fmla="*/ 0 w 395568"/>
              <a:gd name="connsiteY0" fmla="*/ 341006 h 341006"/>
              <a:gd name="connsiteX1" fmla="*/ 197784 w 395568"/>
              <a:gd name="connsiteY1" fmla="*/ 0 h 341006"/>
              <a:gd name="connsiteX2" fmla="*/ 395568 w 395568"/>
              <a:gd name="connsiteY2" fmla="*/ 341006 h 341006"/>
              <a:gd name="connsiteX3" fmla="*/ 0 w 395568"/>
              <a:gd name="connsiteY3" fmla="*/ 341006 h 341006"/>
              <a:gd name="connsiteX0" fmla="*/ 0 w 395568"/>
              <a:gd name="connsiteY0" fmla="*/ 341006 h 344149"/>
              <a:gd name="connsiteX1" fmla="*/ 197784 w 395568"/>
              <a:gd name="connsiteY1" fmla="*/ 0 h 344149"/>
              <a:gd name="connsiteX2" fmla="*/ 395568 w 395568"/>
              <a:gd name="connsiteY2" fmla="*/ 341006 h 344149"/>
              <a:gd name="connsiteX3" fmla="*/ 386302 w 395568"/>
              <a:gd name="connsiteY3" fmla="*/ 344149 h 344149"/>
              <a:gd name="connsiteX4" fmla="*/ 0 w 395568"/>
              <a:gd name="connsiteY4" fmla="*/ 341006 h 344149"/>
              <a:gd name="connsiteX0" fmla="*/ 0 w 395568"/>
              <a:gd name="connsiteY0" fmla="*/ 341006 h 341006"/>
              <a:gd name="connsiteX1" fmla="*/ 197784 w 395568"/>
              <a:gd name="connsiteY1" fmla="*/ 0 h 341006"/>
              <a:gd name="connsiteX2" fmla="*/ 395568 w 395568"/>
              <a:gd name="connsiteY2" fmla="*/ 341006 h 341006"/>
              <a:gd name="connsiteX3" fmla="*/ 203425 w 395568"/>
              <a:gd name="connsiteY3" fmla="*/ 235292 h 341006"/>
              <a:gd name="connsiteX4" fmla="*/ 0 w 395568"/>
              <a:gd name="connsiteY4" fmla="*/ 341006 h 341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68" h="341006">
                <a:moveTo>
                  <a:pt x="0" y="341006"/>
                </a:moveTo>
                <a:lnTo>
                  <a:pt x="197784" y="0"/>
                </a:lnTo>
                <a:lnTo>
                  <a:pt x="395568" y="341006"/>
                </a:lnTo>
                <a:lnTo>
                  <a:pt x="203425" y="235292"/>
                </a:lnTo>
                <a:lnTo>
                  <a:pt x="0" y="341006"/>
                </a:lnTo>
                <a:close/>
              </a:path>
            </a:pathLst>
          </a:cu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AA02F1A6-1220-B843-AAC5-5FD481377AB3}"/>
              </a:ext>
            </a:extLst>
          </p:cNvPr>
          <p:cNvGrpSpPr/>
          <p:nvPr/>
        </p:nvGrpSpPr>
        <p:grpSpPr>
          <a:xfrm>
            <a:off x="1118257" y="2077726"/>
            <a:ext cx="2475548" cy="3980175"/>
            <a:chOff x="1118257" y="1825202"/>
            <a:chExt cx="2475548" cy="3980175"/>
          </a:xfrm>
        </p:grpSpPr>
        <p:sp>
          <p:nvSpPr>
            <p:cNvPr id="80" name="矩形: 圆角 114">
              <a:extLst>
                <a:ext uri="{FF2B5EF4-FFF2-40B4-BE49-F238E27FC236}">
                  <a16:creationId xmlns:a16="http://schemas.microsoft.com/office/drawing/2014/main" id="{B0ACB9B3-13AC-594B-BC54-3FEF9A94A694}"/>
                </a:ext>
              </a:extLst>
            </p:cNvPr>
            <p:cNvSpPr/>
            <p:nvPr/>
          </p:nvSpPr>
          <p:spPr>
            <a:xfrm>
              <a:off x="1118257" y="1825202"/>
              <a:ext cx="2475548" cy="3980175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dash"/>
              <a:miter/>
            </a:ln>
            <a:effectLst>
              <a:outerShdw blurRad="190500" sx="102000" sy="102000" algn="ctr" rotWithShape="0">
                <a:srgbClr val="000000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7B806AFA-2CE0-7541-8665-1BCDAD503C39}"/>
                </a:ext>
              </a:extLst>
            </p:cNvPr>
            <p:cNvGrpSpPr/>
            <p:nvPr/>
          </p:nvGrpSpPr>
          <p:grpSpPr>
            <a:xfrm>
              <a:off x="1393248" y="3068598"/>
              <a:ext cx="1925566" cy="2587721"/>
              <a:chOff x="1393248" y="3068598"/>
              <a:chExt cx="1925566" cy="2587721"/>
            </a:xfrm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2AE82616-0974-FF4D-A1A2-A5C0DADE17C5}"/>
                  </a:ext>
                </a:extLst>
              </p:cNvPr>
              <p:cNvGrpSpPr/>
              <p:nvPr/>
            </p:nvGrpSpPr>
            <p:grpSpPr>
              <a:xfrm>
                <a:off x="1393248" y="3068598"/>
                <a:ext cx="1925566" cy="439883"/>
                <a:chOff x="1393248" y="3068598"/>
                <a:chExt cx="1925566" cy="439883"/>
              </a:xfrm>
            </p:grpSpPr>
            <p:sp>
              <p:nvSpPr>
                <p:cNvPr id="85" name="矩形: 圆角 114">
                  <a:extLst>
                    <a:ext uri="{FF2B5EF4-FFF2-40B4-BE49-F238E27FC236}">
                      <a16:creationId xmlns:a16="http://schemas.microsoft.com/office/drawing/2014/main" id="{5F5D1578-6313-4D45-B53E-8EDC602A85A9}"/>
                    </a:ext>
                  </a:extLst>
                </p:cNvPr>
                <p:cNvSpPr/>
                <p:nvPr/>
              </p:nvSpPr>
              <p:spPr>
                <a:xfrm>
                  <a:off x="1393248" y="3068598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86" name="Object60">
                  <a:extLst>
                    <a:ext uri="{FF2B5EF4-FFF2-40B4-BE49-F238E27FC236}">
                      <a16:creationId xmlns:a16="http://schemas.microsoft.com/office/drawing/2014/main" id="{23ABE171-2285-5F4B-886B-B228CFD76BCA}"/>
                    </a:ext>
                  </a:extLst>
                </p:cNvPr>
                <p:cNvSpPr/>
                <p:nvPr/>
              </p:nvSpPr>
              <p:spPr>
                <a:xfrm>
                  <a:off x="1616133" y="3204035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线索获取</a:t>
                  </a:r>
                  <a:endParaRPr lang="en-US" sz="12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3" name="组合 2">
                <a:extLst>
                  <a:ext uri="{FF2B5EF4-FFF2-40B4-BE49-F238E27FC236}">
                    <a16:creationId xmlns:a16="http://schemas.microsoft.com/office/drawing/2014/main" id="{8F139900-F7F2-CD4D-99B1-84C208380A96}"/>
                  </a:ext>
                </a:extLst>
              </p:cNvPr>
              <p:cNvGrpSpPr/>
              <p:nvPr/>
            </p:nvGrpSpPr>
            <p:grpSpPr>
              <a:xfrm>
                <a:off x="1393248" y="3699053"/>
                <a:ext cx="1925566" cy="439883"/>
                <a:chOff x="2022873" y="3677395"/>
                <a:chExt cx="2317439" cy="439883"/>
              </a:xfrm>
            </p:grpSpPr>
            <p:sp>
              <p:nvSpPr>
                <p:cNvPr id="87" name="矩形: 圆角 114">
                  <a:extLst>
                    <a:ext uri="{FF2B5EF4-FFF2-40B4-BE49-F238E27FC236}">
                      <a16:creationId xmlns:a16="http://schemas.microsoft.com/office/drawing/2014/main" id="{F9AFBD06-4140-7049-BC0C-5A5B774DB2E0}"/>
                    </a:ext>
                  </a:extLst>
                </p:cNvPr>
                <p:cNvSpPr/>
                <p:nvPr/>
              </p:nvSpPr>
              <p:spPr>
                <a:xfrm>
                  <a:off x="2022873" y="3677395"/>
                  <a:ext cx="2317439" cy="439883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88" name="Object60">
                  <a:extLst>
                    <a:ext uri="{FF2B5EF4-FFF2-40B4-BE49-F238E27FC236}">
                      <a16:creationId xmlns:a16="http://schemas.microsoft.com/office/drawing/2014/main" id="{B3D9E615-991C-384F-8B5D-0B4E6204FF4D}"/>
                    </a:ext>
                  </a:extLst>
                </p:cNvPr>
                <p:cNvSpPr/>
                <p:nvPr/>
              </p:nvSpPr>
              <p:spPr>
                <a:xfrm>
                  <a:off x="2291117" y="3812832"/>
                  <a:ext cx="1780951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多咨询入口自定义</a:t>
                  </a:r>
                  <a:endParaRPr 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91" name="组合 90">
                <a:extLst>
                  <a:ext uri="{FF2B5EF4-FFF2-40B4-BE49-F238E27FC236}">
                    <a16:creationId xmlns:a16="http://schemas.microsoft.com/office/drawing/2014/main" id="{1ADF3B45-AB08-0141-A3C9-8E3C81BA5C89}"/>
                  </a:ext>
                </a:extLst>
              </p:cNvPr>
              <p:cNvGrpSpPr/>
              <p:nvPr/>
            </p:nvGrpSpPr>
            <p:grpSpPr>
              <a:xfrm>
                <a:off x="1393248" y="4204847"/>
                <a:ext cx="1925566" cy="439883"/>
                <a:chOff x="2022873" y="3677395"/>
                <a:chExt cx="2317439" cy="439883"/>
              </a:xfrm>
            </p:grpSpPr>
            <p:sp>
              <p:nvSpPr>
                <p:cNvPr id="92" name="矩形: 圆角 114">
                  <a:extLst>
                    <a:ext uri="{FF2B5EF4-FFF2-40B4-BE49-F238E27FC236}">
                      <a16:creationId xmlns:a16="http://schemas.microsoft.com/office/drawing/2014/main" id="{D3D96EA2-2862-E842-A2C3-53216148E75D}"/>
                    </a:ext>
                  </a:extLst>
                </p:cNvPr>
                <p:cNvSpPr/>
                <p:nvPr/>
              </p:nvSpPr>
              <p:spPr>
                <a:xfrm>
                  <a:off x="2022873" y="3677395"/>
                  <a:ext cx="2317439" cy="439883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00" name="Object60">
                  <a:extLst>
                    <a:ext uri="{FF2B5EF4-FFF2-40B4-BE49-F238E27FC236}">
                      <a16:creationId xmlns:a16="http://schemas.microsoft.com/office/drawing/2014/main" id="{4F8B9182-5BF3-914C-A361-AF8798ECCA9A}"/>
                    </a:ext>
                  </a:extLst>
                </p:cNvPr>
                <p:cNvSpPr/>
                <p:nvPr/>
              </p:nvSpPr>
              <p:spPr>
                <a:xfrm>
                  <a:off x="2291117" y="3812832"/>
                  <a:ext cx="1780951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行为轨迹来源跟踪</a:t>
                  </a:r>
                  <a:endParaRPr 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12" name="组合 111">
                <a:extLst>
                  <a:ext uri="{FF2B5EF4-FFF2-40B4-BE49-F238E27FC236}">
                    <a16:creationId xmlns:a16="http://schemas.microsoft.com/office/drawing/2014/main" id="{802AEC91-2AE6-4245-87B8-E6965BF2CAE7}"/>
                  </a:ext>
                </a:extLst>
              </p:cNvPr>
              <p:cNvGrpSpPr/>
              <p:nvPr/>
            </p:nvGrpSpPr>
            <p:grpSpPr>
              <a:xfrm>
                <a:off x="1393248" y="4710641"/>
                <a:ext cx="1925566" cy="439883"/>
                <a:chOff x="2022873" y="3677395"/>
                <a:chExt cx="2317439" cy="439883"/>
              </a:xfrm>
            </p:grpSpPr>
            <p:sp>
              <p:nvSpPr>
                <p:cNvPr id="116" name="矩形: 圆角 114">
                  <a:extLst>
                    <a:ext uri="{FF2B5EF4-FFF2-40B4-BE49-F238E27FC236}">
                      <a16:creationId xmlns:a16="http://schemas.microsoft.com/office/drawing/2014/main" id="{311582C9-B2B3-0843-B97E-98AEEE4F7492}"/>
                    </a:ext>
                  </a:extLst>
                </p:cNvPr>
                <p:cNvSpPr/>
                <p:nvPr/>
              </p:nvSpPr>
              <p:spPr>
                <a:xfrm>
                  <a:off x="2022873" y="3677395"/>
                  <a:ext cx="2317439" cy="439883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28" name="Object60">
                  <a:extLst>
                    <a:ext uri="{FF2B5EF4-FFF2-40B4-BE49-F238E27FC236}">
                      <a16:creationId xmlns:a16="http://schemas.microsoft.com/office/drawing/2014/main" id="{CEACEEF1-F24C-764D-AA2E-247687855150}"/>
                    </a:ext>
                  </a:extLst>
                </p:cNvPr>
                <p:cNvSpPr/>
                <p:nvPr/>
              </p:nvSpPr>
              <p:spPr>
                <a:xfrm>
                  <a:off x="2291117" y="3812832"/>
                  <a:ext cx="1780951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en-US" sz="1200" dirty="0" err="1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数据实时同步CRM</a:t>
                  </a:r>
                  <a:endParaRPr 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29" name="组合 128">
                <a:extLst>
                  <a:ext uri="{FF2B5EF4-FFF2-40B4-BE49-F238E27FC236}">
                    <a16:creationId xmlns:a16="http://schemas.microsoft.com/office/drawing/2014/main" id="{2149B4A1-DDE7-2648-AD67-A6D3671A018D}"/>
                  </a:ext>
                </a:extLst>
              </p:cNvPr>
              <p:cNvGrpSpPr/>
              <p:nvPr/>
            </p:nvGrpSpPr>
            <p:grpSpPr>
              <a:xfrm>
                <a:off x="1393248" y="5216436"/>
                <a:ext cx="1925566" cy="439883"/>
                <a:chOff x="2022873" y="3677395"/>
                <a:chExt cx="2317439" cy="439883"/>
              </a:xfrm>
            </p:grpSpPr>
            <p:sp>
              <p:nvSpPr>
                <p:cNvPr id="130" name="矩形: 圆角 114">
                  <a:extLst>
                    <a:ext uri="{FF2B5EF4-FFF2-40B4-BE49-F238E27FC236}">
                      <a16:creationId xmlns:a16="http://schemas.microsoft.com/office/drawing/2014/main" id="{3F4C5B85-8585-5248-875F-02D4A4ACCC88}"/>
                    </a:ext>
                  </a:extLst>
                </p:cNvPr>
                <p:cNvSpPr/>
                <p:nvPr/>
              </p:nvSpPr>
              <p:spPr>
                <a:xfrm>
                  <a:off x="2022873" y="3677395"/>
                  <a:ext cx="2317439" cy="439883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31" name="Object60">
                  <a:extLst>
                    <a:ext uri="{FF2B5EF4-FFF2-40B4-BE49-F238E27FC236}">
                      <a16:creationId xmlns:a16="http://schemas.microsoft.com/office/drawing/2014/main" id="{435AAC71-C6B2-1F45-B1A2-02D40E68AA23}"/>
                    </a:ext>
                  </a:extLst>
                </p:cNvPr>
                <p:cNvSpPr/>
                <p:nvPr/>
              </p:nvSpPr>
              <p:spPr>
                <a:xfrm>
                  <a:off x="2291117" y="3812832"/>
                  <a:ext cx="1780951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en-US" sz="1200" dirty="0" err="1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线索量留资统计</a:t>
                  </a:r>
                  <a:endParaRPr 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</p:grpSp>
        <p:sp>
          <p:nvSpPr>
            <p:cNvPr id="133" name="Object29">
              <a:extLst>
                <a:ext uri="{FF2B5EF4-FFF2-40B4-BE49-F238E27FC236}">
                  <a16:creationId xmlns:a16="http://schemas.microsoft.com/office/drawing/2014/main" id="{9C728CC5-451B-AF46-9B7A-233614BCF419}"/>
                </a:ext>
              </a:extLst>
            </p:cNvPr>
            <p:cNvSpPr/>
            <p:nvPr/>
          </p:nvSpPr>
          <p:spPr>
            <a:xfrm>
              <a:off x="1584410" y="2506175"/>
              <a:ext cx="1543242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en-US" altLang="zh-CN" sz="12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01</a:t>
              </a:r>
              <a:r>
                <a:rPr lang="zh-CN" altLang="en-US" sz="12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、售前</a:t>
              </a:r>
            </a:p>
          </p:txBody>
        </p:sp>
        <p:cxnSp>
          <p:nvCxnSpPr>
            <p:cNvPr id="134" name="直线连接符 133">
              <a:extLst>
                <a:ext uri="{FF2B5EF4-FFF2-40B4-BE49-F238E27FC236}">
                  <a16:creationId xmlns:a16="http://schemas.microsoft.com/office/drawing/2014/main" id="{AC0A494C-C6F3-2C4F-B7FC-0D5B06909C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93248" y="2851117"/>
              <a:ext cx="1925566" cy="20124"/>
            </a:xfrm>
            <a:prstGeom prst="line">
              <a:avLst/>
            </a:prstGeom>
            <a:ln w="12700">
              <a:gradFill>
                <a:gsLst>
                  <a:gs pos="0">
                    <a:srgbClr val="3C5DEC">
                      <a:alpha val="0"/>
                    </a:srgbClr>
                  </a:gs>
                  <a:gs pos="50000">
                    <a:srgbClr val="3C5DEC"/>
                  </a:gs>
                  <a:gs pos="100000">
                    <a:srgbClr val="3C5DEC">
                      <a:alpha val="0"/>
                    </a:srgbClr>
                  </a:gs>
                </a:gsLst>
                <a:lin ang="0" scaled="0"/>
              </a:gra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6" name="矩形: 圆角 114">
            <a:extLst>
              <a:ext uri="{FF2B5EF4-FFF2-40B4-BE49-F238E27FC236}">
                <a16:creationId xmlns:a16="http://schemas.microsoft.com/office/drawing/2014/main" id="{303AAD15-5711-0A48-A897-062B3E682092}"/>
              </a:ext>
            </a:extLst>
          </p:cNvPr>
          <p:cNvSpPr/>
          <p:nvPr/>
        </p:nvSpPr>
        <p:spPr>
          <a:xfrm>
            <a:off x="4110883" y="2071429"/>
            <a:ext cx="4041834" cy="3980175"/>
          </a:xfrm>
          <a:prstGeom prst="roundRect">
            <a:avLst>
              <a:gd name="adj" fmla="val 0"/>
            </a:avLst>
          </a:prstGeom>
          <a:noFill/>
          <a:ln w="12700" cap="flat">
            <a:solidFill>
              <a:srgbClr val="3C5DEC"/>
            </a:solidFill>
            <a:prstDash val="dash"/>
            <a:miter/>
          </a:ln>
          <a:effectLst>
            <a:outerShdw blurRad="190500" sx="102000" sy="102000" algn="ctr" rotWithShape="0">
              <a:srgbClr val="000000">
                <a:alpha val="20000"/>
              </a:srgbClr>
            </a:outerShdw>
          </a:effectLst>
        </p:spPr>
        <p:txBody>
          <a:bodyPr rtlCol="0" anchor="ctr"/>
          <a:lstStyle/>
          <a:p>
            <a:pPr defTabSz="731520"/>
            <a:endParaRPr lang="zh-CN" altLang="en-US" sz="1440" dirty="0">
              <a:solidFill>
                <a:srgbClr val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grpSp>
        <p:nvGrpSpPr>
          <p:cNvPr id="137" name="组合 136">
            <a:extLst>
              <a:ext uri="{FF2B5EF4-FFF2-40B4-BE49-F238E27FC236}">
                <a16:creationId xmlns:a16="http://schemas.microsoft.com/office/drawing/2014/main" id="{FE01D347-6643-C840-8429-6DE02A55140C}"/>
              </a:ext>
            </a:extLst>
          </p:cNvPr>
          <p:cNvGrpSpPr/>
          <p:nvPr/>
        </p:nvGrpSpPr>
        <p:grpSpPr>
          <a:xfrm>
            <a:off x="8598197" y="2077726"/>
            <a:ext cx="2475548" cy="3980175"/>
            <a:chOff x="1118257" y="1825202"/>
            <a:chExt cx="2475548" cy="3980175"/>
          </a:xfrm>
        </p:grpSpPr>
        <p:sp>
          <p:nvSpPr>
            <p:cNvPr id="140" name="矩形: 圆角 114">
              <a:extLst>
                <a:ext uri="{FF2B5EF4-FFF2-40B4-BE49-F238E27FC236}">
                  <a16:creationId xmlns:a16="http://schemas.microsoft.com/office/drawing/2014/main" id="{86D0C990-9F06-0E46-9467-DC8050DA9F8C}"/>
                </a:ext>
              </a:extLst>
            </p:cNvPr>
            <p:cNvSpPr/>
            <p:nvPr/>
          </p:nvSpPr>
          <p:spPr>
            <a:xfrm>
              <a:off x="1118257" y="1825202"/>
              <a:ext cx="2475548" cy="3980175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dash"/>
              <a:miter/>
            </a:ln>
            <a:effectLst>
              <a:outerShdw blurRad="190500" sx="102000" sy="102000" algn="ctr" rotWithShape="0">
                <a:srgbClr val="000000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grpSp>
          <p:nvGrpSpPr>
            <p:cNvPr id="141" name="组合 140">
              <a:extLst>
                <a:ext uri="{FF2B5EF4-FFF2-40B4-BE49-F238E27FC236}">
                  <a16:creationId xmlns:a16="http://schemas.microsoft.com/office/drawing/2014/main" id="{69700022-F6B0-F94C-9086-8C4492420889}"/>
                </a:ext>
              </a:extLst>
            </p:cNvPr>
            <p:cNvGrpSpPr/>
            <p:nvPr/>
          </p:nvGrpSpPr>
          <p:grpSpPr>
            <a:xfrm>
              <a:off x="1393248" y="3068598"/>
              <a:ext cx="1925566" cy="2587721"/>
              <a:chOff x="1393248" y="3068598"/>
              <a:chExt cx="1925566" cy="2587721"/>
            </a:xfrm>
          </p:grpSpPr>
          <p:grpSp>
            <p:nvGrpSpPr>
              <p:cNvPr id="145" name="组合 144">
                <a:extLst>
                  <a:ext uri="{FF2B5EF4-FFF2-40B4-BE49-F238E27FC236}">
                    <a16:creationId xmlns:a16="http://schemas.microsoft.com/office/drawing/2014/main" id="{D3277ED0-CC4B-C348-B4C4-4FABAF187AB8}"/>
                  </a:ext>
                </a:extLst>
              </p:cNvPr>
              <p:cNvGrpSpPr/>
              <p:nvPr/>
            </p:nvGrpSpPr>
            <p:grpSpPr>
              <a:xfrm>
                <a:off x="1393248" y="3068598"/>
                <a:ext cx="1925566" cy="439883"/>
                <a:chOff x="1393248" y="3068598"/>
                <a:chExt cx="1925566" cy="439883"/>
              </a:xfrm>
            </p:grpSpPr>
            <p:sp>
              <p:nvSpPr>
                <p:cNvPr id="161" name="矩形: 圆角 114">
                  <a:extLst>
                    <a:ext uri="{FF2B5EF4-FFF2-40B4-BE49-F238E27FC236}">
                      <a16:creationId xmlns:a16="http://schemas.microsoft.com/office/drawing/2014/main" id="{42BA4382-CE8F-0E47-B119-8341CDE313FF}"/>
                    </a:ext>
                  </a:extLst>
                </p:cNvPr>
                <p:cNvSpPr/>
                <p:nvPr/>
              </p:nvSpPr>
              <p:spPr>
                <a:xfrm>
                  <a:off x="1393248" y="3068598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2" name="Object60">
                  <a:extLst>
                    <a:ext uri="{FF2B5EF4-FFF2-40B4-BE49-F238E27FC236}">
                      <a16:creationId xmlns:a16="http://schemas.microsoft.com/office/drawing/2014/main" id="{98EEF643-A5BE-1041-90C1-5514C4DEC210}"/>
                    </a:ext>
                  </a:extLst>
                </p:cNvPr>
                <p:cNvSpPr/>
                <p:nvPr/>
              </p:nvSpPr>
              <p:spPr>
                <a:xfrm>
                  <a:off x="1616133" y="3204035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服务运营</a:t>
                  </a:r>
                  <a:endParaRPr 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46" name="组合 145">
                <a:extLst>
                  <a:ext uri="{FF2B5EF4-FFF2-40B4-BE49-F238E27FC236}">
                    <a16:creationId xmlns:a16="http://schemas.microsoft.com/office/drawing/2014/main" id="{CB990275-D9C6-6141-A560-E92424D23DFC}"/>
                  </a:ext>
                </a:extLst>
              </p:cNvPr>
              <p:cNvGrpSpPr/>
              <p:nvPr/>
            </p:nvGrpSpPr>
            <p:grpSpPr>
              <a:xfrm>
                <a:off x="1393248" y="3699053"/>
                <a:ext cx="1925566" cy="439883"/>
                <a:chOff x="2022873" y="3677395"/>
                <a:chExt cx="2317439" cy="439883"/>
              </a:xfrm>
            </p:grpSpPr>
            <p:sp>
              <p:nvSpPr>
                <p:cNvPr id="159" name="矩形: 圆角 114">
                  <a:extLst>
                    <a:ext uri="{FF2B5EF4-FFF2-40B4-BE49-F238E27FC236}">
                      <a16:creationId xmlns:a16="http://schemas.microsoft.com/office/drawing/2014/main" id="{C47AC7C4-786A-1846-964B-3258FBB8453E}"/>
                    </a:ext>
                  </a:extLst>
                </p:cNvPr>
                <p:cNvSpPr/>
                <p:nvPr/>
              </p:nvSpPr>
              <p:spPr>
                <a:xfrm>
                  <a:off x="2022873" y="3677395"/>
                  <a:ext cx="2317439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0" name="Object60">
                  <a:extLst>
                    <a:ext uri="{FF2B5EF4-FFF2-40B4-BE49-F238E27FC236}">
                      <a16:creationId xmlns:a16="http://schemas.microsoft.com/office/drawing/2014/main" id="{ED19765C-A137-6C42-8C3C-14690F015462}"/>
                    </a:ext>
                  </a:extLst>
                </p:cNvPr>
                <p:cNvSpPr/>
                <p:nvPr/>
              </p:nvSpPr>
              <p:spPr>
                <a:xfrm>
                  <a:off x="2291117" y="3812832"/>
                  <a:ext cx="1780951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多咨询入口自定义</a:t>
                  </a:r>
                  <a:endParaRPr lang="en-US" sz="12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47" name="组合 146">
                <a:extLst>
                  <a:ext uri="{FF2B5EF4-FFF2-40B4-BE49-F238E27FC236}">
                    <a16:creationId xmlns:a16="http://schemas.microsoft.com/office/drawing/2014/main" id="{56E5817C-0A47-2B42-B0A7-FB86146EC113}"/>
                  </a:ext>
                </a:extLst>
              </p:cNvPr>
              <p:cNvGrpSpPr/>
              <p:nvPr/>
            </p:nvGrpSpPr>
            <p:grpSpPr>
              <a:xfrm>
                <a:off x="1393248" y="4204847"/>
                <a:ext cx="1925566" cy="439883"/>
                <a:chOff x="2022873" y="3677395"/>
                <a:chExt cx="2317439" cy="439883"/>
              </a:xfrm>
            </p:grpSpPr>
            <p:sp>
              <p:nvSpPr>
                <p:cNvPr id="157" name="矩形: 圆角 114">
                  <a:extLst>
                    <a:ext uri="{FF2B5EF4-FFF2-40B4-BE49-F238E27FC236}">
                      <a16:creationId xmlns:a16="http://schemas.microsoft.com/office/drawing/2014/main" id="{F17774B3-5AD4-A147-9143-031801CF0200}"/>
                    </a:ext>
                  </a:extLst>
                </p:cNvPr>
                <p:cNvSpPr/>
                <p:nvPr/>
              </p:nvSpPr>
              <p:spPr>
                <a:xfrm>
                  <a:off x="2022873" y="3677395"/>
                  <a:ext cx="2317439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58" name="Object60">
                  <a:extLst>
                    <a:ext uri="{FF2B5EF4-FFF2-40B4-BE49-F238E27FC236}">
                      <a16:creationId xmlns:a16="http://schemas.microsoft.com/office/drawing/2014/main" id="{A7D13A48-96FD-0641-B5E1-057DC51A5A52}"/>
                    </a:ext>
                  </a:extLst>
                </p:cNvPr>
                <p:cNvSpPr/>
                <p:nvPr/>
              </p:nvSpPr>
              <p:spPr>
                <a:xfrm>
                  <a:off x="2291117" y="3812832"/>
                  <a:ext cx="1780951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行为轨迹来源跟踪</a:t>
                  </a:r>
                  <a:endParaRPr lang="en-US" sz="12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48" name="组合 147">
                <a:extLst>
                  <a:ext uri="{FF2B5EF4-FFF2-40B4-BE49-F238E27FC236}">
                    <a16:creationId xmlns:a16="http://schemas.microsoft.com/office/drawing/2014/main" id="{0B8A00E3-5F6A-8446-94F0-254FE5D34FB0}"/>
                  </a:ext>
                </a:extLst>
              </p:cNvPr>
              <p:cNvGrpSpPr/>
              <p:nvPr/>
            </p:nvGrpSpPr>
            <p:grpSpPr>
              <a:xfrm>
                <a:off x="1393248" y="4710641"/>
                <a:ext cx="1925566" cy="439883"/>
                <a:chOff x="2022873" y="3677395"/>
                <a:chExt cx="2317439" cy="439883"/>
              </a:xfrm>
            </p:grpSpPr>
            <p:sp>
              <p:nvSpPr>
                <p:cNvPr id="152" name="矩形: 圆角 114">
                  <a:extLst>
                    <a:ext uri="{FF2B5EF4-FFF2-40B4-BE49-F238E27FC236}">
                      <a16:creationId xmlns:a16="http://schemas.microsoft.com/office/drawing/2014/main" id="{30BCE665-43B4-CB4A-9460-AD76E02C3EC6}"/>
                    </a:ext>
                  </a:extLst>
                </p:cNvPr>
                <p:cNvSpPr/>
                <p:nvPr/>
              </p:nvSpPr>
              <p:spPr>
                <a:xfrm>
                  <a:off x="2022873" y="3677395"/>
                  <a:ext cx="2317439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53" name="Object60">
                  <a:extLst>
                    <a:ext uri="{FF2B5EF4-FFF2-40B4-BE49-F238E27FC236}">
                      <a16:creationId xmlns:a16="http://schemas.microsoft.com/office/drawing/2014/main" id="{EBEEE62F-2F5D-C143-B811-B51CCAED1807}"/>
                    </a:ext>
                  </a:extLst>
                </p:cNvPr>
                <p:cNvSpPr/>
                <p:nvPr/>
              </p:nvSpPr>
              <p:spPr>
                <a:xfrm>
                  <a:off x="2291117" y="3812832"/>
                  <a:ext cx="1780951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en-US" sz="1200" dirty="0" err="1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数据实时同步CRM</a:t>
                  </a:r>
                  <a:endParaRPr lang="en-US" sz="12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49" name="组合 148">
                <a:extLst>
                  <a:ext uri="{FF2B5EF4-FFF2-40B4-BE49-F238E27FC236}">
                    <a16:creationId xmlns:a16="http://schemas.microsoft.com/office/drawing/2014/main" id="{6BA4717D-D663-9343-9C0D-EC3446CBC0DF}"/>
                  </a:ext>
                </a:extLst>
              </p:cNvPr>
              <p:cNvGrpSpPr/>
              <p:nvPr/>
            </p:nvGrpSpPr>
            <p:grpSpPr>
              <a:xfrm>
                <a:off x="1393248" y="5216436"/>
                <a:ext cx="1925566" cy="439883"/>
                <a:chOff x="2022873" y="3677395"/>
                <a:chExt cx="2317439" cy="439883"/>
              </a:xfrm>
            </p:grpSpPr>
            <p:sp>
              <p:nvSpPr>
                <p:cNvPr id="150" name="矩形: 圆角 114">
                  <a:extLst>
                    <a:ext uri="{FF2B5EF4-FFF2-40B4-BE49-F238E27FC236}">
                      <a16:creationId xmlns:a16="http://schemas.microsoft.com/office/drawing/2014/main" id="{70A4F2D2-DB2E-7249-868A-7891FADE6D8B}"/>
                    </a:ext>
                  </a:extLst>
                </p:cNvPr>
                <p:cNvSpPr/>
                <p:nvPr/>
              </p:nvSpPr>
              <p:spPr>
                <a:xfrm>
                  <a:off x="2022873" y="3677395"/>
                  <a:ext cx="2317439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51" name="Object60">
                  <a:extLst>
                    <a:ext uri="{FF2B5EF4-FFF2-40B4-BE49-F238E27FC236}">
                      <a16:creationId xmlns:a16="http://schemas.microsoft.com/office/drawing/2014/main" id="{51A407E1-507B-1249-A801-0C84A79614FB}"/>
                    </a:ext>
                  </a:extLst>
                </p:cNvPr>
                <p:cNvSpPr/>
                <p:nvPr/>
              </p:nvSpPr>
              <p:spPr>
                <a:xfrm>
                  <a:off x="2291117" y="3812832"/>
                  <a:ext cx="1780951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en-US" sz="1200" dirty="0" err="1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线索量留资统计</a:t>
                  </a:r>
                  <a:endParaRPr lang="en-US" sz="12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</p:grpSp>
        <p:sp>
          <p:nvSpPr>
            <p:cNvPr id="143" name="Object29">
              <a:extLst>
                <a:ext uri="{FF2B5EF4-FFF2-40B4-BE49-F238E27FC236}">
                  <a16:creationId xmlns:a16="http://schemas.microsoft.com/office/drawing/2014/main" id="{94C68715-45D7-7D40-8639-7DF28F49C0DC}"/>
                </a:ext>
              </a:extLst>
            </p:cNvPr>
            <p:cNvSpPr/>
            <p:nvPr/>
          </p:nvSpPr>
          <p:spPr>
            <a:xfrm>
              <a:off x="1584410" y="2506175"/>
              <a:ext cx="1543242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en-US" altLang="zh-CN" sz="12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03</a:t>
              </a:r>
              <a:r>
                <a:rPr lang="zh-CN" altLang="en-US" sz="12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、售后</a:t>
              </a:r>
            </a:p>
          </p:txBody>
        </p:sp>
        <p:cxnSp>
          <p:nvCxnSpPr>
            <p:cNvPr id="144" name="直线连接符 143">
              <a:extLst>
                <a:ext uri="{FF2B5EF4-FFF2-40B4-BE49-F238E27FC236}">
                  <a16:creationId xmlns:a16="http://schemas.microsoft.com/office/drawing/2014/main" id="{5B874E85-8C4B-344E-BE84-040276A21F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93248" y="2851117"/>
              <a:ext cx="1925566" cy="20124"/>
            </a:xfrm>
            <a:prstGeom prst="line">
              <a:avLst/>
            </a:prstGeom>
            <a:ln w="12700">
              <a:gradFill>
                <a:gsLst>
                  <a:gs pos="0">
                    <a:srgbClr val="3C5DEC">
                      <a:alpha val="0"/>
                    </a:srgbClr>
                  </a:gs>
                  <a:gs pos="50000">
                    <a:srgbClr val="3C5DEC"/>
                  </a:gs>
                  <a:gs pos="100000">
                    <a:srgbClr val="3C5DEC">
                      <a:alpha val="0"/>
                    </a:srgbClr>
                  </a:gs>
                </a:gsLst>
                <a:lin ang="0" scaled="0"/>
              </a:gra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3" name="三角形 131">
            <a:extLst>
              <a:ext uri="{FF2B5EF4-FFF2-40B4-BE49-F238E27FC236}">
                <a16:creationId xmlns:a16="http://schemas.microsoft.com/office/drawing/2014/main" id="{FED04193-70E5-A04F-AEE2-162D8811147D}"/>
              </a:ext>
            </a:extLst>
          </p:cNvPr>
          <p:cNvSpPr/>
          <p:nvPr/>
        </p:nvSpPr>
        <p:spPr>
          <a:xfrm rot="5400000">
            <a:off x="8233752" y="3891013"/>
            <a:ext cx="334546" cy="341006"/>
          </a:xfrm>
          <a:custGeom>
            <a:avLst/>
            <a:gdLst>
              <a:gd name="connsiteX0" fmla="*/ 0 w 395568"/>
              <a:gd name="connsiteY0" fmla="*/ 341006 h 341006"/>
              <a:gd name="connsiteX1" fmla="*/ 197784 w 395568"/>
              <a:gd name="connsiteY1" fmla="*/ 0 h 341006"/>
              <a:gd name="connsiteX2" fmla="*/ 395568 w 395568"/>
              <a:gd name="connsiteY2" fmla="*/ 341006 h 341006"/>
              <a:gd name="connsiteX3" fmla="*/ 0 w 395568"/>
              <a:gd name="connsiteY3" fmla="*/ 341006 h 341006"/>
              <a:gd name="connsiteX0" fmla="*/ 0 w 395568"/>
              <a:gd name="connsiteY0" fmla="*/ 341006 h 344149"/>
              <a:gd name="connsiteX1" fmla="*/ 197784 w 395568"/>
              <a:gd name="connsiteY1" fmla="*/ 0 h 344149"/>
              <a:gd name="connsiteX2" fmla="*/ 395568 w 395568"/>
              <a:gd name="connsiteY2" fmla="*/ 341006 h 344149"/>
              <a:gd name="connsiteX3" fmla="*/ 386302 w 395568"/>
              <a:gd name="connsiteY3" fmla="*/ 344149 h 344149"/>
              <a:gd name="connsiteX4" fmla="*/ 0 w 395568"/>
              <a:gd name="connsiteY4" fmla="*/ 341006 h 344149"/>
              <a:gd name="connsiteX0" fmla="*/ 0 w 395568"/>
              <a:gd name="connsiteY0" fmla="*/ 341006 h 341006"/>
              <a:gd name="connsiteX1" fmla="*/ 197784 w 395568"/>
              <a:gd name="connsiteY1" fmla="*/ 0 h 341006"/>
              <a:gd name="connsiteX2" fmla="*/ 395568 w 395568"/>
              <a:gd name="connsiteY2" fmla="*/ 341006 h 341006"/>
              <a:gd name="connsiteX3" fmla="*/ 203425 w 395568"/>
              <a:gd name="connsiteY3" fmla="*/ 235292 h 341006"/>
              <a:gd name="connsiteX4" fmla="*/ 0 w 395568"/>
              <a:gd name="connsiteY4" fmla="*/ 341006 h 341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568" h="341006">
                <a:moveTo>
                  <a:pt x="0" y="341006"/>
                </a:moveTo>
                <a:lnTo>
                  <a:pt x="197784" y="0"/>
                </a:lnTo>
                <a:lnTo>
                  <a:pt x="395568" y="341006"/>
                </a:lnTo>
                <a:lnTo>
                  <a:pt x="203425" y="235292"/>
                </a:lnTo>
                <a:lnTo>
                  <a:pt x="0" y="341006"/>
                </a:lnTo>
                <a:close/>
              </a:path>
            </a:pathLst>
          </a:cu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31" name="图形 30" descr="收据 纯色填充">
            <a:extLst>
              <a:ext uri="{FF2B5EF4-FFF2-40B4-BE49-F238E27FC236}">
                <a16:creationId xmlns:a16="http://schemas.microsoft.com/office/drawing/2014/main" id="{DCBCDE40-08E2-E34B-B316-C3C8DBB94E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88314" y="2260924"/>
            <a:ext cx="391903" cy="391903"/>
          </a:xfrm>
          <a:prstGeom prst="rect">
            <a:avLst/>
          </a:prstGeom>
        </p:spPr>
      </p:pic>
      <p:pic>
        <p:nvPicPr>
          <p:cNvPr id="34" name="图形 33" descr="贷款 纯色填充">
            <a:extLst>
              <a:ext uri="{FF2B5EF4-FFF2-40B4-BE49-F238E27FC236}">
                <a16:creationId xmlns:a16="http://schemas.microsoft.com/office/drawing/2014/main" id="{F49EE67B-30DD-8C4B-9928-8A656F06F2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75222" y="2200296"/>
            <a:ext cx="513157" cy="513157"/>
          </a:xfrm>
          <a:prstGeom prst="rect">
            <a:avLst/>
          </a:prstGeom>
        </p:spPr>
      </p:pic>
      <p:pic>
        <p:nvPicPr>
          <p:cNvPr id="36" name="图形 35" descr="慈善 轮廓">
            <a:extLst>
              <a:ext uri="{FF2B5EF4-FFF2-40B4-BE49-F238E27FC236}">
                <a16:creationId xmlns:a16="http://schemas.microsoft.com/office/drawing/2014/main" id="{B6AA28A7-3FB6-9441-A997-6A51556A9A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03462" y="2193601"/>
            <a:ext cx="465017" cy="465017"/>
          </a:xfrm>
          <a:prstGeom prst="rect">
            <a:avLst/>
          </a:prstGeom>
        </p:spPr>
      </p:pic>
      <p:sp>
        <p:nvSpPr>
          <p:cNvPr id="164" name="Object29">
            <a:extLst>
              <a:ext uri="{FF2B5EF4-FFF2-40B4-BE49-F238E27FC236}">
                <a16:creationId xmlns:a16="http://schemas.microsoft.com/office/drawing/2014/main" id="{B6EEB362-836B-A946-8429-B5F3927D870D}"/>
              </a:ext>
            </a:extLst>
          </p:cNvPr>
          <p:cNvSpPr/>
          <p:nvPr/>
        </p:nvSpPr>
        <p:spPr>
          <a:xfrm>
            <a:off x="5360179" y="2758698"/>
            <a:ext cx="1543242" cy="29915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2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02</a:t>
            </a:r>
            <a:r>
              <a:rPr lang="zh-CN" altLang="en-US" sz="12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、售中</a:t>
            </a: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B73B55CA-097C-D64A-946A-8CB42D319B6B}"/>
              </a:ext>
            </a:extLst>
          </p:cNvPr>
          <p:cNvGrpSpPr/>
          <p:nvPr/>
        </p:nvGrpSpPr>
        <p:grpSpPr>
          <a:xfrm>
            <a:off x="4374155" y="3321121"/>
            <a:ext cx="3515291" cy="2593197"/>
            <a:chOff x="4367054" y="3068597"/>
            <a:chExt cx="3515291" cy="2593197"/>
          </a:xfrm>
        </p:grpSpPr>
        <p:grpSp>
          <p:nvGrpSpPr>
            <p:cNvPr id="166" name="组合 165">
              <a:extLst>
                <a:ext uri="{FF2B5EF4-FFF2-40B4-BE49-F238E27FC236}">
                  <a16:creationId xmlns:a16="http://schemas.microsoft.com/office/drawing/2014/main" id="{6A730BF6-8E39-DF4D-BB25-54AA5AC37481}"/>
                </a:ext>
              </a:extLst>
            </p:cNvPr>
            <p:cNvGrpSpPr/>
            <p:nvPr/>
          </p:nvGrpSpPr>
          <p:grpSpPr>
            <a:xfrm>
              <a:off x="4367054" y="3068597"/>
              <a:ext cx="475549" cy="2587721"/>
              <a:chOff x="7756894" y="3915435"/>
              <a:chExt cx="475549" cy="2147838"/>
            </a:xfrm>
          </p:grpSpPr>
          <p:sp>
            <p:nvSpPr>
              <p:cNvPr id="168" name="矩形: 圆角 114">
                <a:extLst>
                  <a:ext uri="{FF2B5EF4-FFF2-40B4-BE49-F238E27FC236}">
                    <a16:creationId xmlns:a16="http://schemas.microsoft.com/office/drawing/2014/main" id="{12A4D958-2913-7F41-9940-0B25D174AC39}"/>
                  </a:ext>
                </a:extLst>
              </p:cNvPr>
              <p:cNvSpPr/>
              <p:nvPr/>
            </p:nvSpPr>
            <p:spPr>
              <a:xfrm>
                <a:off x="7756894" y="3915435"/>
                <a:ext cx="475549" cy="2147838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>
                <a:outerShdw blurRad="190500" sx="102000" sy="102000" algn="ctr" rotWithShape="0">
                  <a:srgbClr val="000000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69" name="Object60">
                <a:extLst>
                  <a:ext uri="{FF2B5EF4-FFF2-40B4-BE49-F238E27FC236}">
                    <a16:creationId xmlns:a16="http://schemas.microsoft.com/office/drawing/2014/main" id="{2B9407B4-D88E-A34F-A42D-93A27A3086D4}"/>
                  </a:ext>
                </a:extLst>
              </p:cNvPr>
              <p:cNvSpPr/>
              <p:nvPr/>
            </p:nvSpPr>
            <p:spPr>
              <a:xfrm>
                <a:off x="7919624" y="4435356"/>
                <a:ext cx="214624" cy="110799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保障外呼接通</a:t>
                </a:r>
                <a:endPara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70" name="组合 169">
              <a:extLst>
                <a:ext uri="{FF2B5EF4-FFF2-40B4-BE49-F238E27FC236}">
                  <a16:creationId xmlns:a16="http://schemas.microsoft.com/office/drawing/2014/main" id="{D957362B-803C-9F4B-9558-16C407487CC7}"/>
                </a:ext>
              </a:extLst>
            </p:cNvPr>
            <p:cNvGrpSpPr/>
            <p:nvPr/>
          </p:nvGrpSpPr>
          <p:grpSpPr>
            <a:xfrm>
              <a:off x="7406796" y="3068597"/>
              <a:ext cx="475549" cy="2587721"/>
              <a:chOff x="7756894" y="3915435"/>
              <a:chExt cx="475549" cy="2147838"/>
            </a:xfrm>
          </p:grpSpPr>
          <p:sp>
            <p:nvSpPr>
              <p:cNvPr id="171" name="矩形: 圆角 114">
                <a:extLst>
                  <a:ext uri="{FF2B5EF4-FFF2-40B4-BE49-F238E27FC236}">
                    <a16:creationId xmlns:a16="http://schemas.microsoft.com/office/drawing/2014/main" id="{27C79EC2-9973-C445-8B92-74CA6FD0620B}"/>
                  </a:ext>
                </a:extLst>
              </p:cNvPr>
              <p:cNvSpPr/>
              <p:nvPr/>
            </p:nvSpPr>
            <p:spPr>
              <a:xfrm>
                <a:off x="7756894" y="3915435"/>
                <a:ext cx="475549" cy="2147838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>
                <a:outerShdw blurRad="190500" sx="102000" sy="102000" algn="ctr" rotWithShape="0">
                  <a:srgbClr val="000000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72" name="Object60">
                <a:extLst>
                  <a:ext uri="{FF2B5EF4-FFF2-40B4-BE49-F238E27FC236}">
                    <a16:creationId xmlns:a16="http://schemas.microsoft.com/office/drawing/2014/main" id="{AF901434-8EF0-E041-8B2A-DC8B02D8DC6D}"/>
                  </a:ext>
                </a:extLst>
              </p:cNvPr>
              <p:cNvSpPr/>
              <p:nvPr/>
            </p:nvSpPr>
            <p:spPr>
              <a:xfrm>
                <a:off x="7919624" y="4435356"/>
                <a:ext cx="214624" cy="91964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提升销售效率</a:t>
                </a:r>
                <a:endPara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04BC1732-4E81-434D-BC38-C5BD192182EB}"/>
                </a:ext>
              </a:extLst>
            </p:cNvPr>
            <p:cNvGrpSpPr/>
            <p:nvPr/>
          </p:nvGrpSpPr>
          <p:grpSpPr>
            <a:xfrm>
              <a:off x="5046988" y="3078018"/>
              <a:ext cx="975519" cy="2583776"/>
              <a:chOff x="5077775" y="3078018"/>
              <a:chExt cx="975519" cy="2583776"/>
            </a:xfrm>
          </p:grpSpPr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70AA90F0-33A9-BC44-B322-CC3DCAD0511A}"/>
                  </a:ext>
                </a:extLst>
              </p:cNvPr>
              <p:cNvGrpSpPr/>
              <p:nvPr/>
            </p:nvGrpSpPr>
            <p:grpSpPr>
              <a:xfrm>
                <a:off x="5077775" y="3078018"/>
                <a:ext cx="975519" cy="360283"/>
                <a:chOff x="4878899" y="2611652"/>
                <a:chExt cx="1925566" cy="439883"/>
              </a:xfrm>
            </p:grpSpPr>
            <p:sp>
              <p:nvSpPr>
                <p:cNvPr id="173" name="矩形: 圆角 114">
                  <a:extLst>
                    <a:ext uri="{FF2B5EF4-FFF2-40B4-BE49-F238E27FC236}">
                      <a16:creationId xmlns:a16="http://schemas.microsoft.com/office/drawing/2014/main" id="{8FCBFF6B-8918-4344-97B1-00BBB2B8FC3E}"/>
                    </a:ext>
                  </a:extLst>
                </p:cNvPr>
                <p:cNvSpPr/>
                <p:nvPr/>
              </p:nvSpPr>
              <p:spPr>
                <a:xfrm>
                  <a:off x="4878899" y="2611652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74" name="Object60">
                  <a:extLst>
                    <a:ext uri="{FF2B5EF4-FFF2-40B4-BE49-F238E27FC236}">
                      <a16:creationId xmlns:a16="http://schemas.microsoft.com/office/drawing/2014/main" id="{949F6C06-CF2E-D244-9A8D-9F3B8D5388E6}"/>
                    </a:ext>
                  </a:extLst>
                </p:cNvPr>
                <p:cNvSpPr/>
                <p:nvPr/>
              </p:nvSpPr>
              <p:spPr>
                <a:xfrm>
                  <a:off x="5101784" y="2747089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预测式外呼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81" name="组合 180">
                <a:extLst>
                  <a:ext uri="{FF2B5EF4-FFF2-40B4-BE49-F238E27FC236}">
                    <a16:creationId xmlns:a16="http://schemas.microsoft.com/office/drawing/2014/main" id="{A5DD5533-FC2A-FA4F-AF29-28B44481514A}"/>
                  </a:ext>
                </a:extLst>
              </p:cNvPr>
              <p:cNvGrpSpPr/>
              <p:nvPr/>
            </p:nvGrpSpPr>
            <p:grpSpPr>
              <a:xfrm>
                <a:off x="5077775" y="3558971"/>
                <a:ext cx="975519" cy="360283"/>
                <a:chOff x="4878899" y="2611652"/>
                <a:chExt cx="1925566" cy="439883"/>
              </a:xfrm>
            </p:grpSpPr>
            <p:sp>
              <p:nvSpPr>
                <p:cNvPr id="182" name="矩形: 圆角 114">
                  <a:extLst>
                    <a:ext uri="{FF2B5EF4-FFF2-40B4-BE49-F238E27FC236}">
                      <a16:creationId xmlns:a16="http://schemas.microsoft.com/office/drawing/2014/main" id="{F5CF8C91-09B6-8140-BDC8-4098491ADA4B}"/>
                    </a:ext>
                  </a:extLst>
                </p:cNvPr>
                <p:cNvSpPr/>
                <p:nvPr/>
              </p:nvSpPr>
              <p:spPr>
                <a:xfrm>
                  <a:off x="4878899" y="2611652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83" name="Object60">
                  <a:extLst>
                    <a:ext uri="{FF2B5EF4-FFF2-40B4-BE49-F238E27FC236}">
                      <a16:creationId xmlns:a16="http://schemas.microsoft.com/office/drawing/2014/main" id="{68D267B5-4750-2742-83EC-44AA1DEA23EB}"/>
                    </a:ext>
                  </a:extLst>
                </p:cNvPr>
                <p:cNvSpPr/>
                <p:nvPr/>
              </p:nvSpPr>
              <p:spPr>
                <a:xfrm>
                  <a:off x="5101784" y="2747089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en-US" sz="1050" dirty="0" err="1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AI外呼邀约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87" name="组合 186">
                <a:extLst>
                  <a:ext uri="{FF2B5EF4-FFF2-40B4-BE49-F238E27FC236}">
                    <a16:creationId xmlns:a16="http://schemas.microsoft.com/office/drawing/2014/main" id="{1EAD732B-70E9-6D41-BC63-46F8D45C3E34}"/>
                  </a:ext>
                </a:extLst>
              </p:cNvPr>
              <p:cNvGrpSpPr/>
              <p:nvPr/>
            </p:nvGrpSpPr>
            <p:grpSpPr>
              <a:xfrm>
                <a:off x="5077775" y="4820558"/>
                <a:ext cx="975519" cy="360283"/>
                <a:chOff x="4878899" y="2611652"/>
                <a:chExt cx="1925566" cy="439883"/>
              </a:xfrm>
            </p:grpSpPr>
            <p:sp>
              <p:nvSpPr>
                <p:cNvPr id="188" name="矩形: 圆角 114">
                  <a:extLst>
                    <a:ext uri="{FF2B5EF4-FFF2-40B4-BE49-F238E27FC236}">
                      <a16:creationId xmlns:a16="http://schemas.microsoft.com/office/drawing/2014/main" id="{32E88AEE-86EA-B641-8ADA-EC48E3FF8B95}"/>
                    </a:ext>
                  </a:extLst>
                </p:cNvPr>
                <p:cNvSpPr/>
                <p:nvPr/>
              </p:nvSpPr>
              <p:spPr>
                <a:xfrm>
                  <a:off x="4878899" y="2611652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89" name="Object60">
                  <a:extLst>
                    <a:ext uri="{FF2B5EF4-FFF2-40B4-BE49-F238E27FC236}">
                      <a16:creationId xmlns:a16="http://schemas.microsoft.com/office/drawing/2014/main" id="{69EE8CB9-905D-9144-9BD8-84E63E612E10}"/>
                    </a:ext>
                  </a:extLst>
                </p:cNvPr>
                <p:cNvSpPr/>
                <p:nvPr/>
              </p:nvSpPr>
              <p:spPr>
                <a:xfrm>
                  <a:off x="5101784" y="2747089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外呼号吗池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93" name="组合 192">
                <a:extLst>
                  <a:ext uri="{FF2B5EF4-FFF2-40B4-BE49-F238E27FC236}">
                    <a16:creationId xmlns:a16="http://schemas.microsoft.com/office/drawing/2014/main" id="{470BA209-627C-1E40-989C-5CADBEFCD8C1}"/>
                  </a:ext>
                </a:extLst>
              </p:cNvPr>
              <p:cNvGrpSpPr/>
              <p:nvPr/>
            </p:nvGrpSpPr>
            <p:grpSpPr>
              <a:xfrm>
                <a:off x="5077775" y="5301511"/>
                <a:ext cx="975519" cy="360283"/>
                <a:chOff x="4878899" y="2611652"/>
                <a:chExt cx="1925566" cy="439883"/>
              </a:xfrm>
            </p:grpSpPr>
            <p:sp>
              <p:nvSpPr>
                <p:cNvPr id="194" name="矩形: 圆角 114">
                  <a:extLst>
                    <a:ext uri="{FF2B5EF4-FFF2-40B4-BE49-F238E27FC236}">
                      <a16:creationId xmlns:a16="http://schemas.microsoft.com/office/drawing/2014/main" id="{8CF3188D-2E9B-3547-B359-F74EB23E8598}"/>
                    </a:ext>
                  </a:extLst>
                </p:cNvPr>
                <p:cNvSpPr/>
                <p:nvPr/>
              </p:nvSpPr>
              <p:spPr>
                <a:xfrm>
                  <a:off x="4878899" y="2611652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95" name="Object60">
                  <a:extLst>
                    <a:ext uri="{FF2B5EF4-FFF2-40B4-BE49-F238E27FC236}">
                      <a16:creationId xmlns:a16="http://schemas.microsoft.com/office/drawing/2014/main" id="{B8EF7063-382F-A042-A5F0-671BB6B7CDD6}"/>
                    </a:ext>
                  </a:extLst>
                </p:cNvPr>
                <p:cNvSpPr/>
                <p:nvPr/>
              </p:nvSpPr>
              <p:spPr>
                <a:xfrm>
                  <a:off x="5101784" y="2747089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en-US" sz="1050" dirty="0" err="1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外呼企业秀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</p:grp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92E09081-0E7F-4F4C-BA3F-6A953BA4C42C}"/>
                </a:ext>
              </a:extLst>
            </p:cNvPr>
            <p:cNvGrpSpPr/>
            <p:nvPr/>
          </p:nvGrpSpPr>
          <p:grpSpPr>
            <a:xfrm>
              <a:off x="6226892" y="3078018"/>
              <a:ext cx="975519" cy="2583776"/>
              <a:chOff x="6151974" y="3078018"/>
              <a:chExt cx="975519" cy="2583776"/>
            </a:xfrm>
          </p:grpSpPr>
          <p:grpSp>
            <p:nvGrpSpPr>
              <p:cNvPr id="178" name="组合 177">
                <a:extLst>
                  <a:ext uri="{FF2B5EF4-FFF2-40B4-BE49-F238E27FC236}">
                    <a16:creationId xmlns:a16="http://schemas.microsoft.com/office/drawing/2014/main" id="{009EB142-3597-7F4B-B3F9-8941C2708E80}"/>
                  </a:ext>
                </a:extLst>
              </p:cNvPr>
              <p:cNvGrpSpPr/>
              <p:nvPr/>
            </p:nvGrpSpPr>
            <p:grpSpPr>
              <a:xfrm>
                <a:off x="6151974" y="3078018"/>
                <a:ext cx="975519" cy="360283"/>
                <a:chOff x="4878899" y="2611652"/>
                <a:chExt cx="1925566" cy="439883"/>
              </a:xfrm>
            </p:grpSpPr>
            <p:sp>
              <p:nvSpPr>
                <p:cNvPr id="179" name="矩形: 圆角 114">
                  <a:extLst>
                    <a:ext uri="{FF2B5EF4-FFF2-40B4-BE49-F238E27FC236}">
                      <a16:creationId xmlns:a16="http://schemas.microsoft.com/office/drawing/2014/main" id="{E9E2580C-044B-E846-BFF6-3277AE4EF5CF}"/>
                    </a:ext>
                  </a:extLst>
                </p:cNvPr>
                <p:cNvSpPr/>
                <p:nvPr/>
              </p:nvSpPr>
              <p:spPr>
                <a:xfrm>
                  <a:off x="4878899" y="2611652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80" name="Object60">
                  <a:extLst>
                    <a:ext uri="{FF2B5EF4-FFF2-40B4-BE49-F238E27FC236}">
                      <a16:creationId xmlns:a16="http://schemas.microsoft.com/office/drawing/2014/main" id="{D48C0336-C23E-E84A-867C-3AE963BEF57B}"/>
                    </a:ext>
                  </a:extLst>
                </p:cNvPr>
                <p:cNvSpPr/>
                <p:nvPr/>
              </p:nvSpPr>
              <p:spPr>
                <a:xfrm>
                  <a:off x="5101784" y="2747089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外呼工具条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84" name="组合 183">
                <a:extLst>
                  <a:ext uri="{FF2B5EF4-FFF2-40B4-BE49-F238E27FC236}">
                    <a16:creationId xmlns:a16="http://schemas.microsoft.com/office/drawing/2014/main" id="{B6A603AD-590E-1F4E-81AB-65EADF538774}"/>
                  </a:ext>
                </a:extLst>
              </p:cNvPr>
              <p:cNvGrpSpPr/>
              <p:nvPr/>
            </p:nvGrpSpPr>
            <p:grpSpPr>
              <a:xfrm>
                <a:off x="6151974" y="3558971"/>
                <a:ext cx="975519" cy="360283"/>
                <a:chOff x="4878899" y="2611652"/>
                <a:chExt cx="1925566" cy="439883"/>
              </a:xfrm>
            </p:grpSpPr>
            <p:sp>
              <p:nvSpPr>
                <p:cNvPr id="185" name="矩形: 圆角 114">
                  <a:extLst>
                    <a:ext uri="{FF2B5EF4-FFF2-40B4-BE49-F238E27FC236}">
                      <a16:creationId xmlns:a16="http://schemas.microsoft.com/office/drawing/2014/main" id="{F9F49140-B5F5-114B-A3BA-2760B2DB2BE0}"/>
                    </a:ext>
                  </a:extLst>
                </p:cNvPr>
                <p:cNvSpPr/>
                <p:nvPr/>
              </p:nvSpPr>
              <p:spPr>
                <a:xfrm>
                  <a:off x="4878899" y="2611652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86" name="Object60">
                  <a:extLst>
                    <a:ext uri="{FF2B5EF4-FFF2-40B4-BE49-F238E27FC236}">
                      <a16:creationId xmlns:a16="http://schemas.microsoft.com/office/drawing/2014/main" id="{C9023147-EF17-FF41-8EA3-973C972A01FE}"/>
                    </a:ext>
                  </a:extLst>
                </p:cNvPr>
                <p:cNvSpPr/>
                <p:nvPr/>
              </p:nvSpPr>
              <p:spPr>
                <a:xfrm>
                  <a:off x="5101784" y="2747089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短信发送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90" name="组合 189">
                <a:extLst>
                  <a:ext uri="{FF2B5EF4-FFF2-40B4-BE49-F238E27FC236}">
                    <a16:creationId xmlns:a16="http://schemas.microsoft.com/office/drawing/2014/main" id="{DB8A3DD8-E4C6-2F43-8804-E37E2169FC6C}"/>
                  </a:ext>
                </a:extLst>
              </p:cNvPr>
              <p:cNvGrpSpPr/>
              <p:nvPr/>
            </p:nvGrpSpPr>
            <p:grpSpPr>
              <a:xfrm>
                <a:off x="6151974" y="4820558"/>
                <a:ext cx="975519" cy="360283"/>
                <a:chOff x="4878899" y="2611652"/>
                <a:chExt cx="1925566" cy="439883"/>
              </a:xfrm>
            </p:grpSpPr>
            <p:sp>
              <p:nvSpPr>
                <p:cNvPr id="191" name="矩形: 圆角 114">
                  <a:extLst>
                    <a:ext uri="{FF2B5EF4-FFF2-40B4-BE49-F238E27FC236}">
                      <a16:creationId xmlns:a16="http://schemas.microsoft.com/office/drawing/2014/main" id="{6CBD7781-9443-8040-8909-13AB6E59D981}"/>
                    </a:ext>
                  </a:extLst>
                </p:cNvPr>
                <p:cNvSpPr/>
                <p:nvPr/>
              </p:nvSpPr>
              <p:spPr>
                <a:xfrm>
                  <a:off x="4878899" y="2611652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92" name="Object60">
                  <a:extLst>
                    <a:ext uri="{FF2B5EF4-FFF2-40B4-BE49-F238E27FC236}">
                      <a16:creationId xmlns:a16="http://schemas.microsoft.com/office/drawing/2014/main" id="{4D0401F4-B5D0-DB4F-B89A-C6A981A2D6C6}"/>
                    </a:ext>
                  </a:extLst>
                </p:cNvPr>
                <p:cNvSpPr/>
                <p:nvPr/>
              </p:nvSpPr>
              <p:spPr>
                <a:xfrm>
                  <a:off x="5101784" y="2747089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智能外显号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96" name="组合 195">
                <a:extLst>
                  <a:ext uri="{FF2B5EF4-FFF2-40B4-BE49-F238E27FC236}">
                    <a16:creationId xmlns:a16="http://schemas.microsoft.com/office/drawing/2014/main" id="{141FD1C0-98AB-3D49-B6C6-777D2E328C66}"/>
                  </a:ext>
                </a:extLst>
              </p:cNvPr>
              <p:cNvGrpSpPr/>
              <p:nvPr/>
            </p:nvGrpSpPr>
            <p:grpSpPr>
              <a:xfrm>
                <a:off x="6151974" y="5301511"/>
                <a:ext cx="975519" cy="360283"/>
                <a:chOff x="4878899" y="2611652"/>
                <a:chExt cx="1925566" cy="439883"/>
              </a:xfrm>
            </p:grpSpPr>
            <p:sp>
              <p:nvSpPr>
                <p:cNvPr id="197" name="矩形: 圆角 114">
                  <a:extLst>
                    <a:ext uri="{FF2B5EF4-FFF2-40B4-BE49-F238E27FC236}">
                      <a16:creationId xmlns:a16="http://schemas.microsoft.com/office/drawing/2014/main" id="{9CB5A8AA-D589-2541-B761-235DCDCECA12}"/>
                    </a:ext>
                  </a:extLst>
                </p:cNvPr>
                <p:cNvSpPr/>
                <p:nvPr/>
              </p:nvSpPr>
              <p:spPr>
                <a:xfrm>
                  <a:off x="4878899" y="2611652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98" name="Object60">
                  <a:extLst>
                    <a:ext uri="{FF2B5EF4-FFF2-40B4-BE49-F238E27FC236}">
                      <a16:creationId xmlns:a16="http://schemas.microsoft.com/office/drawing/2014/main" id="{A964DA6E-9659-2440-BE4D-7AE75B6977A2}"/>
                    </a:ext>
                  </a:extLst>
                </p:cNvPr>
                <p:cNvSpPr/>
                <p:nvPr/>
              </p:nvSpPr>
              <p:spPr>
                <a:xfrm>
                  <a:off x="5101784" y="2747089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未接通分析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</p:grpSp>
        <p:sp>
          <p:nvSpPr>
            <p:cNvPr id="199" name="矩形: 圆角 114">
              <a:extLst>
                <a:ext uri="{FF2B5EF4-FFF2-40B4-BE49-F238E27FC236}">
                  <a16:creationId xmlns:a16="http://schemas.microsoft.com/office/drawing/2014/main" id="{D5C9BCBC-6857-C744-9B59-16E1BA881DFD}"/>
                </a:ext>
              </a:extLst>
            </p:cNvPr>
            <p:cNvSpPr/>
            <p:nvPr/>
          </p:nvSpPr>
          <p:spPr>
            <a:xfrm>
              <a:off x="5046988" y="4039924"/>
              <a:ext cx="2155423" cy="659964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>
              <a:outerShdw blurRad="190500" sx="102000" sy="102000" algn="ctr" rotWithShape="0">
                <a:srgbClr val="000000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33D388BA-23E7-464F-9CAE-CA11C22EABD9}"/>
                </a:ext>
              </a:extLst>
            </p:cNvPr>
            <p:cNvGrpSpPr/>
            <p:nvPr/>
          </p:nvGrpSpPr>
          <p:grpSpPr>
            <a:xfrm>
              <a:off x="5426394" y="4162293"/>
              <a:ext cx="1352480" cy="415227"/>
              <a:chOff x="5401881" y="4242711"/>
              <a:chExt cx="1352480" cy="415227"/>
            </a:xfrm>
          </p:grpSpPr>
          <p:sp>
            <p:nvSpPr>
              <p:cNvPr id="200" name="Object60">
                <a:extLst>
                  <a:ext uri="{FF2B5EF4-FFF2-40B4-BE49-F238E27FC236}">
                    <a16:creationId xmlns:a16="http://schemas.microsoft.com/office/drawing/2014/main" id="{3203E9C3-75A3-6D4F-B179-1A4D4F1EC882}"/>
                  </a:ext>
                </a:extLst>
              </p:cNvPr>
              <p:cNvSpPr/>
              <p:nvPr/>
            </p:nvSpPr>
            <p:spPr>
              <a:xfrm>
                <a:off x="5785213" y="4327214"/>
                <a:ext cx="969148" cy="246221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6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外呼营销</a:t>
                </a:r>
                <a:endParaRPr lang="en-US" sz="16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pic>
            <p:nvPicPr>
              <p:cNvPr id="44" name="图形 43" descr="商店 纯色填充">
                <a:extLst>
                  <a:ext uri="{FF2B5EF4-FFF2-40B4-BE49-F238E27FC236}">
                    <a16:creationId xmlns:a16="http://schemas.microsoft.com/office/drawing/2014/main" id="{0185748B-ECCC-694B-8870-DCCE3403B3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5401881" y="4242711"/>
                <a:ext cx="415227" cy="415227"/>
              </a:xfrm>
              <a:prstGeom prst="rect">
                <a:avLst/>
              </a:prstGeom>
            </p:spPr>
          </p:pic>
        </p:grpSp>
      </p:grpSp>
      <p:cxnSp>
        <p:nvCxnSpPr>
          <p:cNvPr id="203" name="直线连接符 202">
            <a:extLst>
              <a:ext uri="{FF2B5EF4-FFF2-40B4-BE49-F238E27FC236}">
                <a16:creationId xmlns:a16="http://schemas.microsoft.com/office/drawing/2014/main" id="{078F9F70-4D7D-BC49-A4D3-A8015A5891F6}"/>
              </a:ext>
            </a:extLst>
          </p:cNvPr>
          <p:cNvCxnSpPr>
            <a:cxnSpLocks/>
          </p:cNvCxnSpPr>
          <p:nvPr/>
        </p:nvCxnSpPr>
        <p:spPr>
          <a:xfrm>
            <a:off x="4434211" y="3123765"/>
            <a:ext cx="3395178" cy="0"/>
          </a:xfrm>
          <a:prstGeom prst="line">
            <a:avLst/>
          </a:prstGeom>
          <a:ln w="12700">
            <a:gradFill>
              <a:gsLst>
                <a:gs pos="0">
                  <a:srgbClr val="3C5DEC">
                    <a:alpha val="0"/>
                  </a:srgbClr>
                </a:gs>
                <a:gs pos="50000">
                  <a:srgbClr val="3C5DEC"/>
                </a:gs>
                <a:gs pos="100000">
                  <a:srgbClr val="3C5DEC">
                    <a:alpha val="0"/>
                  </a:srgbClr>
                </a:gs>
              </a:gsLst>
              <a:lin ang="0" scaled="0"/>
            </a:gra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959977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运用设计思维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1" y="1201681"/>
            <a:ext cx="2448148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6" y="1338713"/>
            <a:ext cx="3368360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USING DESIGN THINKING.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166F737-D24C-4049-AE7A-74E89122A26E}"/>
              </a:ext>
            </a:extLst>
          </p:cNvPr>
          <p:cNvGrpSpPr/>
          <p:nvPr/>
        </p:nvGrpSpPr>
        <p:grpSpPr>
          <a:xfrm>
            <a:off x="1276229" y="1886851"/>
            <a:ext cx="9639542" cy="4465711"/>
            <a:chOff x="1345719" y="2010554"/>
            <a:chExt cx="9639542" cy="4465711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45FA7AA4-5BAD-8841-9722-AB0E8625C57E}"/>
                </a:ext>
              </a:extLst>
            </p:cNvPr>
            <p:cNvGrpSpPr/>
            <p:nvPr/>
          </p:nvGrpSpPr>
          <p:grpSpPr>
            <a:xfrm>
              <a:off x="1345719" y="2010554"/>
              <a:ext cx="9639542" cy="3508733"/>
              <a:chOff x="1345719" y="2263758"/>
              <a:chExt cx="9639542" cy="3508733"/>
            </a:xfrm>
          </p:grpSpPr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4EFA6D61-20AB-C84B-BF94-C94001F80CD3}"/>
                  </a:ext>
                </a:extLst>
              </p:cNvPr>
              <p:cNvGrpSpPr/>
              <p:nvPr/>
            </p:nvGrpSpPr>
            <p:grpSpPr>
              <a:xfrm>
                <a:off x="1345719" y="2263758"/>
                <a:ext cx="1543242" cy="3508733"/>
                <a:chOff x="1345719" y="2586748"/>
                <a:chExt cx="1543242" cy="3508733"/>
              </a:xfrm>
            </p:grpSpPr>
            <p:grpSp>
              <p:nvGrpSpPr>
                <p:cNvPr id="9" name="组合 8">
                  <a:extLst>
                    <a:ext uri="{FF2B5EF4-FFF2-40B4-BE49-F238E27FC236}">
                      <a16:creationId xmlns:a16="http://schemas.microsoft.com/office/drawing/2014/main" id="{20610B17-1958-224A-9042-72B0F6880C5A}"/>
                    </a:ext>
                  </a:extLst>
                </p:cNvPr>
                <p:cNvGrpSpPr/>
                <p:nvPr/>
              </p:nvGrpSpPr>
              <p:grpSpPr>
                <a:xfrm>
                  <a:off x="1361386" y="3579620"/>
                  <a:ext cx="1511908" cy="439883"/>
                  <a:chOff x="1329263" y="3582379"/>
                  <a:chExt cx="1620766" cy="439883"/>
                </a:xfrm>
              </p:grpSpPr>
              <p:sp>
                <p:nvSpPr>
                  <p:cNvPr id="94" name="矩形: 圆角 114">
                    <a:extLst>
                      <a:ext uri="{FF2B5EF4-FFF2-40B4-BE49-F238E27FC236}">
                        <a16:creationId xmlns:a16="http://schemas.microsoft.com/office/drawing/2014/main" id="{3DBFB708-7675-4843-939E-7EC5FEC7E02C}"/>
                      </a:ext>
                    </a:extLst>
                  </p:cNvPr>
                  <p:cNvSpPr/>
                  <p:nvPr/>
                </p:nvSpPr>
                <p:spPr>
                  <a:xfrm>
                    <a:off x="1329263" y="3582379"/>
                    <a:ext cx="1620766" cy="439883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95" name="Object60">
                    <a:extLst>
                      <a:ext uri="{FF2B5EF4-FFF2-40B4-BE49-F238E27FC236}">
                        <a16:creationId xmlns:a16="http://schemas.microsoft.com/office/drawing/2014/main" id="{A0D2D323-59E4-E045-99A1-E5686A8C6EA2}"/>
                      </a:ext>
                    </a:extLst>
                  </p:cNvPr>
                  <p:cNvSpPr/>
                  <p:nvPr/>
                </p:nvSpPr>
                <p:spPr>
                  <a:xfrm>
                    <a:off x="1552149" y="3717816"/>
                    <a:ext cx="1245558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zh-CN" altLang="en-US" sz="120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洞察业务</a:t>
                    </a:r>
                    <a:endParaRPr 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2" name="组合 1">
                  <a:extLst>
                    <a:ext uri="{FF2B5EF4-FFF2-40B4-BE49-F238E27FC236}">
                      <a16:creationId xmlns:a16="http://schemas.microsoft.com/office/drawing/2014/main" id="{1947F27F-8B59-8D49-AE4D-8ADEF686EFF9}"/>
                    </a:ext>
                  </a:extLst>
                </p:cNvPr>
                <p:cNvGrpSpPr/>
                <p:nvPr/>
              </p:nvGrpSpPr>
              <p:grpSpPr>
                <a:xfrm>
                  <a:off x="1361386" y="4363572"/>
                  <a:ext cx="1511908" cy="1219887"/>
                  <a:chOff x="1329263" y="4212834"/>
                  <a:chExt cx="1620766" cy="1219887"/>
                </a:xfrm>
              </p:grpSpPr>
              <p:sp>
                <p:nvSpPr>
                  <p:cNvPr id="96" name="矩形: 圆角 114">
                    <a:extLst>
                      <a:ext uri="{FF2B5EF4-FFF2-40B4-BE49-F238E27FC236}">
                        <a16:creationId xmlns:a16="http://schemas.microsoft.com/office/drawing/2014/main" id="{DF7BA217-6C25-C548-9BE6-E903D7E36B14}"/>
                      </a:ext>
                    </a:extLst>
                  </p:cNvPr>
                  <p:cNvSpPr/>
                  <p:nvPr/>
                </p:nvSpPr>
                <p:spPr>
                  <a:xfrm>
                    <a:off x="1329263" y="4212834"/>
                    <a:ext cx="1620766" cy="1219887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97" name="Object60">
                    <a:extLst>
                      <a:ext uri="{FF2B5EF4-FFF2-40B4-BE49-F238E27FC236}">
                        <a16:creationId xmlns:a16="http://schemas.microsoft.com/office/drawing/2014/main" id="{541587F1-10E4-5348-8151-8E2B88497C23}"/>
                      </a:ext>
                    </a:extLst>
                  </p:cNvPr>
                  <p:cNvSpPr/>
                  <p:nvPr/>
                </p:nvSpPr>
                <p:spPr>
                  <a:xfrm>
                    <a:off x="1516867" y="4384965"/>
                    <a:ext cx="1245558" cy="944874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行业背景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en-US" sz="1200" dirty="0" err="1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业务背景</a:t>
                    </a:r>
                    <a:endParaRPr lang="en-US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en-US" sz="1200" dirty="0" err="1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用户人群</a:t>
                    </a:r>
                    <a:endParaRPr lang="en-US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…</a:t>
                    </a:r>
                  </a:p>
                </p:txBody>
              </p:sp>
            </p:grpSp>
            <p:sp>
              <p:nvSpPr>
                <p:cNvPr id="99" name="Object29">
                  <a:extLst>
                    <a:ext uri="{FF2B5EF4-FFF2-40B4-BE49-F238E27FC236}">
                      <a16:creationId xmlns:a16="http://schemas.microsoft.com/office/drawing/2014/main" id="{B7F2ACC2-1970-AC4C-980A-ECD3472A9CD2}"/>
                    </a:ext>
                  </a:extLst>
                </p:cNvPr>
                <p:cNvSpPr/>
                <p:nvPr/>
              </p:nvSpPr>
              <p:spPr>
                <a:xfrm>
                  <a:off x="1345719" y="2681011"/>
                  <a:ext cx="1543242" cy="339884"/>
                </a:xfrm>
                <a:prstGeom prst="rect">
                  <a:avLst/>
                </a:prstGeom>
                <a:ln w="12700">
                  <a:miter lim="400000"/>
                </a:ln>
              </p:spPr>
              <p:txBody>
                <a:bodyPr wrap="none" lIns="25400" tIns="25400" rIns="25400" bIns="25400" anchor="ctr">
                  <a:noAutofit/>
                </a:bodyPr>
                <a:lstStyle/>
                <a:p>
                  <a:pPr algn="ctr" defTabSz="1219169" hangingPunct="0"/>
                  <a:r>
                    <a:rPr lang="zh-CN" altLang="en-US" sz="1200" kern="0" dirty="0">
                      <a:solidFill>
                        <a:srgbClr val="3C5DEC"/>
                      </a:solidFill>
                      <a:latin typeface="OPPOSans H"/>
                      <a:ea typeface="OPPOSans H"/>
                      <a:cs typeface="OPPOSans H" panose="00020600040101010101" pitchFamily="18" charset="-122"/>
                    </a:rPr>
                    <a:t>发现</a:t>
                  </a:r>
                  <a:endParaRPr lang="en-US" altLang="zh-CN" sz="1200" kern="0" dirty="0">
                    <a:solidFill>
                      <a:srgbClr val="3C5DEC"/>
                    </a:solidFill>
                    <a:latin typeface="OPPOSans H"/>
                    <a:ea typeface="OPPOSans H"/>
                    <a:cs typeface="OPPOSans H" panose="00020600040101010101" pitchFamily="18" charset="-122"/>
                  </a:endParaRPr>
                </a:p>
                <a:p>
                  <a:pPr algn="ctr" defTabSz="1219169" hangingPunct="0"/>
                  <a:r>
                    <a:rPr lang="en-US" altLang="zh-CN" sz="1000" kern="0" dirty="0" err="1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empathise</a:t>
                  </a:r>
                  <a:endParaRPr lang="zh-CN" altLang="en-US" sz="100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cxnSp>
              <p:nvCxnSpPr>
                <p:cNvPr id="101" name="直线连接符 100">
                  <a:extLst>
                    <a:ext uri="{FF2B5EF4-FFF2-40B4-BE49-F238E27FC236}">
                      <a16:creationId xmlns:a16="http://schemas.microsoft.com/office/drawing/2014/main" id="{0871C6C2-A108-D444-8E3E-4802C7E5E33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3236407"/>
                  <a:ext cx="0" cy="25730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线连接符 102">
                  <a:extLst>
                    <a:ext uri="{FF2B5EF4-FFF2-40B4-BE49-F238E27FC236}">
                      <a16:creationId xmlns:a16="http://schemas.microsoft.com/office/drawing/2014/main" id="{355DE6A2-D054-8840-840C-C8970CF7E1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4073525"/>
                  <a:ext cx="0" cy="25730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线连接符 103">
                  <a:extLst>
                    <a:ext uri="{FF2B5EF4-FFF2-40B4-BE49-F238E27FC236}">
                      <a16:creationId xmlns:a16="http://schemas.microsoft.com/office/drawing/2014/main" id="{4B41DEB8-E45D-DF49-BCC4-6C861D48FA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5613400"/>
                  <a:ext cx="0" cy="20869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Object29">
                  <a:extLst>
                    <a:ext uri="{FF2B5EF4-FFF2-40B4-BE49-F238E27FC236}">
                      <a16:creationId xmlns:a16="http://schemas.microsoft.com/office/drawing/2014/main" id="{EDFCACBE-61F5-AD41-B175-78FE2B9D01AB}"/>
                    </a:ext>
                  </a:extLst>
                </p:cNvPr>
                <p:cNvSpPr/>
                <p:nvPr/>
              </p:nvSpPr>
              <p:spPr>
                <a:xfrm>
                  <a:off x="1607513" y="5796326"/>
                  <a:ext cx="1019655" cy="299155"/>
                </a:xfrm>
                <a:prstGeom prst="rect">
                  <a:avLst/>
                </a:prstGeom>
                <a:ln w="12700">
                  <a:miter lim="400000"/>
                </a:ln>
              </p:spPr>
              <p:txBody>
                <a:bodyPr wrap="none" lIns="25400" tIns="25400" rIns="25400" bIns="25400" anchor="ctr">
                  <a:noAutofit/>
                </a:bodyPr>
                <a:lstStyle/>
                <a:p>
                  <a:pPr algn="ctr" defTabSz="1219169" hangingPunct="0"/>
                  <a:r>
                    <a:rPr lang="zh-CN" altLang="en-US" sz="1200" kern="0" dirty="0">
                      <a:solidFill>
                        <a:srgbClr val="000000"/>
                      </a:solidFill>
                      <a:latin typeface="OPPOSans H"/>
                      <a:ea typeface="OPPOSans H"/>
                      <a:cs typeface="OPPOSans H" panose="00020600040101010101" pitchFamily="18" charset="-122"/>
                    </a:rPr>
                    <a:t>业务目标</a:t>
                  </a:r>
                  <a:endParaRPr lang="zh-CN" altLang="en-US" sz="1000" kern="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107" name="矩形: 圆角 114">
                  <a:extLst>
                    <a:ext uri="{FF2B5EF4-FFF2-40B4-BE49-F238E27FC236}">
                      <a16:creationId xmlns:a16="http://schemas.microsoft.com/office/drawing/2014/main" id="{06DA261E-CA7D-9B41-9681-6CD5AE07DDB9}"/>
                    </a:ext>
                  </a:extLst>
                </p:cNvPr>
                <p:cNvSpPr/>
                <p:nvPr/>
              </p:nvSpPr>
              <p:spPr>
                <a:xfrm>
                  <a:off x="1361386" y="2586748"/>
                  <a:ext cx="1511908" cy="542680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</p:grpSp>
          <p:grpSp>
            <p:nvGrpSpPr>
              <p:cNvPr id="109" name="组合 108">
                <a:extLst>
                  <a:ext uri="{FF2B5EF4-FFF2-40B4-BE49-F238E27FC236}">
                    <a16:creationId xmlns:a16="http://schemas.microsoft.com/office/drawing/2014/main" id="{0DC54BFC-87E3-CC42-8AA7-8A856FC4BB84}"/>
                  </a:ext>
                </a:extLst>
              </p:cNvPr>
              <p:cNvGrpSpPr/>
              <p:nvPr/>
            </p:nvGrpSpPr>
            <p:grpSpPr>
              <a:xfrm>
                <a:off x="3369794" y="2263758"/>
                <a:ext cx="1543242" cy="3508733"/>
                <a:chOff x="1345719" y="2586748"/>
                <a:chExt cx="1543242" cy="3508733"/>
              </a:xfrm>
            </p:grpSpPr>
            <p:grpSp>
              <p:nvGrpSpPr>
                <p:cNvPr id="110" name="组合 109">
                  <a:extLst>
                    <a:ext uri="{FF2B5EF4-FFF2-40B4-BE49-F238E27FC236}">
                      <a16:creationId xmlns:a16="http://schemas.microsoft.com/office/drawing/2014/main" id="{79330538-2A49-8B48-B51C-5C6F7DED58A3}"/>
                    </a:ext>
                  </a:extLst>
                </p:cNvPr>
                <p:cNvGrpSpPr/>
                <p:nvPr/>
              </p:nvGrpSpPr>
              <p:grpSpPr>
                <a:xfrm>
                  <a:off x="1361386" y="3579620"/>
                  <a:ext cx="1511908" cy="439883"/>
                  <a:chOff x="1329263" y="3582379"/>
                  <a:chExt cx="1620766" cy="439883"/>
                </a:xfrm>
              </p:grpSpPr>
              <p:sp>
                <p:nvSpPr>
                  <p:cNvPr id="122" name="矩形: 圆角 114">
                    <a:extLst>
                      <a:ext uri="{FF2B5EF4-FFF2-40B4-BE49-F238E27FC236}">
                        <a16:creationId xmlns:a16="http://schemas.microsoft.com/office/drawing/2014/main" id="{3130ACB4-129B-E24E-92AE-49D0B4C8F6AD}"/>
                      </a:ext>
                    </a:extLst>
                  </p:cNvPr>
                  <p:cNvSpPr/>
                  <p:nvPr/>
                </p:nvSpPr>
                <p:spPr>
                  <a:xfrm>
                    <a:off x="1329263" y="3582379"/>
                    <a:ext cx="1620766" cy="439883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23" name="Object60">
                    <a:extLst>
                      <a:ext uri="{FF2B5EF4-FFF2-40B4-BE49-F238E27FC236}">
                        <a16:creationId xmlns:a16="http://schemas.microsoft.com/office/drawing/2014/main" id="{7DA992FE-4C30-0543-999D-DD3ED8F4B4D2}"/>
                      </a:ext>
                    </a:extLst>
                  </p:cNvPr>
                  <p:cNvSpPr/>
                  <p:nvPr/>
                </p:nvSpPr>
                <p:spPr>
                  <a:xfrm>
                    <a:off x="1552149" y="3717816"/>
                    <a:ext cx="1245558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zh-CN" altLang="en-US" sz="120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产品体验分析</a:t>
                    </a:r>
                    <a:endParaRPr 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111" name="组合 110">
                  <a:extLst>
                    <a:ext uri="{FF2B5EF4-FFF2-40B4-BE49-F238E27FC236}">
                      <a16:creationId xmlns:a16="http://schemas.microsoft.com/office/drawing/2014/main" id="{089E3AAE-1285-014E-ADFF-31A6638332A8}"/>
                    </a:ext>
                  </a:extLst>
                </p:cNvPr>
                <p:cNvGrpSpPr/>
                <p:nvPr/>
              </p:nvGrpSpPr>
              <p:grpSpPr>
                <a:xfrm>
                  <a:off x="1361386" y="4363572"/>
                  <a:ext cx="1511908" cy="1219887"/>
                  <a:chOff x="1329263" y="4212834"/>
                  <a:chExt cx="1620766" cy="1219887"/>
                </a:xfrm>
              </p:grpSpPr>
              <p:sp>
                <p:nvSpPr>
                  <p:cNvPr id="120" name="矩形: 圆角 114">
                    <a:extLst>
                      <a:ext uri="{FF2B5EF4-FFF2-40B4-BE49-F238E27FC236}">
                        <a16:creationId xmlns:a16="http://schemas.microsoft.com/office/drawing/2014/main" id="{BA6E9F6C-F7D5-D140-9DF1-4D14AB6ECEB1}"/>
                      </a:ext>
                    </a:extLst>
                  </p:cNvPr>
                  <p:cNvSpPr/>
                  <p:nvPr/>
                </p:nvSpPr>
                <p:spPr>
                  <a:xfrm>
                    <a:off x="1329263" y="4212834"/>
                    <a:ext cx="1620766" cy="1219887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21" name="Object60">
                    <a:extLst>
                      <a:ext uri="{FF2B5EF4-FFF2-40B4-BE49-F238E27FC236}">
                        <a16:creationId xmlns:a16="http://schemas.microsoft.com/office/drawing/2014/main" id="{BAFBCD00-1A46-304C-99A2-009D8BB6B02D}"/>
                      </a:ext>
                    </a:extLst>
                  </p:cNvPr>
                  <p:cNvSpPr/>
                  <p:nvPr/>
                </p:nvSpPr>
                <p:spPr>
                  <a:xfrm>
                    <a:off x="1516867" y="4384965"/>
                    <a:ext cx="1245558" cy="944874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用户探访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竞品分析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需求痛点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…</a:t>
                    </a:r>
                  </a:p>
                </p:txBody>
              </p:sp>
            </p:grpSp>
            <p:sp>
              <p:nvSpPr>
                <p:cNvPr id="113" name="Object29">
                  <a:extLst>
                    <a:ext uri="{FF2B5EF4-FFF2-40B4-BE49-F238E27FC236}">
                      <a16:creationId xmlns:a16="http://schemas.microsoft.com/office/drawing/2014/main" id="{E7033ECF-684B-3F45-BCF5-F1CFFD4DFF7D}"/>
                    </a:ext>
                  </a:extLst>
                </p:cNvPr>
                <p:cNvSpPr/>
                <p:nvPr/>
              </p:nvSpPr>
              <p:spPr>
                <a:xfrm>
                  <a:off x="1345719" y="2681011"/>
                  <a:ext cx="1543242" cy="339884"/>
                </a:xfrm>
                <a:prstGeom prst="rect">
                  <a:avLst/>
                </a:prstGeom>
                <a:ln w="12700">
                  <a:miter lim="400000"/>
                </a:ln>
              </p:spPr>
              <p:txBody>
                <a:bodyPr wrap="none" lIns="25400" tIns="25400" rIns="25400" bIns="25400" anchor="ctr">
                  <a:noAutofit/>
                </a:bodyPr>
                <a:lstStyle/>
                <a:p>
                  <a:pPr algn="ctr" defTabSz="1219169" hangingPunct="0"/>
                  <a:r>
                    <a:rPr lang="zh-CN" altLang="en-US" sz="1200" kern="0" dirty="0">
                      <a:solidFill>
                        <a:srgbClr val="3C5DEC"/>
                      </a:solidFill>
                      <a:latin typeface="OPPOSans H"/>
                      <a:ea typeface="OPPOSans H"/>
                      <a:cs typeface="OPPOSans H" panose="00020600040101010101" pitchFamily="18" charset="-122"/>
                    </a:rPr>
                    <a:t>定义</a:t>
                  </a:r>
                  <a:endParaRPr lang="en-US" altLang="zh-CN" sz="1200" kern="0" dirty="0">
                    <a:solidFill>
                      <a:srgbClr val="3C5DEC"/>
                    </a:solidFill>
                    <a:latin typeface="OPPOSans H"/>
                    <a:ea typeface="OPPOSans H"/>
                    <a:cs typeface="OPPOSans H" panose="00020600040101010101" pitchFamily="18" charset="-122"/>
                  </a:endParaRPr>
                </a:p>
                <a:p>
                  <a:pPr algn="ctr" defTabSz="1219169" hangingPunct="0"/>
                  <a:r>
                    <a:rPr lang="en-US" altLang="zh-CN" sz="100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define</a:t>
                  </a:r>
                  <a:endParaRPr lang="zh-CN" altLang="en-US" sz="100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cxnSp>
              <p:nvCxnSpPr>
                <p:cNvPr id="114" name="直线连接符 113">
                  <a:extLst>
                    <a:ext uri="{FF2B5EF4-FFF2-40B4-BE49-F238E27FC236}">
                      <a16:creationId xmlns:a16="http://schemas.microsoft.com/office/drawing/2014/main" id="{988A8E06-D9E0-1542-AE5C-03A74437A8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3236407"/>
                  <a:ext cx="0" cy="25730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线连接符 114">
                  <a:extLst>
                    <a:ext uri="{FF2B5EF4-FFF2-40B4-BE49-F238E27FC236}">
                      <a16:creationId xmlns:a16="http://schemas.microsoft.com/office/drawing/2014/main" id="{FD0A94D1-C510-8946-929C-29CBEBB112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4073525"/>
                  <a:ext cx="0" cy="25730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线连接符 116">
                  <a:extLst>
                    <a:ext uri="{FF2B5EF4-FFF2-40B4-BE49-F238E27FC236}">
                      <a16:creationId xmlns:a16="http://schemas.microsoft.com/office/drawing/2014/main" id="{9960D144-7363-634B-A90B-BADE740A9B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5613400"/>
                  <a:ext cx="0" cy="20869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8" name="Object29">
                  <a:extLst>
                    <a:ext uri="{FF2B5EF4-FFF2-40B4-BE49-F238E27FC236}">
                      <a16:creationId xmlns:a16="http://schemas.microsoft.com/office/drawing/2014/main" id="{F460D95A-9A1C-AD4A-AA81-197244ABD21D}"/>
                    </a:ext>
                  </a:extLst>
                </p:cNvPr>
                <p:cNvSpPr/>
                <p:nvPr/>
              </p:nvSpPr>
              <p:spPr>
                <a:xfrm>
                  <a:off x="1607513" y="5796326"/>
                  <a:ext cx="1019655" cy="299155"/>
                </a:xfrm>
                <a:prstGeom prst="rect">
                  <a:avLst/>
                </a:prstGeom>
                <a:ln w="12700">
                  <a:miter lim="400000"/>
                </a:ln>
              </p:spPr>
              <p:txBody>
                <a:bodyPr wrap="none" lIns="25400" tIns="25400" rIns="25400" bIns="25400" anchor="ctr">
                  <a:noAutofit/>
                </a:bodyPr>
                <a:lstStyle/>
                <a:p>
                  <a:pPr algn="ctr" defTabSz="1219169" hangingPunct="0"/>
                  <a:r>
                    <a:rPr lang="zh-CN" altLang="en-US" sz="1200" kern="0" dirty="0">
                      <a:solidFill>
                        <a:srgbClr val="000000"/>
                      </a:solidFill>
                      <a:latin typeface="OPPOSans H"/>
                      <a:ea typeface="OPPOSans H"/>
                      <a:cs typeface="OPPOSans H" panose="00020600040101010101" pitchFamily="18" charset="-122"/>
                    </a:rPr>
                    <a:t>产品目标</a:t>
                  </a:r>
                  <a:endParaRPr lang="zh-CN" altLang="en-US" sz="1000" kern="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119" name="矩形: 圆角 114">
                  <a:extLst>
                    <a:ext uri="{FF2B5EF4-FFF2-40B4-BE49-F238E27FC236}">
                      <a16:creationId xmlns:a16="http://schemas.microsoft.com/office/drawing/2014/main" id="{9251EBC7-C064-6C40-AA6D-0499D106B734}"/>
                    </a:ext>
                  </a:extLst>
                </p:cNvPr>
                <p:cNvSpPr/>
                <p:nvPr/>
              </p:nvSpPr>
              <p:spPr>
                <a:xfrm>
                  <a:off x="1361386" y="2586748"/>
                  <a:ext cx="1511908" cy="542680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</p:grpSp>
          <p:grpSp>
            <p:nvGrpSpPr>
              <p:cNvPr id="124" name="组合 123">
                <a:extLst>
                  <a:ext uri="{FF2B5EF4-FFF2-40B4-BE49-F238E27FC236}">
                    <a16:creationId xmlns:a16="http://schemas.microsoft.com/office/drawing/2014/main" id="{8696C04B-C3B2-5447-B4FD-A80B65E6F4E0}"/>
                  </a:ext>
                </a:extLst>
              </p:cNvPr>
              <p:cNvGrpSpPr/>
              <p:nvPr/>
            </p:nvGrpSpPr>
            <p:grpSpPr>
              <a:xfrm>
                <a:off x="5393869" y="2263758"/>
                <a:ext cx="1543242" cy="3508733"/>
                <a:chOff x="1345719" y="2586748"/>
                <a:chExt cx="1543242" cy="3508733"/>
              </a:xfrm>
            </p:grpSpPr>
            <p:grpSp>
              <p:nvGrpSpPr>
                <p:cNvPr id="125" name="组合 124">
                  <a:extLst>
                    <a:ext uri="{FF2B5EF4-FFF2-40B4-BE49-F238E27FC236}">
                      <a16:creationId xmlns:a16="http://schemas.microsoft.com/office/drawing/2014/main" id="{4160C50A-10B6-C444-B71A-2D7426430827}"/>
                    </a:ext>
                  </a:extLst>
                </p:cNvPr>
                <p:cNvGrpSpPr/>
                <p:nvPr/>
              </p:nvGrpSpPr>
              <p:grpSpPr>
                <a:xfrm>
                  <a:off x="1361386" y="3579620"/>
                  <a:ext cx="1511908" cy="439883"/>
                  <a:chOff x="1329263" y="3582379"/>
                  <a:chExt cx="1620766" cy="439883"/>
                </a:xfrm>
              </p:grpSpPr>
              <p:sp>
                <p:nvSpPr>
                  <p:cNvPr id="165" name="矩形: 圆角 114">
                    <a:extLst>
                      <a:ext uri="{FF2B5EF4-FFF2-40B4-BE49-F238E27FC236}">
                        <a16:creationId xmlns:a16="http://schemas.microsoft.com/office/drawing/2014/main" id="{A1BEB8FD-9B2C-4E45-B811-8CC054086F6B}"/>
                      </a:ext>
                    </a:extLst>
                  </p:cNvPr>
                  <p:cNvSpPr/>
                  <p:nvPr/>
                </p:nvSpPr>
                <p:spPr>
                  <a:xfrm>
                    <a:off x="1329263" y="3582379"/>
                    <a:ext cx="1620766" cy="439883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67" name="Object60">
                    <a:extLst>
                      <a:ext uri="{FF2B5EF4-FFF2-40B4-BE49-F238E27FC236}">
                        <a16:creationId xmlns:a16="http://schemas.microsoft.com/office/drawing/2014/main" id="{398EB082-4E64-1146-A30D-3148BEA7005C}"/>
                      </a:ext>
                    </a:extLst>
                  </p:cNvPr>
                  <p:cNvSpPr/>
                  <p:nvPr/>
                </p:nvSpPr>
                <p:spPr>
                  <a:xfrm>
                    <a:off x="1552149" y="3717816"/>
                    <a:ext cx="1245558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zh-CN" altLang="en-US" sz="120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确定设计方法</a:t>
                    </a:r>
                    <a:endParaRPr 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126" name="组合 125">
                  <a:extLst>
                    <a:ext uri="{FF2B5EF4-FFF2-40B4-BE49-F238E27FC236}">
                      <a16:creationId xmlns:a16="http://schemas.microsoft.com/office/drawing/2014/main" id="{9633E4DD-9B3F-A14C-8D54-C77B40CDB2A8}"/>
                    </a:ext>
                  </a:extLst>
                </p:cNvPr>
                <p:cNvGrpSpPr/>
                <p:nvPr/>
              </p:nvGrpSpPr>
              <p:grpSpPr>
                <a:xfrm>
                  <a:off x="1361386" y="4363572"/>
                  <a:ext cx="1511908" cy="1219887"/>
                  <a:chOff x="1329263" y="4212834"/>
                  <a:chExt cx="1620766" cy="1219887"/>
                </a:xfrm>
              </p:grpSpPr>
              <p:sp>
                <p:nvSpPr>
                  <p:cNvPr id="155" name="矩形: 圆角 114">
                    <a:extLst>
                      <a:ext uri="{FF2B5EF4-FFF2-40B4-BE49-F238E27FC236}">
                        <a16:creationId xmlns:a16="http://schemas.microsoft.com/office/drawing/2014/main" id="{239374A4-319A-4842-ABA3-E8BC985BABDC}"/>
                      </a:ext>
                    </a:extLst>
                  </p:cNvPr>
                  <p:cNvSpPr/>
                  <p:nvPr/>
                </p:nvSpPr>
                <p:spPr>
                  <a:xfrm>
                    <a:off x="1329263" y="4212834"/>
                    <a:ext cx="1620766" cy="1219887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56" name="Object60">
                    <a:extLst>
                      <a:ext uri="{FF2B5EF4-FFF2-40B4-BE49-F238E27FC236}">
                        <a16:creationId xmlns:a16="http://schemas.microsoft.com/office/drawing/2014/main" id="{9B05B479-CD04-044E-8DB8-1E35AC8475AF}"/>
                      </a:ext>
                    </a:extLst>
                  </p:cNvPr>
                  <p:cNvSpPr/>
                  <p:nvPr/>
                </p:nvSpPr>
                <p:spPr>
                  <a:xfrm>
                    <a:off x="1516867" y="4384965"/>
                    <a:ext cx="1245558" cy="944874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行业设计方向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挖掘设计发力点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数据场景分析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en-US" altLang="zh-CN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…</a:t>
                    </a:r>
                  </a:p>
                </p:txBody>
              </p:sp>
            </p:grpSp>
            <p:sp>
              <p:nvSpPr>
                <p:cNvPr id="127" name="Object29">
                  <a:extLst>
                    <a:ext uri="{FF2B5EF4-FFF2-40B4-BE49-F238E27FC236}">
                      <a16:creationId xmlns:a16="http://schemas.microsoft.com/office/drawing/2014/main" id="{54FCCDB0-32B0-C649-881B-3411E568C54D}"/>
                    </a:ext>
                  </a:extLst>
                </p:cNvPr>
                <p:cNvSpPr/>
                <p:nvPr/>
              </p:nvSpPr>
              <p:spPr>
                <a:xfrm>
                  <a:off x="1345719" y="2681011"/>
                  <a:ext cx="1543242" cy="339884"/>
                </a:xfrm>
                <a:prstGeom prst="rect">
                  <a:avLst/>
                </a:prstGeom>
                <a:ln w="12700">
                  <a:miter lim="400000"/>
                </a:ln>
              </p:spPr>
              <p:txBody>
                <a:bodyPr wrap="none" lIns="25400" tIns="25400" rIns="25400" bIns="25400" anchor="ctr">
                  <a:noAutofit/>
                </a:bodyPr>
                <a:lstStyle/>
                <a:p>
                  <a:pPr algn="ctr" defTabSz="1219169" hangingPunct="0"/>
                  <a:r>
                    <a:rPr lang="zh-CN" altLang="en-US" sz="1200" kern="0" dirty="0">
                      <a:solidFill>
                        <a:srgbClr val="3C5DEC"/>
                      </a:solidFill>
                      <a:latin typeface="OPPOSans H"/>
                      <a:ea typeface="OPPOSans H"/>
                      <a:cs typeface="OPPOSans H" panose="00020600040101010101" pitchFamily="18" charset="-122"/>
                    </a:rPr>
                    <a:t>创想</a:t>
                  </a:r>
                  <a:endParaRPr lang="en-US" altLang="zh-CN" sz="1200" kern="0" dirty="0">
                    <a:solidFill>
                      <a:srgbClr val="3C5DEC"/>
                    </a:solidFill>
                    <a:latin typeface="OPPOSans H"/>
                    <a:ea typeface="OPPOSans H"/>
                    <a:cs typeface="OPPOSans H" panose="00020600040101010101" pitchFamily="18" charset="-122"/>
                  </a:endParaRPr>
                </a:p>
                <a:p>
                  <a:pPr algn="ctr" defTabSz="1219169" hangingPunct="0"/>
                  <a:r>
                    <a:rPr lang="en-US" altLang="zh-CN" sz="1000" kern="0" dirty="0" err="1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ldeate</a:t>
                  </a:r>
                  <a:endParaRPr lang="zh-CN" altLang="en-US" sz="100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cxnSp>
              <p:nvCxnSpPr>
                <p:cNvPr id="135" name="直线连接符 134">
                  <a:extLst>
                    <a:ext uri="{FF2B5EF4-FFF2-40B4-BE49-F238E27FC236}">
                      <a16:creationId xmlns:a16="http://schemas.microsoft.com/office/drawing/2014/main" id="{7376715F-EB75-AF4B-B908-D7BD0806FE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3236407"/>
                  <a:ext cx="0" cy="25730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直线连接符 137">
                  <a:extLst>
                    <a:ext uri="{FF2B5EF4-FFF2-40B4-BE49-F238E27FC236}">
                      <a16:creationId xmlns:a16="http://schemas.microsoft.com/office/drawing/2014/main" id="{C5FE56C3-1E7B-1246-9D22-DD656B9B0A6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4073525"/>
                  <a:ext cx="0" cy="25730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直线连接符 138">
                  <a:extLst>
                    <a:ext uri="{FF2B5EF4-FFF2-40B4-BE49-F238E27FC236}">
                      <a16:creationId xmlns:a16="http://schemas.microsoft.com/office/drawing/2014/main" id="{FBCD00ED-CB77-E241-B802-231605C3886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5613400"/>
                  <a:ext cx="0" cy="20869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2" name="Object29">
                  <a:extLst>
                    <a:ext uri="{FF2B5EF4-FFF2-40B4-BE49-F238E27FC236}">
                      <a16:creationId xmlns:a16="http://schemas.microsoft.com/office/drawing/2014/main" id="{51A62186-6050-DB49-81C6-5FF1B39118CE}"/>
                    </a:ext>
                  </a:extLst>
                </p:cNvPr>
                <p:cNvSpPr/>
                <p:nvPr/>
              </p:nvSpPr>
              <p:spPr>
                <a:xfrm>
                  <a:off x="1607513" y="5796326"/>
                  <a:ext cx="1019655" cy="299155"/>
                </a:xfrm>
                <a:prstGeom prst="rect">
                  <a:avLst/>
                </a:prstGeom>
                <a:ln w="12700">
                  <a:miter lim="400000"/>
                </a:ln>
              </p:spPr>
              <p:txBody>
                <a:bodyPr wrap="none" lIns="25400" tIns="25400" rIns="25400" bIns="25400" anchor="ctr">
                  <a:noAutofit/>
                </a:bodyPr>
                <a:lstStyle/>
                <a:p>
                  <a:pPr algn="ctr" defTabSz="1219169" hangingPunct="0"/>
                  <a:r>
                    <a:rPr lang="zh-CN" altLang="en-US" sz="1200" kern="0" dirty="0">
                      <a:solidFill>
                        <a:srgbClr val="000000"/>
                      </a:solidFill>
                      <a:latin typeface="OPPOSans H"/>
                      <a:ea typeface="OPPOSans H"/>
                      <a:cs typeface="OPPOSans H" panose="00020600040101010101" pitchFamily="18" charset="-122"/>
                    </a:rPr>
                    <a:t>设计目标</a:t>
                  </a:r>
                  <a:endParaRPr lang="zh-CN" altLang="en-US" sz="1000" kern="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154" name="矩形: 圆角 114">
                  <a:extLst>
                    <a:ext uri="{FF2B5EF4-FFF2-40B4-BE49-F238E27FC236}">
                      <a16:creationId xmlns:a16="http://schemas.microsoft.com/office/drawing/2014/main" id="{66D2AE85-46DE-1C48-B6AC-5349F7E71448}"/>
                    </a:ext>
                  </a:extLst>
                </p:cNvPr>
                <p:cNvSpPr/>
                <p:nvPr/>
              </p:nvSpPr>
              <p:spPr>
                <a:xfrm>
                  <a:off x="1361386" y="2586748"/>
                  <a:ext cx="1511908" cy="542680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</p:grpSp>
          <p:grpSp>
            <p:nvGrpSpPr>
              <p:cNvPr id="175" name="组合 174">
                <a:extLst>
                  <a:ext uri="{FF2B5EF4-FFF2-40B4-BE49-F238E27FC236}">
                    <a16:creationId xmlns:a16="http://schemas.microsoft.com/office/drawing/2014/main" id="{A8755E3B-B729-414E-9662-3B8B308A1C71}"/>
                  </a:ext>
                </a:extLst>
              </p:cNvPr>
              <p:cNvGrpSpPr/>
              <p:nvPr/>
            </p:nvGrpSpPr>
            <p:grpSpPr>
              <a:xfrm>
                <a:off x="7417944" y="2263758"/>
                <a:ext cx="1543242" cy="3508733"/>
                <a:chOff x="1345719" y="2586748"/>
                <a:chExt cx="1543242" cy="3508733"/>
              </a:xfrm>
            </p:grpSpPr>
            <p:grpSp>
              <p:nvGrpSpPr>
                <p:cNvPr id="176" name="组合 175">
                  <a:extLst>
                    <a:ext uri="{FF2B5EF4-FFF2-40B4-BE49-F238E27FC236}">
                      <a16:creationId xmlns:a16="http://schemas.microsoft.com/office/drawing/2014/main" id="{E7E3E7F0-BF32-274C-89B8-4322F80FE575}"/>
                    </a:ext>
                  </a:extLst>
                </p:cNvPr>
                <p:cNvGrpSpPr/>
                <p:nvPr/>
              </p:nvGrpSpPr>
              <p:grpSpPr>
                <a:xfrm>
                  <a:off x="1361386" y="3579620"/>
                  <a:ext cx="1511908" cy="439883"/>
                  <a:chOff x="1329263" y="3582379"/>
                  <a:chExt cx="1620766" cy="439883"/>
                </a:xfrm>
              </p:grpSpPr>
              <p:sp>
                <p:nvSpPr>
                  <p:cNvPr id="210" name="矩形: 圆角 114">
                    <a:extLst>
                      <a:ext uri="{FF2B5EF4-FFF2-40B4-BE49-F238E27FC236}">
                        <a16:creationId xmlns:a16="http://schemas.microsoft.com/office/drawing/2014/main" id="{D0DF6479-63B2-AE49-A456-76DFE9653728}"/>
                      </a:ext>
                    </a:extLst>
                  </p:cNvPr>
                  <p:cNvSpPr/>
                  <p:nvPr/>
                </p:nvSpPr>
                <p:spPr>
                  <a:xfrm>
                    <a:off x="1329263" y="3582379"/>
                    <a:ext cx="1620766" cy="439883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211" name="Object60">
                    <a:extLst>
                      <a:ext uri="{FF2B5EF4-FFF2-40B4-BE49-F238E27FC236}">
                        <a16:creationId xmlns:a16="http://schemas.microsoft.com/office/drawing/2014/main" id="{7B4CB106-C90E-AC40-A92F-CF8151F2B991}"/>
                      </a:ext>
                    </a:extLst>
                  </p:cNvPr>
                  <p:cNvSpPr/>
                  <p:nvPr/>
                </p:nvSpPr>
                <p:spPr>
                  <a:xfrm>
                    <a:off x="1552149" y="3717816"/>
                    <a:ext cx="1245558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zh-CN" altLang="en-US" sz="120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设计产出</a:t>
                    </a:r>
                    <a:endParaRPr 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177" name="组合 176">
                  <a:extLst>
                    <a:ext uri="{FF2B5EF4-FFF2-40B4-BE49-F238E27FC236}">
                      <a16:creationId xmlns:a16="http://schemas.microsoft.com/office/drawing/2014/main" id="{78D2D63F-61D3-E741-A91E-50AFC66E9B7F}"/>
                    </a:ext>
                  </a:extLst>
                </p:cNvPr>
                <p:cNvGrpSpPr/>
                <p:nvPr/>
              </p:nvGrpSpPr>
              <p:grpSpPr>
                <a:xfrm>
                  <a:off x="1361386" y="4363572"/>
                  <a:ext cx="1511908" cy="1219887"/>
                  <a:chOff x="1329263" y="4212834"/>
                  <a:chExt cx="1620766" cy="1219887"/>
                </a:xfrm>
              </p:grpSpPr>
              <p:sp>
                <p:nvSpPr>
                  <p:cNvPr id="208" name="矩形: 圆角 114">
                    <a:extLst>
                      <a:ext uri="{FF2B5EF4-FFF2-40B4-BE49-F238E27FC236}">
                        <a16:creationId xmlns:a16="http://schemas.microsoft.com/office/drawing/2014/main" id="{C5977F4B-121A-5747-BC05-11B7BD999BBC}"/>
                      </a:ext>
                    </a:extLst>
                  </p:cNvPr>
                  <p:cNvSpPr/>
                  <p:nvPr/>
                </p:nvSpPr>
                <p:spPr>
                  <a:xfrm>
                    <a:off x="1329263" y="4212834"/>
                    <a:ext cx="1620766" cy="1219887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209" name="Object60">
                    <a:extLst>
                      <a:ext uri="{FF2B5EF4-FFF2-40B4-BE49-F238E27FC236}">
                        <a16:creationId xmlns:a16="http://schemas.microsoft.com/office/drawing/2014/main" id="{01DA9C8C-6FB1-994A-AEFF-B6463BB03646}"/>
                      </a:ext>
                    </a:extLst>
                  </p:cNvPr>
                  <p:cNvSpPr/>
                  <p:nvPr/>
                </p:nvSpPr>
                <p:spPr>
                  <a:xfrm>
                    <a:off x="1516867" y="4384965"/>
                    <a:ext cx="1245558" cy="944874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风格探索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视觉表现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规范</a:t>
                    </a:r>
                    <a:r>
                      <a:rPr lang="en-US" altLang="zh-CN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/</a:t>
                    </a: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走查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en-US" altLang="zh-CN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…</a:t>
                    </a:r>
                  </a:p>
                </p:txBody>
              </p:sp>
            </p:grpSp>
            <p:sp>
              <p:nvSpPr>
                <p:cNvPr id="201" name="Object29">
                  <a:extLst>
                    <a:ext uri="{FF2B5EF4-FFF2-40B4-BE49-F238E27FC236}">
                      <a16:creationId xmlns:a16="http://schemas.microsoft.com/office/drawing/2014/main" id="{0CFEF096-6E3C-D943-8B1B-D690F9322B54}"/>
                    </a:ext>
                  </a:extLst>
                </p:cNvPr>
                <p:cNvSpPr/>
                <p:nvPr/>
              </p:nvSpPr>
              <p:spPr>
                <a:xfrm>
                  <a:off x="1345719" y="2681011"/>
                  <a:ext cx="1543242" cy="339884"/>
                </a:xfrm>
                <a:prstGeom prst="rect">
                  <a:avLst/>
                </a:prstGeom>
                <a:ln w="12700">
                  <a:miter lim="400000"/>
                </a:ln>
              </p:spPr>
              <p:txBody>
                <a:bodyPr wrap="none" lIns="25400" tIns="25400" rIns="25400" bIns="25400" anchor="ctr">
                  <a:noAutofit/>
                </a:bodyPr>
                <a:lstStyle/>
                <a:p>
                  <a:pPr algn="ctr" defTabSz="1219169" hangingPunct="0"/>
                  <a:r>
                    <a:rPr lang="zh-CN" altLang="en-US" sz="1200" kern="0" dirty="0">
                      <a:solidFill>
                        <a:srgbClr val="3C5DEC"/>
                      </a:solidFill>
                      <a:latin typeface="OPPOSans H"/>
                      <a:ea typeface="OPPOSans H"/>
                      <a:cs typeface="OPPOSans H" panose="00020600040101010101" pitchFamily="18" charset="-122"/>
                    </a:rPr>
                    <a:t>原型</a:t>
                  </a:r>
                  <a:endParaRPr lang="en-US" altLang="zh-CN" sz="1200" kern="0" dirty="0">
                    <a:solidFill>
                      <a:srgbClr val="3C5DEC"/>
                    </a:solidFill>
                    <a:latin typeface="OPPOSans H"/>
                    <a:ea typeface="OPPOSans H"/>
                    <a:cs typeface="OPPOSans H" panose="00020600040101010101" pitchFamily="18" charset="-122"/>
                  </a:endParaRPr>
                </a:p>
                <a:p>
                  <a:pPr algn="ctr" defTabSz="1219169" hangingPunct="0"/>
                  <a:r>
                    <a:rPr lang="en-US" altLang="zh-CN" sz="100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prototype</a:t>
                  </a:r>
                  <a:endParaRPr lang="zh-CN" altLang="en-US" sz="100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cxnSp>
              <p:nvCxnSpPr>
                <p:cNvPr id="202" name="直线连接符 201">
                  <a:extLst>
                    <a:ext uri="{FF2B5EF4-FFF2-40B4-BE49-F238E27FC236}">
                      <a16:creationId xmlns:a16="http://schemas.microsoft.com/office/drawing/2014/main" id="{E67499B3-3834-424D-AC03-9DBACAB5F8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3236407"/>
                  <a:ext cx="0" cy="25730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直线连接符 203">
                  <a:extLst>
                    <a:ext uri="{FF2B5EF4-FFF2-40B4-BE49-F238E27FC236}">
                      <a16:creationId xmlns:a16="http://schemas.microsoft.com/office/drawing/2014/main" id="{7A0FCCCA-E4AC-F04F-8CEC-3048EDE9DE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4073525"/>
                  <a:ext cx="0" cy="25730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直线连接符 204">
                  <a:extLst>
                    <a:ext uri="{FF2B5EF4-FFF2-40B4-BE49-F238E27FC236}">
                      <a16:creationId xmlns:a16="http://schemas.microsoft.com/office/drawing/2014/main" id="{636474A3-80CA-DA4F-B916-B5A835BF9F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5613400"/>
                  <a:ext cx="0" cy="20869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6" name="Object29">
                  <a:extLst>
                    <a:ext uri="{FF2B5EF4-FFF2-40B4-BE49-F238E27FC236}">
                      <a16:creationId xmlns:a16="http://schemas.microsoft.com/office/drawing/2014/main" id="{D87A0DCA-1BAA-A942-B837-5BE210B0FC8F}"/>
                    </a:ext>
                  </a:extLst>
                </p:cNvPr>
                <p:cNvSpPr/>
                <p:nvPr/>
              </p:nvSpPr>
              <p:spPr>
                <a:xfrm>
                  <a:off x="1607513" y="5796326"/>
                  <a:ext cx="1019655" cy="299155"/>
                </a:xfrm>
                <a:prstGeom prst="rect">
                  <a:avLst/>
                </a:prstGeom>
                <a:ln w="12700">
                  <a:miter lim="400000"/>
                </a:ln>
              </p:spPr>
              <p:txBody>
                <a:bodyPr wrap="none" lIns="25400" tIns="25400" rIns="25400" bIns="25400" anchor="ctr">
                  <a:noAutofit/>
                </a:bodyPr>
                <a:lstStyle/>
                <a:p>
                  <a:pPr algn="ctr" defTabSz="1219169" hangingPunct="0"/>
                  <a:r>
                    <a:rPr lang="zh-CN" altLang="en-US" sz="1200" kern="0" dirty="0">
                      <a:solidFill>
                        <a:srgbClr val="000000"/>
                      </a:solidFill>
                      <a:latin typeface="OPPOSans H"/>
                      <a:ea typeface="OPPOSans H"/>
                      <a:cs typeface="OPPOSans H" panose="00020600040101010101" pitchFamily="18" charset="-122"/>
                    </a:rPr>
                    <a:t>设计方案</a:t>
                  </a:r>
                  <a:endParaRPr lang="zh-CN" altLang="en-US" sz="1000" kern="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207" name="矩形: 圆角 114">
                  <a:extLst>
                    <a:ext uri="{FF2B5EF4-FFF2-40B4-BE49-F238E27FC236}">
                      <a16:creationId xmlns:a16="http://schemas.microsoft.com/office/drawing/2014/main" id="{516DDEEF-C969-C846-A727-A57A71D1E9E6}"/>
                    </a:ext>
                  </a:extLst>
                </p:cNvPr>
                <p:cNvSpPr/>
                <p:nvPr/>
              </p:nvSpPr>
              <p:spPr>
                <a:xfrm>
                  <a:off x="1361386" y="2586748"/>
                  <a:ext cx="1511908" cy="542680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</p:grpSp>
          <p:grpSp>
            <p:nvGrpSpPr>
              <p:cNvPr id="212" name="组合 211">
                <a:extLst>
                  <a:ext uri="{FF2B5EF4-FFF2-40B4-BE49-F238E27FC236}">
                    <a16:creationId xmlns:a16="http://schemas.microsoft.com/office/drawing/2014/main" id="{5F556091-FF74-1A43-85B4-8A5BEBEA9B48}"/>
                  </a:ext>
                </a:extLst>
              </p:cNvPr>
              <p:cNvGrpSpPr/>
              <p:nvPr/>
            </p:nvGrpSpPr>
            <p:grpSpPr>
              <a:xfrm>
                <a:off x="9442019" y="2263758"/>
                <a:ext cx="1543242" cy="3508733"/>
                <a:chOff x="1345719" y="2586748"/>
                <a:chExt cx="1543242" cy="3508733"/>
              </a:xfrm>
            </p:grpSpPr>
            <p:grpSp>
              <p:nvGrpSpPr>
                <p:cNvPr id="213" name="组合 212">
                  <a:extLst>
                    <a:ext uri="{FF2B5EF4-FFF2-40B4-BE49-F238E27FC236}">
                      <a16:creationId xmlns:a16="http://schemas.microsoft.com/office/drawing/2014/main" id="{179BA25F-5B7F-724D-943E-FE0109720AFD}"/>
                    </a:ext>
                  </a:extLst>
                </p:cNvPr>
                <p:cNvGrpSpPr/>
                <p:nvPr/>
              </p:nvGrpSpPr>
              <p:grpSpPr>
                <a:xfrm>
                  <a:off x="1361386" y="3579620"/>
                  <a:ext cx="1511908" cy="439883"/>
                  <a:chOff x="1329263" y="3582379"/>
                  <a:chExt cx="1620766" cy="439883"/>
                </a:xfrm>
              </p:grpSpPr>
              <p:sp>
                <p:nvSpPr>
                  <p:cNvPr id="223" name="矩形: 圆角 114">
                    <a:extLst>
                      <a:ext uri="{FF2B5EF4-FFF2-40B4-BE49-F238E27FC236}">
                        <a16:creationId xmlns:a16="http://schemas.microsoft.com/office/drawing/2014/main" id="{8BF14A05-947C-404A-B863-D51D1A48AFCC}"/>
                      </a:ext>
                    </a:extLst>
                  </p:cNvPr>
                  <p:cNvSpPr/>
                  <p:nvPr/>
                </p:nvSpPr>
                <p:spPr>
                  <a:xfrm>
                    <a:off x="1329263" y="3582379"/>
                    <a:ext cx="1620766" cy="439883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224" name="Object60">
                    <a:extLst>
                      <a:ext uri="{FF2B5EF4-FFF2-40B4-BE49-F238E27FC236}">
                        <a16:creationId xmlns:a16="http://schemas.microsoft.com/office/drawing/2014/main" id="{03B025AD-A100-864B-ACC5-4CA4F294380C}"/>
                      </a:ext>
                    </a:extLst>
                  </p:cNvPr>
                  <p:cNvSpPr/>
                  <p:nvPr/>
                </p:nvSpPr>
                <p:spPr>
                  <a:xfrm>
                    <a:off x="1552149" y="3717816"/>
                    <a:ext cx="1245558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zh-CN" altLang="en-US" sz="120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验证迭代</a:t>
                    </a:r>
                    <a:endParaRPr 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214" name="组合 213">
                  <a:extLst>
                    <a:ext uri="{FF2B5EF4-FFF2-40B4-BE49-F238E27FC236}">
                      <a16:creationId xmlns:a16="http://schemas.microsoft.com/office/drawing/2014/main" id="{CA67EC1C-4AEB-3F4F-B52B-A92611BBC8AF}"/>
                    </a:ext>
                  </a:extLst>
                </p:cNvPr>
                <p:cNvGrpSpPr/>
                <p:nvPr/>
              </p:nvGrpSpPr>
              <p:grpSpPr>
                <a:xfrm>
                  <a:off x="1361386" y="4363572"/>
                  <a:ext cx="1511908" cy="1219887"/>
                  <a:chOff x="1329263" y="4212834"/>
                  <a:chExt cx="1620766" cy="1219887"/>
                </a:xfrm>
              </p:grpSpPr>
              <p:sp>
                <p:nvSpPr>
                  <p:cNvPr id="221" name="矩形: 圆角 114">
                    <a:extLst>
                      <a:ext uri="{FF2B5EF4-FFF2-40B4-BE49-F238E27FC236}">
                        <a16:creationId xmlns:a16="http://schemas.microsoft.com/office/drawing/2014/main" id="{1DE1B4F1-1A7B-2F4D-9738-5970C652677F}"/>
                      </a:ext>
                    </a:extLst>
                  </p:cNvPr>
                  <p:cNvSpPr/>
                  <p:nvPr/>
                </p:nvSpPr>
                <p:spPr>
                  <a:xfrm>
                    <a:off x="1329263" y="4212834"/>
                    <a:ext cx="1620766" cy="1219887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222" name="Object60">
                    <a:extLst>
                      <a:ext uri="{FF2B5EF4-FFF2-40B4-BE49-F238E27FC236}">
                        <a16:creationId xmlns:a16="http://schemas.microsoft.com/office/drawing/2014/main" id="{FAD7E6B0-71B3-5A41-8AAD-ECBDD67DA503}"/>
                      </a:ext>
                    </a:extLst>
                  </p:cNvPr>
                  <p:cNvSpPr/>
                  <p:nvPr/>
                </p:nvSpPr>
                <p:spPr>
                  <a:xfrm>
                    <a:off x="1516867" y="4384965"/>
                    <a:ext cx="1245558" cy="944874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数据跟踪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用户反馈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反复验证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  <a:p>
                    <a:pPr algn="ctr" defTabSz="731520">
                      <a:lnSpc>
                        <a:spcPct val="130000"/>
                      </a:lnSpc>
                    </a:pPr>
                    <a:r>
                      <a:rPr lang="en-US" altLang="zh-CN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…</a:t>
                    </a:r>
                  </a:p>
                </p:txBody>
              </p:sp>
            </p:grpSp>
            <p:sp>
              <p:nvSpPr>
                <p:cNvPr id="215" name="Object29">
                  <a:extLst>
                    <a:ext uri="{FF2B5EF4-FFF2-40B4-BE49-F238E27FC236}">
                      <a16:creationId xmlns:a16="http://schemas.microsoft.com/office/drawing/2014/main" id="{823D80FA-2464-D644-B6C1-E232FFD43BC7}"/>
                    </a:ext>
                  </a:extLst>
                </p:cNvPr>
                <p:cNvSpPr/>
                <p:nvPr/>
              </p:nvSpPr>
              <p:spPr>
                <a:xfrm>
                  <a:off x="1345719" y="2681011"/>
                  <a:ext cx="1543242" cy="339884"/>
                </a:xfrm>
                <a:prstGeom prst="rect">
                  <a:avLst/>
                </a:prstGeom>
                <a:ln w="12700">
                  <a:miter lim="400000"/>
                </a:ln>
              </p:spPr>
              <p:txBody>
                <a:bodyPr wrap="none" lIns="25400" tIns="25400" rIns="25400" bIns="25400" anchor="ctr">
                  <a:noAutofit/>
                </a:bodyPr>
                <a:lstStyle/>
                <a:p>
                  <a:pPr algn="ctr" defTabSz="1219169" hangingPunct="0"/>
                  <a:r>
                    <a:rPr lang="zh-CN" altLang="en-US" sz="1200" kern="0" dirty="0">
                      <a:solidFill>
                        <a:srgbClr val="3C5DEC"/>
                      </a:solidFill>
                      <a:latin typeface="OPPOSans H"/>
                      <a:ea typeface="OPPOSans H"/>
                      <a:cs typeface="OPPOSans H" panose="00020600040101010101" pitchFamily="18" charset="-122"/>
                    </a:rPr>
                    <a:t>测试</a:t>
                  </a:r>
                  <a:endParaRPr lang="en-US" altLang="zh-CN" sz="1200" kern="0" dirty="0">
                    <a:solidFill>
                      <a:srgbClr val="3C5DEC"/>
                    </a:solidFill>
                    <a:latin typeface="OPPOSans H"/>
                    <a:ea typeface="OPPOSans H"/>
                    <a:cs typeface="OPPOSans H" panose="00020600040101010101" pitchFamily="18" charset="-122"/>
                  </a:endParaRPr>
                </a:p>
                <a:p>
                  <a:pPr algn="ctr" defTabSz="1219169" hangingPunct="0"/>
                  <a:r>
                    <a:rPr lang="en-US" altLang="zh-CN" sz="100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test</a:t>
                  </a:r>
                  <a:endParaRPr lang="zh-CN" altLang="en-US" sz="100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cxnSp>
              <p:nvCxnSpPr>
                <p:cNvPr id="216" name="直线连接符 215">
                  <a:extLst>
                    <a:ext uri="{FF2B5EF4-FFF2-40B4-BE49-F238E27FC236}">
                      <a16:creationId xmlns:a16="http://schemas.microsoft.com/office/drawing/2014/main" id="{B6316B47-41AF-7C43-A01D-7AA263751D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3236407"/>
                  <a:ext cx="0" cy="25730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7" name="直线连接符 216">
                  <a:extLst>
                    <a:ext uri="{FF2B5EF4-FFF2-40B4-BE49-F238E27FC236}">
                      <a16:creationId xmlns:a16="http://schemas.microsoft.com/office/drawing/2014/main" id="{9BC8D46C-F5F6-FD42-9D55-C709C0080D9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4073525"/>
                  <a:ext cx="0" cy="25730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8" name="直线连接符 217">
                  <a:extLst>
                    <a:ext uri="{FF2B5EF4-FFF2-40B4-BE49-F238E27FC236}">
                      <a16:creationId xmlns:a16="http://schemas.microsoft.com/office/drawing/2014/main" id="{F81165DB-A5DD-9546-84A3-A7E4C12FC3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17340" y="5613400"/>
                  <a:ext cx="0" cy="208695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9" name="Object29">
                  <a:extLst>
                    <a:ext uri="{FF2B5EF4-FFF2-40B4-BE49-F238E27FC236}">
                      <a16:creationId xmlns:a16="http://schemas.microsoft.com/office/drawing/2014/main" id="{E367BB9C-0BB0-5847-B047-5A0612BD8A4F}"/>
                    </a:ext>
                  </a:extLst>
                </p:cNvPr>
                <p:cNvSpPr/>
                <p:nvPr/>
              </p:nvSpPr>
              <p:spPr>
                <a:xfrm>
                  <a:off x="1607513" y="5796326"/>
                  <a:ext cx="1019655" cy="299155"/>
                </a:xfrm>
                <a:prstGeom prst="rect">
                  <a:avLst/>
                </a:prstGeom>
                <a:ln w="12700">
                  <a:miter lim="400000"/>
                </a:ln>
              </p:spPr>
              <p:txBody>
                <a:bodyPr wrap="none" lIns="25400" tIns="25400" rIns="25400" bIns="25400" anchor="ctr">
                  <a:noAutofit/>
                </a:bodyPr>
                <a:lstStyle/>
                <a:p>
                  <a:pPr algn="ctr" defTabSz="1219169" hangingPunct="0"/>
                  <a:r>
                    <a:rPr lang="zh-CN" altLang="en-US" sz="1200" kern="0" dirty="0">
                      <a:solidFill>
                        <a:srgbClr val="000000"/>
                      </a:solidFill>
                      <a:latin typeface="OPPOSans H"/>
                      <a:ea typeface="OPPOSans H"/>
                      <a:cs typeface="OPPOSans H" panose="00020600040101010101" pitchFamily="18" charset="-122"/>
                    </a:rPr>
                    <a:t>迭代优化</a:t>
                  </a:r>
                  <a:endParaRPr lang="zh-CN" altLang="en-US" sz="1000" kern="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220" name="矩形: 圆角 114">
                  <a:extLst>
                    <a:ext uri="{FF2B5EF4-FFF2-40B4-BE49-F238E27FC236}">
                      <a16:creationId xmlns:a16="http://schemas.microsoft.com/office/drawing/2014/main" id="{94BE66D1-1030-9741-8D7A-9C2992AC9322}"/>
                    </a:ext>
                  </a:extLst>
                </p:cNvPr>
                <p:cNvSpPr/>
                <p:nvPr/>
              </p:nvSpPr>
              <p:spPr>
                <a:xfrm>
                  <a:off x="1361386" y="2586748"/>
                  <a:ext cx="1511908" cy="542680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</p:grpSp>
          <p:sp>
            <p:nvSpPr>
              <p:cNvPr id="226" name="三角形 225">
                <a:extLst>
                  <a:ext uri="{FF2B5EF4-FFF2-40B4-BE49-F238E27FC236}">
                    <a16:creationId xmlns:a16="http://schemas.microsoft.com/office/drawing/2014/main" id="{809CD237-ED42-8D4C-A6E6-E718C22729CE}"/>
                  </a:ext>
                </a:extLst>
              </p:cNvPr>
              <p:cNvSpPr/>
              <p:nvPr/>
            </p:nvSpPr>
            <p:spPr>
              <a:xfrm rot="5400000">
                <a:off x="3065564" y="3442250"/>
                <a:ext cx="127627" cy="110023"/>
              </a:xfrm>
              <a:prstGeom prst="triangl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227" name="三角形 226">
                <a:extLst>
                  <a:ext uri="{FF2B5EF4-FFF2-40B4-BE49-F238E27FC236}">
                    <a16:creationId xmlns:a16="http://schemas.microsoft.com/office/drawing/2014/main" id="{76217FB0-E9FB-4340-84AA-36F338B2A639}"/>
                  </a:ext>
                </a:extLst>
              </p:cNvPr>
              <p:cNvSpPr/>
              <p:nvPr/>
            </p:nvSpPr>
            <p:spPr>
              <a:xfrm rot="5400000">
                <a:off x="5089639" y="3442250"/>
                <a:ext cx="127627" cy="110023"/>
              </a:xfrm>
              <a:prstGeom prst="triangl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228" name="三角形 227">
                <a:extLst>
                  <a:ext uri="{FF2B5EF4-FFF2-40B4-BE49-F238E27FC236}">
                    <a16:creationId xmlns:a16="http://schemas.microsoft.com/office/drawing/2014/main" id="{117437D9-5912-764A-8055-6E33352B6CB7}"/>
                  </a:ext>
                </a:extLst>
              </p:cNvPr>
              <p:cNvSpPr/>
              <p:nvPr/>
            </p:nvSpPr>
            <p:spPr>
              <a:xfrm rot="5400000">
                <a:off x="7113714" y="3442250"/>
                <a:ext cx="127627" cy="110023"/>
              </a:xfrm>
              <a:prstGeom prst="triangl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229" name="三角形 228">
                <a:extLst>
                  <a:ext uri="{FF2B5EF4-FFF2-40B4-BE49-F238E27FC236}">
                    <a16:creationId xmlns:a16="http://schemas.microsoft.com/office/drawing/2014/main" id="{2BEC0A91-778A-5A43-84C2-0DF90014EA8E}"/>
                  </a:ext>
                </a:extLst>
              </p:cNvPr>
              <p:cNvSpPr/>
              <p:nvPr/>
            </p:nvSpPr>
            <p:spPr>
              <a:xfrm rot="5400000">
                <a:off x="9137789" y="3442250"/>
                <a:ext cx="127627" cy="110023"/>
              </a:xfrm>
              <a:prstGeom prst="triangl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</p:grpSp>
        <p:cxnSp>
          <p:nvCxnSpPr>
            <p:cNvPr id="230" name="直线连接符 229">
              <a:extLst>
                <a:ext uri="{FF2B5EF4-FFF2-40B4-BE49-F238E27FC236}">
                  <a16:creationId xmlns:a16="http://schemas.microsoft.com/office/drawing/2014/main" id="{9CDBF3E9-708B-0348-BCB5-34D86BE2E8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17340" y="5768939"/>
              <a:ext cx="4048150" cy="0"/>
            </a:xfrm>
            <a:prstGeom prst="line">
              <a:avLst/>
            </a:prstGeom>
            <a:ln w="9525">
              <a:solidFill>
                <a:srgbClr val="3C5DEC"/>
              </a:solidFill>
              <a:prstDash val="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线连接符 230">
              <a:extLst>
                <a:ext uri="{FF2B5EF4-FFF2-40B4-BE49-F238E27FC236}">
                  <a16:creationId xmlns:a16="http://schemas.microsoft.com/office/drawing/2014/main" id="{2B14DFF7-8F98-2F40-8EE4-84CDAC4A6314}"/>
                </a:ext>
              </a:extLst>
            </p:cNvPr>
            <p:cNvCxnSpPr>
              <a:cxnSpLocks/>
            </p:cNvCxnSpPr>
            <p:nvPr/>
          </p:nvCxnSpPr>
          <p:spPr>
            <a:xfrm>
              <a:off x="2105992" y="5519287"/>
              <a:ext cx="0" cy="249652"/>
            </a:xfrm>
            <a:prstGeom prst="line">
              <a:avLst/>
            </a:prstGeom>
            <a:ln w="9525">
              <a:solidFill>
                <a:srgbClr val="3C5DEC"/>
              </a:solidFill>
              <a:prstDash val="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线连接符 231">
              <a:extLst>
                <a:ext uri="{FF2B5EF4-FFF2-40B4-BE49-F238E27FC236}">
                  <a16:creationId xmlns:a16="http://schemas.microsoft.com/office/drawing/2014/main" id="{831FD225-CA78-2240-AF4D-8F360F3BBCBB}"/>
                </a:ext>
              </a:extLst>
            </p:cNvPr>
            <p:cNvCxnSpPr>
              <a:cxnSpLocks/>
            </p:cNvCxnSpPr>
            <p:nvPr/>
          </p:nvCxnSpPr>
          <p:spPr>
            <a:xfrm>
              <a:off x="6169109" y="5519287"/>
              <a:ext cx="0" cy="249652"/>
            </a:xfrm>
            <a:prstGeom prst="line">
              <a:avLst/>
            </a:prstGeom>
            <a:ln w="9525">
              <a:solidFill>
                <a:srgbClr val="3C5DEC"/>
              </a:solidFill>
              <a:prstDash val="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线连接符 232">
              <a:extLst>
                <a:ext uri="{FF2B5EF4-FFF2-40B4-BE49-F238E27FC236}">
                  <a16:creationId xmlns:a16="http://schemas.microsoft.com/office/drawing/2014/main" id="{411ABC24-529A-7347-8774-AB9803668DAE}"/>
                </a:ext>
              </a:extLst>
            </p:cNvPr>
            <p:cNvCxnSpPr>
              <a:cxnSpLocks/>
            </p:cNvCxnSpPr>
            <p:nvPr/>
          </p:nvCxnSpPr>
          <p:spPr>
            <a:xfrm>
              <a:off x="4141526" y="5519287"/>
              <a:ext cx="0" cy="249652"/>
            </a:xfrm>
            <a:prstGeom prst="line">
              <a:avLst/>
            </a:prstGeom>
            <a:ln w="9525">
              <a:solidFill>
                <a:srgbClr val="3C5DEC"/>
              </a:solidFill>
              <a:prstDash val="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Object29">
              <a:extLst>
                <a:ext uri="{FF2B5EF4-FFF2-40B4-BE49-F238E27FC236}">
                  <a16:creationId xmlns:a16="http://schemas.microsoft.com/office/drawing/2014/main" id="{1F526341-07B3-AF45-B52B-FCA0FA0EAFE6}"/>
                </a:ext>
              </a:extLst>
            </p:cNvPr>
            <p:cNvSpPr/>
            <p:nvPr/>
          </p:nvSpPr>
          <p:spPr>
            <a:xfrm>
              <a:off x="3631587" y="5892270"/>
              <a:ext cx="1019655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对齐目标</a:t>
              </a:r>
              <a:endParaRPr lang="zh-CN" altLang="en-US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cxnSp>
          <p:nvCxnSpPr>
            <p:cNvPr id="235" name="直线连接符 234">
              <a:extLst>
                <a:ext uri="{FF2B5EF4-FFF2-40B4-BE49-F238E27FC236}">
                  <a16:creationId xmlns:a16="http://schemas.microsoft.com/office/drawing/2014/main" id="{84D0CFB8-0916-AF4D-82AE-644E2B0F28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19959" y="6041847"/>
              <a:ext cx="5693681" cy="0"/>
            </a:xfrm>
            <a:prstGeom prst="line">
              <a:avLst/>
            </a:prstGeom>
            <a:ln w="9525">
              <a:solidFill>
                <a:srgbClr val="3C5DEC"/>
              </a:solidFill>
              <a:prstDash val="dash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线连接符 235">
              <a:extLst>
                <a:ext uri="{FF2B5EF4-FFF2-40B4-BE49-F238E27FC236}">
                  <a16:creationId xmlns:a16="http://schemas.microsoft.com/office/drawing/2014/main" id="{232038F6-8C86-B34A-B58D-F13D15610F79}"/>
                </a:ext>
              </a:extLst>
            </p:cNvPr>
            <p:cNvCxnSpPr>
              <a:cxnSpLocks/>
            </p:cNvCxnSpPr>
            <p:nvPr/>
          </p:nvCxnSpPr>
          <p:spPr>
            <a:xfrm>
              <a:off x="8188741" y="5519287"/>
              <a:ext cx="824" cy="522560"/>
            </a:xfrm>
            <a:prstGeom prst="line">
              <a:avLst/>
            </a:prstGeom>
            <a:ln w="9525">
              <a:solidFill>
                <a:srgbClr val="3C5DEC"/>
              </a:solidFill>
              <a:prstDash val="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直线连接符 236">
              <a:extLst>
                <a:ext uri="{FF2B5EF4-FFF2-40B4-BE49-F238E27FC236}">
                  <a16:creationId xmlns:a16="http://schemas.microsoft.com/office/drawing/2014/main" id="{139F2CCE-1C79-B64A-94AA-C82A7E9A1B44}"/>
                </a:ext>
              </a:extLst>
            </p:cNvPr>
            <p:cNvCxnSpPr>
              <a:cxnSpLocks/>
            </p:cNvCxnSpPr>
            <p:nvPr/>
          </p:nvCxnSpPr>
          <p:spPr>
            <a:xfrm>
              <a:off x="10216323" y="5519287"/>
              <a:ext cx="824" cy="522560"/>
            </a:xfrm>
            <a:prstGeom prst="line">
              <a:avLst/>
            </a:prstGeom>
            <a:ln w="9525">
              <a:solidFill>
                <a:srgbClr val="3C5DEC"/>
              </a:solidFill>
              <a:prstDash val="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Object29">
              <a:extLst>
                <a:ext uri="{FF2B5EF4-FFF2-40B4-BE49-F238E27FC236}">
                  <a16:creationId xmlns:a16="http://schemas.microsoft.com/office/drawing/2014/main" id="{7103F50A-5414-F04B-8665-44D619ED32A7}"/>
                </a:ext>
              </a:extLst>
            </p:cNvPr>
            <p:cNvSpPr/>
            <p:nvPr/>
          </p:nvSpPr>
          <p:spPr>
            <a:xfrm>
              <a:off x="6509446" y="6154754"/>
              <a:ext cx="1714707" cy="321511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400" kern="0" dirty="0">
                  <a:solidFill>
                    <a:srgbClr val="3C5DEC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可复用的设计方法</a:t>
              </a:r>
              <a:endParaRPr lang="zh-CN" altLang="en-US" sz="1050" kern="0" dirty="0">
                <a:solidFill>
                  <a:srgbClr val="3C5DEC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0313587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4" y="800099"/>
            <a:ext cx="175577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互动直播营销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2990850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6" y="1338713"/>
            <a:ext cx="3138817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INTERACTIVE LIVE BROADCAST.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E8E0B52D-6867-564B-B73B-47EEC7337873}"/>
              </a:ext>
            </a:extLst>
          </p:cNvPr>
          <p:cNvGrpSpPr/>
          <p:nvPr/>
        </p:nvGrpSpPr>
        <p:grpSpPr>
          <a:xfrm>
            <a:off x="5081222" y="3086154"/>
            <a:ext cx="2051108" cy="2051108"/>
            <a:chOff x="2422524" y="3155668"/>
            <a:chExt cx="2051108" cy="2051108"/>
          </a:xfrm>
        </p:grpSpPr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6C15FA89-C439-1B4E-A033-7A8315B113EC}"/>
                </a:ext>
              </a:extLst>
            </p:cNvPr>
            <p:cNvSpPr/>
            <p:nvPr/>
          </p:nvSpPr>
          <p:spPr>
            <a:xfrm>
              <a:off x="2422524" y="3155668"/>
              <a:ext cx="2051108" cy="2051108"/>
            </a:xfrm>
            <a:prstGeom prst="ellipse">
              <a:avLst/>
            </a:prstGeom>
            <a:solidFill>
              <a:srgbClr val="3C5DEC">
                <a:alpha val="90000"/>
              </a:srgbClr>
            </a:solidFill>
            <a:ln w="12700" cap="flat">
              <a:noFill/>
              <a:prstDash val="solid"/>
              <a:miter lim="800000"/>
            </a:ln>
            <a:effectLst/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67D9BF16-70CF-CD45-9826-9E652C5B5776}"/>
                </a:ext>
              </a:extLst>
            </p:cNvPr>
            <p:cNvGrpSpPr/>
            <p:nvPr/>
          </p:nvGrpSpPr>
          <p:grpSpPr>
            <a:xfrm>
              <a:off x="2747283" y="3782665"/>
              <a:ext cx="1401591" cy="780294"/>
              <a:chOff x="2781277" y="3782665"/>
              <a:chExt cx="1401591" cy="780294"/>
            </a:xfrm>
          </p:grpSpPr>
          <p:sp>
            <p:nvSpPr>
              <p:cNvPr id="90" name="Object29">
                <a:extLst>
                  <a:ext uri="{FF2B5EF4-FFF2-40B4-BE49-F238E27FC236}">
                    <a16:creationId xmlns:a16="http://schemas.microsoft.com/office/drawing/2014/main" id="{E6FEFE6D-77FB-2D41-85F6-23D0C721BEE1}"/>
                  </a:ext>
                </a:extLst>
              </p:cNvPr>
              <p:cNvSpPr txBox="1"/>
              <p:nvPr/>
            </p:nvSpPr>
            <p:spPr>
              <a:xfrm>
                <a:off x="2781277" y="3782665"/>
                <a:ext cx="1401591" cy="3370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zh-CN" altLang="en-US" b="0" kern="0" dirty="0"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互动直播</a:t>
                </a:r>
                <a:endParaRPr lang="en-US" altLang="zh-CN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  <p:cxnSp>
            <p:nvCxnSpPr>
              <p:cNvPr id="92" name="直线连接符 91">
                <a:extLst>
                  <a:ext uri="{FF2B5EF4-FFF2-40B4-BE49-F238E27FC236}">
                    <a16:creationId xmlns:a16="http://schemas.microsoft.com/office/drawing/2014/main" id="{3D7B889C-0640-0348-AA47-1C5B5BC9A2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07096" y="4166082"/>
                <a:ext cx="1349952" cy="0"/>
              </a:xfrm>
              <a:prstGeom prst="line">
                <a:avLst/>
              </a:prstGeom>
              <a:ln w="9525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Object60">
                <a:extLst>
                  <a:ext uri="{FF2B5EF4-FFF2-40B4-BE49-F238E27FC236}">
                    <a16:creationId xmlns:a16="http://schemas.microsoft.com/office/drawing/2014/main" id="{68467C3E-0C1A-164D-B60B-9BBD2BF577BA}"/>
                  </a:ext>
                </a:extLst>
              </p:cNvPr>
              <p:cNvSpPr/>
              <p:nvPr/>
            </p:nvSpPr>
            <p:spPr>
              <a:xfrm>
                <a:off x="2901122" y="4255182"/>
                <a:ext cx="1161901" cy="30777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chemeClr val="bg1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互动强 销售前置</a:t>
                </a:r>
                <a:endParaRPr lang="en-US" altLang="zh-CN" sz="1000" dirty="0">
                  <a:solidFill>
                    <a:schemeClr val="bg1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  <a:p>
                <a:pPr algn="ctr" defTabSz="731520"/>
                <a:r>
                  <a:rPr lang="zh-CN" altLang="en-US" sz="1000" dirty="0">
                    <a:solidFill>
                      <a:schemeClr val="bg1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成本低 覆盖广</a:t>
                </a:r>
                <a:endParaRPr lang="en-US" altLang="zh-CN" sz="1000" dirty="0">
                  <a:solidFill>
                    <a:schemeClr val="bg1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40EF2099-EAFF-5843-B875-4DEDEAB6C3D3}"/>
              </a:ext>
            </a:extLst>
          </p:cNvPr>
          <p:cNvGrpSpPr/>
          <p:nvPr/>
        </p:nvGrpSpPr>
        <p:grpSpPr>
          <a:xfrm>
            <a:off x="7137550" y="1760660"/>
            <a:ext cx="3665742" cy="4579142"/>
            <a:chOff x="6779998" y="1909002"/>
            <a:chExt cx="3665742" cy="4579142"/>
          </a:xfrm>
        </p:grpSpPr>
        <p:sp>
          <p:nvSpPr>
            <p:cNvPr id="18" name="梯形 17">
              <a:extLst>
                <a:ext uri="{FF2B5EF4-FFF2-40B4-BE49-F238E27FC236}">
                  <a16:creationId xmlns:a16="http://schemas.microsoft.com/office/drawing/2014/main" id="{FE4A3F6B-E8E2-604E-A0CB-FB461F953D1D}"/>
                </a:ext>
              </a:extLst>
            </p:cNvPr>
            <p:cNvSpPr/>
            <p:nvPr/>
          </p:nvSpPr>
          <p:spPr>
            <a:xfrm rot="16200000">
              <a:off x="6519345" y="3990118"/>
              <a:ext cx="1067520" cy="546214"/>
            </a:xfrm>
            <a:custGeom>
              <a:avLst/>
              <a:gdLst>
                <a:gd name="connsiteX0" fmla="*/ 0 w 1133357"/>
                <a:gd name="connsiteY0" fmla="*/ 708329 h 708329"/>
                <a:gd name="connsiteX1" fmla="*/ 177082 w 1133357"/>
                <a:gd name="connsiteY1" fmla="*/ 0 h 708329"/>
                <a:gd name="connsiteX2" fmla="*/ 956275 w 1133357"/>
                <a:gd name="connsiteY2" fmla="*/ 0 h 708329"/>
                <a:gd name="connsiteX3" fmla="*/ 1133357 w 1133357"/>
                <a:gd name="connsiteY3" fmla="*/ 708329 h 708329"/>
                <a:gd name="connsiteX4" fmla="*/ 0 w 1133357"/>
                <a:gd name="connsiteY4" fmla="*/ 708329 h 708329"/>
                <a:gd name="connsiteX0" fmla="*/ 0 w 1133357"/>
                <a:gd name="connsiteY0" fmla="*/ 708329 h 742195"/>
                <a:gd name="connsiteX1" fmla="*/ 177082 w 1133357"/>
                <a:gd name="connsiteY1" fmla="*/ 0 h 742195"/>
                <a:gd name="connsiteX2" fmla="*/ 956275 w 1133357"/>
                <a:gd name="connsiteY2" fmla="*/ 0 h 742195"/>
                <a:gd name="connsiteX3" fmla="*/ 1133357 w 1133357"/>
                <a:gd name="connsiteY3" fmla="*/ 708329 h 742195"/>
                <a:gd name="connsiteX4" fmla="*/ 0 w 1133357"/>
                <a:gd name="connsiteY4" fmla="*/ 708329 h 742195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818625"/>
                <a:gd name="connsiteX1" fmla="*/ 177082 w 1133357"/>
                <a:gd name="connsiteY1" fmla="*/ 0 h 818625"/>
                <a:gd name="connsiteX2" fmla="*/ 956275 w 1133357"/>
                <a:gd name="connsiteY2" fmla="*/ 0 h 818625"/>
                <a:gd name="connsiteX3" fmla="*/ 1133357 w 1133357"/>
                <a:gd name="connsiteY3" fmla="*/ 708329 h 818625"/>
                <a:gd name="connsiteX4" fmla="*/ 0 w 1133357"/>
                <a:gd name="connsiteY4" fmla="*/ 708329 h 818625"/>
                <a:gd name="connsiteX0" fmla="*/ 0 w 1133357"/>
                <a:gd name="connsiteY0" fmla="*/ 708329 h 855068"/>
                <a:gd name="connsiteX1" fmla="*/ 177082 w 1133357"/>
                <a:gd name="connsiteY1" fmla="*/ 0 h 855068"/>
                <a:gd name="connsiteX2" fmla="*/ 956275 w 1133357"/>
                <a:gd name="connsiteY2" fmla="*/ 0 h 855068"/>
                <a:gd name="connsiteX3" fmla="*/ 1133357 w 1133357"/>
                <a:gd name="connsiteY3" fmla="*/ 708329 h 855068"/>
                <a:gd name="connsiteX4" fmla="*/ 0 w 1133357"/>
                <a:gd name="connsiteY4" fmla="*/ 708329 h 855068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50013"/>
                <a:gd name="connsiteY0" fmla="*/ 708329 h 812370"/>
                <a:gd name="connsiteX1" fmla="*/ 177082 w 1150013"/>
                <a:gd name="connsiteY1" fmla="*/ 0 h 812370"/>
                <a:gd name="connsiteX2" fmla="*/ 956275 w 1150013"/>
                <a:gd name="connsiteY2" fmla="*/ 0 h 812370"/>
                <a:gd name="connsiteX3" fmla="*/ 1150013 w 1150013"/>
                <a:gd name="connsiteY3" fmla="*/ 586502 h 812370"/>
                <a:gd name="connsiteX4" fmla="*/ 0 w 1150013"/>
                <a:gd name="connsiteY4" fmla="*/ 708329 h 812370"/>
                <a:gd name="connsiteX0" fmla="*/ 0 w 1156675"/>
                <a:gd name="connsiteY0" fmla="*/ 591374 h 738113"/>
                <a:gd name="connsiteX1" fmla="*/ 183744 w 1156675"/>
                <a:gd name="connsiteY1" fmla="*/ 0 h 738113"/>
                <a:gd name="connsiteX2" fmla="*/ 962937 w 1156675"/>
                <a:gd name="connsiteY2" fmla="*/ 0 h 738113"/>
                <a:gd name="connsiteX3" fmla="*/ 1156675 w 1156675"/>
                <a:gd name="connsiteY3" fmla="*/ 586502 h 738113"/>
                <a:gd name="connsiteX4" fmla="*/ 0 w 1156675"/>
                <a:gd name="connsiteY4" fmla="*/ 591374 h 738113"/>
                <a:gd name="connsiteX0" fmla="*/ 0 w 1156675"/>
                <a:gd name="connsiteY0" fmla="*/ 591374 h 854599"/>
                <a:gd name="connsiteX1" fmla="*/ 183744 w 1156675"/>
                <a:gd name="connsiteY1" fmla="*/ 0 h 854599"/>
                <a:gd name="connsiteX2" fmla="*/ 962937 w 1156675"/>
                <a:gd name="connsiteY2" fmla="*/ 0 h 854599"/>
                <a:gd name="connsiteX3" fmla="*/ 1156675 w 1156675"/>
                <a:gd name="connsiteY3" fmla="*/ 586502 h 854599"/>
                <a:gd name="connsiteX4" fmla="*/ 0 w 1156675"/>
                <a:gd name="connsiteY4" fmla="*/ 591374 h 854599"/>
                <a:gd name="connsiteX0" fmla="*/ 0 w 1156675"/>
                <a:gd name="connsiteY0" fmla="*/ 591374 h 898362"/>
                <a:gd name="connsiteX1" fmla="*/ 183744 w 1156675"/>
                <a:gd name="connsiteY1" fmla="*/ 0 h 898362"/>
                <a:gd name="connsiteX2" fmla="*/ 962937 w 1156675"/>
                <a:gd name="connsiteY2" fmla="*/ 0 h 898362"/>
                <a:gd name="connsiteX3" fmla="*/ 1156675 w 1156675"/>
                <a:gd name="connsiteY3" fmla="*/ 586502 h 898362"/>
                <a:gd name="connsiteX4" fmla="*/ 0 w 1156675"/>
                <a:gd name="connsiteY4" fmla="*/ 591374 h 898362"/>
                <a:gd name="connsiteX0" fmla="*/ 0 w 1156675"/>
                <a:gd name="connsiteY0" fmla="*/ 591374 h 898362"/>
                <a:gd name="connsiteX1" fmla="*/ 207061 w 1156675"/>
                <a:gd name="connsiteY1" fmla="*/ 58481 h 898362"/>
                <a:gd name="connsiteX2" fmla="*/ 962937 w 1156675"/>
                <a:gd name="connsiteY2" fmla="*/ 0 h 898362"/>
                <a:gd name="connsiteX3" fmla="*/ 1156675 w 1156675"/>
                <a:gd name="connsiteY3" fmla="*/ 586502 h 898362"/>
                <a:gd name="connsiteX4" fmla="*/ 0 w 1156675"/>
                <a:gd name="connsiteY4" fmla="*/ 591374 h 898362"/>
                <a:gd name="connsiteX0" fmla="*/ 0 w 1156675"/>
                <a:gd name="connsiteY0" fmla="*/ 532892 h 839880"/>
                <a:gd name="connsiteX1" fmla="*/ 207061 w 1156675"/>
                <a:gd name="connsiteY1" fmla="*/ -1 h 839880"/>
                <a:gd name="connsiteX2" fmla="*/ 949611 w 1156675"/>
                <a:gd name="connsiteY2" fmla="*/ 19491 h 839880"/>
                <a:gd name="connsiteX3" fmla="*/ 1156675 w 1156675"/>
                <a:gd name="connsiteY3" fmla="*/ 528020 h 839880"/>
                <a:gd name="connsiteX4" fmla="*/ 0 w 1156675"/>
                <a:gd name="connsiteY4" fmla="*/ 532892 h 839880"/>
                <a:gd name="connsiteX0" fmla="*/ 0 w 1140019"/>
                <a:gd name="connsiteY0" fmla="*/ 532894 h 846148"/>
                <a:gd name="connsiteX1" fmla="*/ 207061 w 1140019"/>
                <a:gd name="connsiteY1" fmla="*/ 1 h 846148"/>
                <a:gd name="connsiteX2" fmla="*/ 949611 w 1140019"/>
                <a:gd name="connsiteY2" fmla="*/ 19493 h 846148"/>
                <a:gd name="connsiteX3" fmla="*/ 1140019 w 1140019"/>
                <a:gd name="connsiteY3" fmla="*/ 542642 h 846148"/>
                <a:gd name="connsiteX4" fmla="*/ 0 w 1140019"/>
                <a:gd name="connsiteY4" fmla="*/ 532894 h 846148"/>
                <a:gd name="connsiteX0" fmla="*/ 1 w 1130027"/>
                <a:gd name="connsiteY0" fmla="*/ 542642 h 851698"/>
                <a:gd name="connsiteX1" fmla="*/ 197069 w 1130027"/>
                <a:gd name="connsiteY1" fmla="*/ -1 h 851698"/>
                <a:gd name="connsiteX2" fmla="*/ 939619 w 1130027"/>
                <a:gd name="connsiteY2" fmla="*/ 19491 h 851698"/>
                <a:gd name="connsiteX3" fmla="*/ 1130027 w 1130027"/>
                <a:gd name="connsiteY3" fmla="*/ 542640 h 851698"/>
                <a:gd name="connsiteX4" fmla="*/ 1 w 1130027"/>
                <a:gd name="connsiteY4" fmla="*/ 542642 h 851698"/>
                <a:gd name="connsiteX0" fmla="*/ 0 w 1130026"/>
                <a:gd name="connsiteY0" fmla="*/ 542644 h 835906"/>
                <a:gd name="connsiteX1" fmla="*/ 197068 w 1130026"/>
                <a:gd name="connsiteY1" fmla="*/ 1 h 835906"/>
                <a:gd name="connsiteX2" fmla="*/ 939618 w 1130026"/>
                <a:gd name="connsiteY2" fmla="*/ 19493 h 835906"/>
                <a:gd name="connsiteX3" fmla="*/ 1130026 w 1130026"/>
                <a:gd name="connsiteY3" fmla="*/ 542642 h 835906"/>
                <a:gd name="connsiteX4" fmla="*/ 0 w 1130026"/>
                <a:gd name="connsiteY4" fmla="*/ 542644 h 835906"/>
                <a:gd name="connsiteX0" fmla="*/ 0 w 1130026"/>
                <a:gd name="connsiteY0" fmla="*/ 542642 h 824387"/>
                <a:gd name="connsiteX1" fmla="*/ 197068 w 1130026"/>
                <a:gd name="connsiteY1" fmla="*/ -1 h 824387"/>
                <a:gd name="connsiteX2" fmla="*/ 939618 w 1130026"/>
                <a:gd name="connsiteY2" fmla="*/ 19491 h 824387"/>
                <a:gd name="connsiteX3" fmla="*/ 1130026 w 1130026"/>
                <a:gd name="connsiteY3" fmla="*/ 542640 h 824387"/>
                <a:gd name="connsiteX4" fmla="*/ 0 w 1130026"/>
                <a:gd name="connsiteY4" fmla="*/ 542642 h 824387"/>
                <a:gd name="connsiteX0" fmla="*/ 0 w 1120032"/>
                <a:gd name="connsiteY0" fmla="*/ 542644 h 816335"/>
                <a:gd name="connsiteX1" fmla="*/ 197068 w 1120032"/>
                <a:gd name="connsiteY1" fmla="*/ 1 h 816335"/>
                <a:gd name="connsiteX2" fmla="*/ 939618 w 1120032"/>
                <a:gd name="connsiteY2" fmla="*/ 19493 h 816335"/>
                <a:gd name="connsiteX3" fmla="*/ 1120032 w 1120032"/>
                <a:gd name="connsiteY3" fmla="*/ 523149 h 816335"/>
                <a:gd name="connsiteX4" fmla="*/ 0 w 1120032"/>
                <a:gd name="connsiteY4" fmla="*/ 542644 h 816335"/>
                <a:gd name="connsiteX0" fmla="*/ 0 w 1120032"/>
                <a:gd name="connsiteY0" fmla="*/ 542642 h 832391"/>
                <a:gd name="connsiteX1" fmla="*/ 197068 w 1120032"/>
                <a:gd name="connsiteY1" fmla="*/ -1 h 832391"/>
                <a:gd name="connsiteX2" fmla="*/ 939618 w 1120032"/>
                <a:gd name="connsiteY2" fmla="*/ 19491 h 832391"/>
                <a:gd name="connsiteX3" fmla="*/ 1120032 w 1120032"/>
                <a:gd name="connsiteY3" fmla="*/ 523147 h 832391"/>
                <a:gd name="connsiteX4" fmla="*/ 0 w 1120032"/>
                <a:gd name="connsiteY4" fmla="*/ 542642 h 832391"/>
                <a:gd name="connsiteX0" fmla="*/ 0 w 1120032"/>
                <a:gd name="connsiteY0" fmla="*/ 542644 h 838346"/>
                <a:gd name="connsiteX1" fmla="*/ 197068 w 1120032"/>
                <a:gd name="connsiteY1" fmla="*/ 1 h 838346"/>
                <a:gd name="connsiteX2" fmla="*/ 939618 w 1120032"/>
                <a:gd name="connsiteY2" fmla="*/ 19493 h 838346"/>
                <a:gd name="connsiteX3" fmla="*/ 1120032 w 1120032"/>
                <a:gd name="connsiteY3" fmla="*/ 523149 h 838346"/>
                <a:gd name="connsiteX4" fmla="*/ 0 w 1120032"/>
                <a:gd name="connsiteY4" fmla="*/ 542644 h 83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0032" h="838346">
                  <a:moveTo>
                    <a:pt x="0" y="542644"/>
                  </a:moveTo>
                  <a:lnTo>
                    <a:pt x="197068" y="1"/>
                  </a:lnTo>
                  <a:cubicBezTo>
                    <a:pt x="453624" y="150758"/>
                    <a:pt x="664010" y="168309"/>
                    <a:pt x="939618" y="19493"/>
                  </a:cubicBezTo>
                  <a:lnTo>
                    <a:pt x="1120032" y="523149"/>
                  </a:lnTo>
                  <a:cubicBezTo>
                    <a:pt x="877880" y="863249"/>
                    <a:pt x="385902" y="1008780"/>
                    <a:pt x="0" y="542644"/>
                  </a:cubicBezTo>
                  <a:close/>
                </a:path>
              </a:pathLst>
            </a:custGeom>
            <a:solidFill>
              <a:srgbClr val="3C5DEC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2" name="梯形 17">
              <a:extLst>
                <a:ext uri="{FF2B5EF4-FFF2-40B4-BE49-F238E27FC236}">
                  <a16:creationId xmlns:a16="http://schemas.microsoft.com/office/drawing/2014/main" id="{8F913BE0-7BC2-144B-8F1A-324BB959879F}"/>
                </a:ext>
              </a:extLst>
            </p:cNvPr>
            <p:cNvSpPr/>
            <p:nvPr/>
          </p:nvSpPr>
          <p:spPr>
            <a:xfrm rot="16200000">
              <a:off x="6624430" y="3571917"/>
              <a:ext cx="2449007" cy="1366740"/>
            </a:xfrm>
            <a:custGeom>
              <a:avLst/>
              <a:gdLst>
                <a:gd name="connsiteX0" fmla="*/ 0 w 1133357"/>
                <a:gd name="connsiteY0" fmla="*/ 708329 h 708329"/>
                <a:gd name="connsiteX1" fmla="*/ 177082 w 1133357"/>
                <a:gd name="connsiteY1" fmla="*/ 0 h 708329"/>
                <a:gd name="connsiteX2" fmla="*/ 956275 w 1133357"/>
                <a:gd name="connsiteY2" fmla="*/ 0 h 708329"/>
                <a:gd name="connsiteX3" fmla="*/ 1133357 w 1133357"/>
                <a:gd name="connsiteY3" fmla="*/ 708329 h 708329"/>
                <a:gd name="connsiteX4" fmla="*/ 0 w 1133357"/>
                <a:gd name="connsiteY4" fmla="*/ 708329 h 708329"/>
                <a:gd name="connsiteX0" fmla="*/ 0 w 1133357"/>
                <a:gd name="connsiteY0" fmla="*/ 708329 h 742195"/>
                <a:gd name="connsiteX1" fmla="*/ 177082 w 1133357"/>
                <a:gd name="connsiteY1" fmla="*/ 0 h 742195"/>
                <a:gd name="connsiteX2" fmla="*/ 956275 w 1133357"/>
                <a:gd name="connsiteY2" fmla="*/ 0 h 742195"/>
                <a:gd name="connsiteX3" fmla="*/ 1133357 w 1133357"/>
                <a:gd name="connsiteY3" fmla="*/ 708329 h 742195"/>
                <a:gd name="connsiteX4" fmla="*/ 0 w 1133357"/>
                <a:gd name="connsiteY4" fmla="*/ 708329 h 742195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818625"/>
                <a:gd name="connsiteX1" fmla="*/ 177082 w 1133357"/>
                <a:gd name="connsiteY1" fmla="*/ 0 h 818625"/>
                <a:gd name="connsiteX2" fmla="*/ 956275 w 1133357"/>
                <a:gd name="connsiteY2" fmla="*/ 0 h 818625"/>
                <a:gd name="connsiteX3" fmla="*/ 1133357 w 1133357"/>
                <a:gd name="connsiteY3" fmla="*/ 708329 h 818625"/>
                <a:gd name="connsiteX4" fmla="*/ 0 w 1133357"/>
                <a:gd name="connsiteY4" fmla="*/ 708329 h 818625"/>
                <a:gd name="connsiteX0" fmla="*/ 0 w 1133357"/>
                <a:gd name="connsiteY0" fmla="*/ 708329 h 855068"/>
                <a:gd name="connsiteX1" fmla="*/ 177082 w 1133357"/>
                <a:gd name="connsiteY1" fmla="*/ 0 h 855068"/>
                <a:gd name="connsiteX2" fmla="*/ 956275 w 1133357"/>
                <a:gd name="connsiteY2" fmla="*/ 0 h 855068"/>
                <a:gd name="connsiteX3" fmla="*/ 1133357 w 1133357"/>
                <a:gd name="connsiteY3" fmla="*/ 708329 h 855068"/>
                <a:gd name="connsiteX4" fmla="*/ 0 w 1133357"/>
                <a:gd name="connsiteY4" fmla="*/ 708329 h 855068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50013"/>
                <a:gd name="connsiteY0" fmla="*/ 708329 h 812370"/>
                <a:gd name="connsiteX1" fmla="*/ 177082 w 1150013"/>
                <a:gd name="connsiteY1" fmla="*/ 0 h 812370"/>
                <a:gd name="connsiteX2" fmla="*/ 956275 w 1150013"/>
                <a:gd name="connsiteY2" fmla="*/ 0 h 812370"/>
                <a:gd name="connsiteX3" fmla="*/ 1150013 w 1150013"/>
                <a:gd name="connsiteY3" fmla="*/ 586502 h 812370"/>
                <a:gd name="connsiteX4" fmla="*/ 0 w 1150013"/>
                <a:gd name="connsiteY4" fmla="*/ 708329 h 812370"/>
                <a:gd name="connsiteX0" fmla="*/ 0 w 1156675"/>
                <a:gd name="connsiteY0" fmla="*/ 591374 h 738113"/>
                <a:gd name="connsiteX1" fmla="*/ 183744 w 1156675"/>
                <a:gd name="connsiteY1" fmla="*/ 0 h 738113"/>
                <a:gd name="connsiteX2" fmla="*/ 962937 w 1156675"/>
                <a:gd name="connsiteY2" fmla="*/ 0 h 738113"/>
                <a:gd name="connsiteX3" fmla="*/ 1156675 w 1156675"/>
                <a:gd name="connsiteY3" fmla="*/ 586502 h 738113"/>
                <a:gd name="connsiteX4" fmla="*/ 0 w 1156675"/>
                <a:gd name="connsiteY4" fmla="*/ 591374 h 738113"/>
                <a:gd name="connsiteX0" fmla="*/ 0 w 1156675"/>
                <a:gd name="connsiteY0" fmla="*/ 591374 h 854599"/>
                <a:gd name="connsiteX1" fmla="*/ 183744 w 1156675"/>
                <a:gd name="connsiteY1" fmla="*/ 0 h 854599"/>
                <a:gd name="connsiteX2" fmla="*/ 962937 w 1156675"/>
                <a:gd name="connsiteY2" fmla="*/ 0 h 854599"/>
                <a:gd name="connsiteX3" fmla="*/ 1156675 w 1156675"/>
                <a:gd name="connsiteY3" fmla="*/ 586502 h 854599"/>
                <a:gd name="connsiteX4" fmla="*/ 0 w 1156675"/>
                <a:gd name="connsiteY4" fmla="*/ 591374 h 854599"/>
                <a:gd name="connsiteX0" fmla="*/ 0 w 1156675"/>
                <a:gd name="connsiteY0" fmla="*/ 591374 h 898362"/>
                <a:gd name="connsiteX1" fmla="*/ 183744 w 1156675"/>
                <a:gd name="connsiteY1" fmla="*/ 0 h 898362"/>
                <a:gd name="connsiteX2" fmla="*/ 962937 w 1156675"/>
                <a:gd name="connsiteY2" fmla="*/ 0 h 898362"/>
                <a:gd name="connsiteX3" fmla="*/ 1156675 w 1156675"/>
                <a:gd name="connsiteY3" fmla="*/ 586502 h 898362"/>
                <a:gd name="connsiteX4" fmla="*/ 0 w 1156675"/>
                <a:gd name="connsiteY4" fmla="*/ 591374 h 898362"/>
                <a:gd name="connsiteX0" fmla="*/ 0 w 1156675"/>
                <a:gd name="connsiteY0" fmla="*/ 637320 h 944308"/>
                <a:gd name="connsiteX1" fmla="*/ 183744 w 1156675"/>
                <a:gd name="connsiteY1" fmla="*/ 45946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3382 w 1156675"/>
                <a:gd name="connsiteY1" fmla="*/ 14308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6675" h="944308">
                  <a:moveTo>
                    <a:pt x="0" y="637320"/>
                  </a:moveTo>
                  <a:lnTo>
                    <a:pt x="303382" y="14308"/>
                  </a:lnTo>
                  <a:cubicBezTo>
                    <a:pt x="559938" y="228245"/>
                    <a:pt x="667771" y="171049"/>
                    <a:pt x="845153" y="0"/>
                  </a:cubicBezTo>
                  <a:lnTo>
                    <a:pt x="1156675" y="632448"/>
                  </a:lnTo>
                  <a:cubicBezTo>
                    <a:pt x="921192" y="957920"/>
                    <a:pt x="382573" y="1127818"/>
                    <a:pt x="0" y="637320"/>
                  </a:cubicBezTo>
                  <a:close/>
                </a:path>
              </a:pathLst>
            </a:custGeom>
            <a:solidFill>
              <a:srgbClr val="3C5DEC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5" name="梯形 17">
              <a:extLst>
                <a:ext uri="{FF2B5EF4-FFF2-40B4-BE49-F238E27FC236}">
                  <a16:creationId xmlns:a16="http://schemas.microsoft.com/office/drawing/2014/main" id="{784DA70D-BB43-3B40-99AF-6BBA6BC6D74E}"/>
                </a:ext>
              </a:extLst>
            </p:cNvPr>
            <p:cNvSpPr/>
            <p:nvPr/>
          </p:nvSpPr>
          <p:spPr>
            <a:xfrm rot="16200000">
              <a:off x="7018076" y="3060480"/>
              <a:ext cx="4579142" cy="2276186"/>
            </a:xfrm>
            <a:custGeom>
              <a:avLst/>
              <a:gdLst>
                <a:gd name="connsiteX0" fmla="*/ 0 w 1133357"/>
                <a:gd name="connsiteY0" fmla="*/ 708329 h 708329"/>
                <a:gd name="connsiteX1" fmla="*/ 177082 w 1133357"/>
                <a:gd name="connsiteY1" fmla="*/ 0 h 708329"/>
                <a:gd name="connsiteX2" fmla="*/ 956275 w 1133357"/>
                <a:gd name="connsiteY2" fmla="*/ 0 h 708329"/>
                <a:gd name="connsiteX3" fmla="*/ 1133357 w 1133357"/>
                <a:gd name="connsiteY3" fmla="*/ 708329 h 708329"/>
                <a:gd name="connsiteX4" fmla="*/ 0 w 1133357"/>
                <a:gd name="connsiteY4" fmla="*/ 708329 h 708329"/>
                <a:gd name="connsiteX0" fmla="*/ 0 w 1133357"/>
                <a:gd name="connsiteY0" fmla="*/ 708329 h 742195"/>
                <a:gd name="connsiteX1" fmla="*/ 177082 w 1133357"/>
                <a:gd name="connsiteY1" fmla="*/ 0 h 742195"/>
                <a:gd name="connsiteX2" fmla="*/ 956275 w 1133357"/>
                <a:gd name="connsiteY2" fmla="*/ 0 h 742195"/>
                <a:gd name="connsiteX3" fmla="*/ 1133357 w 1133357"/>
                <a:gd name="connsiteY3" fmla="*/ 708329 h 742195"/>
                <a:gd name="connsiteX4" fmla="*/ 0 w 1133357"/>
                <a:gd name="connsiteY4" fmla="*/ 708329 h 742195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818625"/>
                <a:gd name="connsiteX1" fmla="*/ 177082 w 1133357"/>
                <a:gd name="connsiteY1" fmla="*/ 0 h 818625"/>
                <a:gd name="connsiteX2" fmla="*/ 956275 w 1133357"/>
                <a:gd name="connsiteY2" fmla="*/ 0 h 818625"/>
                <a:gd name="connsiteX3" fmla="*/ 1133357 w 1133357"/>
                <a:gd name="connsiteY3" fmla="*/ 708329 h 818625"/>
                <a:gd name="connsiteX4" fmla="*/ 0 w 1133357"/>
                <a:gd name="connsiteY4" fmla="*/ 708329 h 818625"/>
                <a:gd name="connsiteX0" fmla="*/ 0 w 1133357"/>
                <a:gd name="connsiteY0" fmla="*/ 708329 h 855068"/>
                <a:gd name="connsiteX1" fmla="*/ 177082 w 1133357"/>
                <a:gd name="connsiteY1" fmla="*/ 0 h 855068"/>
                <a:gd name="connsiteX2" fmla="*/ 956275 w 1133357"/>
                <a:gd name="connsiteY2" fmla="*/ 0 h 855068"/>
                <a:gd name="connsiteX3" fmla="*/ 1133357 w 1133357"/>
                <a:gd name="connsiteY3" fmla="*/ 708329 h 855068"/>
                <a:gd name="connsiteX4" fmla="*/ 0 w 1133357"/>
                <a:gd name="connsiteY4" fmla="*/ 708329 h 855068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50013"/>
                <a:gd name="connsiteY0" fmla="*/ 708329 h 812370"/>
                <a:gd name="connsiteX1" fmla="*/ 177082 w 1150013"/>
                <a:gd name="connsiteY1" fmla="*/ 0 h 812370"/>
                <a:gd name="connsiteX2" fmla="*/ 956275 w 1150013"/>
                <a:gd name="connsiteY2" fmla="*/ 0 h 812370"/>
                <a:gd name="connsiteX3" fmla="*/ 1150013 w 1150013"/>
                <a:gd name="connsiteY3" fmla="*/ 586502 h 812370"/>
                <a:gd name="connsiteX4" fmla="*/ 0 w 1150013"/>
                <a:gd name="connsiteY4" fmla="*/ 708329 h 812370"/>
                <a:gd name="connsiteX0" fmla="*/ 0 w 1156675"/>
                <a:gd name="connsiteY0" fmla="*/ 591374 h 738113"/>
                <a:gd name="connsiteX1" fmla="*/ 183744 w 1156675"/>
                <a:gd name="connsiteY1" fmla="*/ 0 h 738113"/>
                <a:gd name="connsiteX2" fmla="*/ 962937 w 1156675"/>
                <a:gd name="connsiteY2" fmla="*/ 0 h 738113"/>
                <a:gd name="connsiteX3" fmla="*/ 1156675 w 1156675"/>
                <a:gd name="connsiteY3" fmla="*/ 586502 h 738113"/>
                <a:gd name="connsiteX4" fmla="*/ 0 w 1156675"/>
                <a:gd name="connsiteY4" fmla="*/ 591374 h 738113"/>
                <a:gd name="connsiteX0" fmla="*/ 0 w 1156675"/>
                <a:gd name="connsiteY0" fmla="*/ 591374 h 854599"/>
                <a:gd name="connsiteX1" fmla="*/ 183744 w 1156675"/>
                <a:gd name="connsiteY1" fmla="*/ 0 h 854599"/>
                <a:gd name="connsiteX2" fmla="*/ 962937 w 1156675"/>
                <a:gd name="connsiteY2" fmla="*/ 0 h 854599"/>
                <a:gd name="connsiteX3" fmla="*/ 1156675 w 1156675"/>
                <a:gd name="connsiteY3" fmla="*/ 586502 h 854599"/>
                <a:gd name="connsiteX4" fmla="*/ 0 w 1156675"/>
                <a:gd name="connsiteY4" fmla="*/ 591374 h 854599"/>
                <a:gd name="connsiteX0" fmla="*/ 0 w 1156675"/>
                <a:gd name="connsiteY0" fmla="*/ 591374 h 898362"/>
                <a:gd name="connsiteX1" fmla="*/ 183744 w 1156675"/>
                <a:gd name="connsiteY1" fmla="*/ 0 h 898362"/>
                <a:gd name="connsiteX2" fmla="*/ 962937 w 1156675"/>
                <a:gd name="connsiteY2" fmla="*/ 0 h 898362"/>
                <a:gd name="connsiteX3" fmla="*/ 1156675 w 1156675"/>
                <a:gd name="connsiteY3" fmla="*/ 586502 h 898362"/>
                <a:gd name="connsiteX4" fmla="*/ 0 w 1156675"/>
                <a:gd name="connsiteY4" fmla="*/ 591374 h 898362"/>
                <a:gd name="connsiteX0" fmla="*/ 0 w 1156675"/>
                <a:gd name="connsiteY0" fmla="*/ 637320 h 944308"/>
                <a:gd name="connsiteX1" fmla="*/ 183744 w 1156675"/>
                <a:gd name="connsiteY1" fmla="*/ 45946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3382 w 1156675"/>
                <a:gd name="connsiteY1" fmla="*/ 14308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90178 h 997166"/>
                <a:gd name="connsiteX1" fmla="*/ 263120 w 1156675"/>
                <a:gd name="connsiteY1" fmla="*/ 0 h 997166"/>
                <a:gd name="connsiteX2" fmla="*/ 845153 w 1156675"/>
                <a:gd name="connsiteY2" fmla="*/ 52858 h 997166"/>
                <a:gd name="connsiteX3" fmla="*/ 1156675 w 1156675"/>
                <a:gd name="connsiteY3" fmla="*/ 685306 h 997166"/>
                <a:gd name="connsiteX4" fmla="*/ 0 w 1156675"/>
                <a:gd name="connsiteY4" fmla="*/ 690178 h 997166"/>
                <a:gd name="connsiteX0" fmla="*/ 0 w 1156675"/>
                <a:gd name="connsiteY0" fmla="*/ 690178 h 997166"/>
                <a:gd name="connsiteX1" fmla="*/ 263120 w 1156675"/>
                <a:gd name="connsiteY1" fmla="*/ 0 h 997166"/>
                <a:gd name="connsiteX2" fmla="*/ 845153 w 1156675"/>
                <a:gd name="connsiteY2" fmla="*/ 52858 h 997166"/>
                <a:gd name="connsiteX3" fmla="*/ 1156675 w 1156675"/>
                <a:gd name="connsiteY3" fmla="*/ 685306 h 997166"/>
                <a:gd name="connsiteX4" fmla="*/ 0 w 1156675"/>
                <a:gd name="connsiteY4" fmla="*/ 690178 h 997166"/>
                <a:gd name="connsiteX0" fmla="*/ 0 w 1156675"/>
                <a:gd name="connsiteY0" fmla="*/ 690178 h 997166"/>
                <a:gd name="connsiteX1" fmla="*/ 263120 w 1156675"/>
                <a:gd name="connsiteY1" fmla="*/ 0 h 997166"/>
                <a:gd name="connsiteX2" fmla="*/ 872700 w 1156675"/>
                <a:gd name="connsiteY2" fmla="*/ 2484 h 997166"/>
                <a:gd name="connsiteX3" fmla="*/ 1156675 w 1156675"/>
                <a:gd name="connsiteY3" fmla="*/ 685306 h 997166"/>
                <a:gd name="connsiteX4" fmla="*/ 0 w 1156675"/>
                <a:gd name="connsiteY4" fmla="*/ 690178 h 997166"/>
                <a:gd name="connsiteX0" fmla="*/ 0 w 1156675"/>
                <a:gd name="connsiteY0" fmla="*/ 690178 h 997166"/>
                <a:gd name="connsiteX1" fmla="*/ 263120 w 1156675"/>
                <a:gd name="connsiteY1" fmla="*/ 0 h 997166"/>
                <a:gd name="connsiteX2" fmla="*/ 872700 w 1156675"/>
                <a:gd name="connsiteY2" fmla="*/ 2484 h 997166"/>
                <a:gd name="connsiteX3" fmla="*/ 1156675 w 1156675"/>
                <a:gd name="connsiteY3" fmla="*/ 685306 h 997166"/>
                <a:gd name="connsiteX4" fmla="*/ 0 w 1156675"/>
                <a:gd name="connsiteY4" fmla="*/ 690178 h 997166"/>
                <a:gd name="connsiteX0" fmla="*/ 0 w 1156675"/>
                <a:gd name="connsiteY0" fmla="*/ 690178 h 997166"/>
                <a:gd name="connsiteX1" fmla="*/ 263120 w 1156675"/>
                <a:gd name="connsiteY1" fmla="*/ 0 h 997166"/>
                <a:gd name="connsiteX2" fmla="*/ 872700 w 1156675"/>
                <a:gd name="connsiteY2" fmla="*/ 2484 h 997166"/>
                <a:gd name="connsiteX3" fmla="*/ 1156675 w 1156675"/>
                <a:gd name="connsiteY3" fmla="*/ 685306 h 997166"/>
                <a:gd name="connsiteX4" fmla="*/ 0 w 1156675"/>
                <a:gd name="connsiteY4" fmla="*/ 690178 h 997166"/>
                <a:gd name="connsiteX0" fmla="*/ 0 w 1156675"/>
                <a:gd name="connsiteY0" fmla="*/ 699927 h 1006915"/>
                <a:gd name="connsiteX1" fmla="*/ 263120 w 1156675"/>
                <a:gd name="connsiteY1" fmla="*/ 9749 h 1006915"/>
                <a:gd name="connsiteX2" fmla="*/ 879647 w 1156675"/>
                <a:gd name="connsiteY2" fmla="*/ 0 h 1006915"/>
                <a:gd name="connsiteX3" fmla="*/ 1156675 w 1156675"/>
                <a:gd name="connsiteY3" fmla="*/ 695055 h 1006915"/>
                <a:gd name="connsiteX4" fmla="*/ 0 w 1156675"/>
                <a:gd name="connsiteY4" fmla="*/ 699927 h 1006915"/>
                <a:gd name="connsiteX0" fmla="*/ 0 w 1156675"/>
                <a:gd name="connsiteY0" fmla="*/ 705467 h 1012455"/>
                <a:gd name="connsiteX1" fmla="*/ 252700 w 1156675"/>
                <a:gd name="connsiteY1" fmla="*/ 0 h 1012455"/>
                <a:gd name="connsiteX2" fmla="*/ 879647 w 1156675"/>
                <a:gd name="connsiteY2" fmla="*/ 5540 h 1012455"/>
                <a:gd name="connsiteX3" fmla="*/ 1156675 w 1156675"/>
                <a:gd name="connsiteY3" fmla="*/ 700595 h 1012455"/>
                <a:gd name="connsiteX4" fmla="*/ 0 w 1156675"/>
                <a:gd name="connsiteY4" fmla="*/ 705467 h 1012455"/>
                <a:gd name="connsiteX0" fmla="*/ 0 w 1156675"/>
                <a:gd name="connsiteY0" fmla="*/ 705467 h 1012455"/>
                <a:gd name="connsiteX1" fmla="*/ 252700 w 1156675"/>
                <a:gd name="connsiteY1" fmla="*/ 0 h 1012455"/>
                <a:gd name="connsiteX2" fmla="*/ 879647 w 1156675"/>
                <a:gd name="connsiteY2" fmla="*/ 5540 h 1012455"/>
                <a:gd name="connsiteX3" fmla="*/ 1156675 w 1156675"/>
                <a:gd name="connsiteY3" fmla="*/ 700595 h 1012455"/>
                <a:gd name="connsiteX4" fmla="*/ 0 w 1156675"/>
                <a:gd name="connsiteY4" fmla="*/ 705467 h 101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6675" h="1012455">
                  <a:moveTo>
                    <a:pt x="0" y="705467"/>
                  </a:moveTo>
                  <a:lnTo>
                    <a:pt x="252700" y="0"/>
                  </a:lnTo>
                  <a:cubicBezTo>
                    <a:pt x="487946" y="321535"/>
                    <a:pt x="701205" y="202710"/>
                    <a:pt x="879647" y="5540"/>
                  </a:cubicBezTo>
                  <a:lnTo>
                    <a:pt x="1156675" y="700595"/>
                  </a:lnTo>
                  <a:cubicBezTo>
                    <a:pt x="921192" y="1026067"/>
                    <a:pt x="382573" y="1195965"/>
                    <a:pt x="0" y="705467"/>
                  </a:cubicBezTo>
                  <a:close/>
                </a:path>
              </a:pathLst>
            </a:custGeom>
            <a:solidFill>
              <a:srgbClr val="3C5DEC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Object29">
              <a:extLst>
                <a:ext uri="{FF2B5EF4-FFF2-40B4-BE49-F238E27FC236}">
                  <a16:creationId xmlns:a16="http://schemas.microsoft.com/office/drawing/2014/main" id="{060A4B27-FFA0-404C-AA19-CB4CACB42934}"/>
                </a:ext>
              </a:extLst>
            </p:cNvPr>
            <p:cNvSpPr txBox="1"/>
            <p:nvPr/>
          </p:nvSpPr>
          <p:spPr>
            <a:xfrm>
              <a:off x="6861053" y="4030033"/>
              <a:ext cx="392765" cy="36933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200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智能</a:t>
              </a:r>
              <a:endParaRPr lang="en-US" altLang="zh-CN" sz="1200" b="0" kern="0" dirty="0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200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分析</a:t>
              </a:r>
              <a:endParaRPr lang="en-US" altLang="zh-CN" sz="1200" b="0" kern="0" dirty="0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</p:txBody>
        </p:sp>
        <p:sp>
          <p:nvSpPr>
            <p:cNvPr id="116" name="Object29">
              <a:extLst>
                <a:ext uri="{FF2B5EF4-FFF2-40B4-BE49-F238E27FC236}">
                  <a16:creationId xmlns:a16="http://schemas.microsoft.com/office/drawing/2014/main" id="{29CEBFD0-3497-7543-BA0D-F6A09D0DF349}"/>
                </a:ext>
              </a:extLst>
            </p:cNvPr>
            <p:cNvSpPr txBox="1"/>
            <p:nvPr/>
          </p:nvSpPr>
          <p:spPr>
            <a:xfrm>
              <a:off x="7523240" y="3845367"/>
              <a:ext cx="756102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200" b="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智能管理</a:t>
              </a:r>
              <a:endParaRPr lang="en-US" altLang="zh-CN" sz="1200" b="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  <p:sp>
          <p:nvSpPr>
            <p:cNvPr id="128" name="Object29">
              <a:extLst>
                <a:ext uri="{FF2B5EF4-FFF2-40B4-BE49-F238E27FC236}">
                  <a16:creationId xmlns:a16="http://schemas.microsoft.com/office/drawing/2014/main" id="{67749689-C416-544F-8618-A08E483DAE41}"/>
                </a:ext>
              </a:extLst>
            </p:cNvPr>
            <p:cNvSpPr txBox="1"/>
            <p:nvPr/>
          </p:nvSpPr>
          <p:spPr>
            <a:xfrm>
              <a:off x="7523240" y="4487898"/>
              <a:ext cx="756102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200" b="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数据分析</a:t>
              </a:r>
              <a:endParaRPr lang="en-US" altLang="zh-CN" sz="1200" b="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40A7D3DC-7967-7045-BA78-7E7DD6F41194}"/>
                </a:ext>
              </a:extLst>
            </p:cNvPr>
            <p:cNvGrpSpPr/>
            <p:nvPr/>
          </p:nvGrpSpPr>
          <p:grpSpPr>
            <a:xfrm>
              <a:off x="8706167" y="3591725"/>
              <a:ext cx="1449276" cy="1327123"/>
              <a:chOff x="8665573" y="3591725"/>
              <a:chExt cx="1449276" cy="1327123"/>
            </a:xfrm>
          </p:grpSpPr>
          <p:sp>
            <p:nvSpPr>
              <p:cNvPr id="129" name="Object60">
                <a:extLst>
                  <a:ext uri="{FF2B5EF4-FFF2-40B4-BE49-F238E27FC236}">
                    <a16:creationId xmlns:a16="http://schemas.microsoft.com/office/drawing/2014/main" id="{F53EEFB8-A477-E841-B5A8-393B62BA2489}"/>
                  </a:ext>
                </a:extLst>
              </p:cNvPr>
              <p:cNvSpPr/>
              <p:nvPr/>
            </p:nvSpPr>
            <p:spPr>
              <a:xfrm>
                <a:off x="8665573" y="3591725"/>
                <a:ext cx="1449276" cy="22467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售后服务 产生复购</a:t>
                </a:r>
                <a:endParaRPr lang="en-US" altLang="zh-CN" sz="12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30" name="Object60">
                <a:extLst>
                  <a:ext uri="{FF2B5EF4-FFF2-40B4-BE49-F238E27FC236}">
                    <a16:creationId xmlns:a16="http://schemas.microsoft.com/office/drawing/2014/main" id="{4681A22B-D211-8548-84EF-D541E53D03F3}"/>
                  </a:ext>
                </a:extLst>
              </p:cNvPr>
              <p:cNvSpPr/>
              <p:nvPr/>
            </p:nvSpPr>
            <p:spPr>
              <a:xfrm>
                <a:off x="9012406" y="4119208"/>
                <a:ext cx="755611" cy="22467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客户成功</a:t>
                </a:r>
                <a:endParaRPr lang="en-US" altLang="zh-CN" sz="12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31" name="Object60">
                <a:extLst>
                  <a:ext uri="{FF2B5EF4-FFF2-40B4-BE49-F238E27FC236}">
                    <a16:creationId xmlns:a16="http://schemas.microsoft.com/office/drawing/2014/main" id="{57C37C4E-3147-C342-97E5-D9280C391A02}"/>
                  </a:ext>
                </a:extLst>
              </p:cNvPr>
              <p:cNvSpPr/>
              <p:nvPr/>
            </p:nvSpPr>
            <p:spPr>
              <a:xfrm>
                <a:off x="8665573" y="4694171"/>
                <a:ext cx="1449276" cy="22467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客户运营 追加销售</a:t>
                </a:r>
                <a:endParaRPr lang="en-US" altLang="zh-CN" sz="12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cxnSp>
        <p:nvCxnSpPr>
          <p:cNvPr id="132" name="直线连接符 131">
            <a:extLst>
              <a:ext uri="{FF2B5EF4-FFF2-40B4-BE49-F238E27FC236}">
                <a16:creationId xmlns:a16="http://schemas.microsoft.com/office/drawing/2014/main" id="{FFC0B1C7-54BC-D049-BFBB-177C43F7F755}"/>
              </a:ext>
            </a:extLst>
          </p:cNvPr>
          <p:cNvCxnSpPr>
            <a:cxnSpLocks/>
          </p:cNvCxnSpPr>
          <p:nvPr/>
        </p:nvCxnSpPr>
        <p:spPr>
          <a:xfrm flipH="1">
            <a:off x="7788731" y="4096568"/>
            <a:ext cx="1645041" cy="0"/>
          </a:xfrm>
          <a:prstGeom prst="line">
            <a:avLst/>
          </a:prstGeom>
          <a:ln w="9525">
            <a:solidFill>
              <a:srgbClr val="3C5DEC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线连接符 132">
            <a:extLst>
              <a:ext uri="{FF2B5EF4-FFF2-40B4-BE49-F238E27FC236}">
                <a16:creationId xmlns:a16="http://schemas.microsoft.com/office/drawing/2014/main" id="{F7D6CBF2-4DAA-614F-8B91-9DCA80902341}"/>
              </a:ext>
            </a:extLst>
          </p:cNvPr>
          <p:cNvCxnSpPr>
            <a:cxnSpLocks/>
          </p:cNvCxnSpPr>
          <p:nvPr/>
        </p:nvCxnSpPr>
        <p:spPr>
          <a:xfrm flipH="1">
            <a:off x="10111089" y="4097369"/>
            <a:ext cx="411081" cy="0"/>
          </a:xfrm>
          <a:prstGeom prst="line">
            <a:avLst/>
          </a:prstGeom>
          <a:ln w="9525">
            <a:solidFill>
              <a:srgbClr val="3C5DEC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B665B9FF-BE3F-9145-8E69-58869379C3AB}"/>
              </a:ext>
            </a:extLst>
          </p:cNvPr>
          <p:cNvGrpSpPr/>
          <p:nvPr/>
        </p:nvGrpSpPr>
        <p:grpSpPr>
          <a:xfrm>
            <a:off x="7611716" y="1841748"/>
            <a:ext cx="1019655" cy="473213"/>
            <a:chOff x="7242253" y="1196736"/>
            <a:chExt cx="1019655" cy="473213"/>
          </a:xfrm>
        </p:grpSpPr>
        <p:sp>
          <p:nvSpPr>
            <p:cNvPr id="141" name="Object29">
              <a:extLst>
                <a:ext uri="{FF2B5EF4-FFF2-40B4-BE49-F238E27FC236}">
                  <a16:creationId xmlns:a16="http://schemas.microsoft.com/office/drawing/2014/main" id="{11AB4409-AB7A-EA4E-BEE4-A198E179275C}"/>
                </a:ext>
              </a:extLst>
            </p:cNvPr>
            <p:cNvSpPr/>
            <p:nvPr/>
          </p:nvSpPr>
          <p:spPr>
            <a:xfrm>
              <a:off x="7242253" y="1196736"/>
              <a:ext cx="1019655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智能化留存分析</a:t>
              </a:r>
              <a:endParaRPr lang="zh-CN" altLang="en-US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sp>
          <p:nvSpPr>
            <p:cNvPr id="143" name="Object29">
              <a:extLst>
                <a:ext uri="{FF2B5EF4-FFF2-40B4-BE49-F238E27FC236}">
                  <a16:creationId xmlns:a16="http://schemas.microsoft.com/office/drawing/2014/main" id="{4E5A923F-AA4D-5948-8F6D-A699538A36C1}"/>
                </a:ext>
              </a:extLst>
            </p:cNvPr>
            <p:cNvSpPr/>
            <p:nvPr/>
          </p:nvSpPr>
          <p:spPr>
            <a:xfrm>
              <a:off x="7242253" y="1370794"/>
              <a:ext cx="1019655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000" kern="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关注客户留存率</a:t>
              </a:r>
              <a:endParaRPr lang="zh-CN" altLang="en-US" sz="7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43AAEECB-EF7F-864E-A2BC-BFAB65B33959}"/>
              </a:ext>
            </a:extLst>
          </p:cNvPr>
          <p:cNvGrpSpPr/>
          <p:nvPr/>
        </p:nvGrpSpPr>
        <p:grpSpPr>
          <a:xfrm>
            <a:off x="9278530" y="1853331"/>
            <a:ext cx="1019655" cy="473213"/>
            <a:chOff x="7242253" y="1196736"/>
            <a:chExt cx="1019655" cy="473213"/>
          </a:xfrm>
        </p:grpSpPr>
        <p:sp>
          <p:nvSpPr>
            <p:cNvPr id="145" name="Object29">
              <a:extLst>
                <a:ext uri="{FF2B5EF4-FFF2-40B4-BE49-F238E27FC236}">
                  <a16:creationId xmlns:a16="http://schemas.microsoft.com/office/drawing/2014/main" id="{EC696B12-B16A-104E-979C-61FB0F771669}"/>
                </a:ext>
              </a:extLst>
            </p:cNvPr>
            <p:cNvSpPr/>
            <p:nvPr/>
          </p:nvSpPr>
          <p:spPr>
            <a:xfrm>
              <a:off x="7242253" y="1196736"/>
              <a:ext cx="1019655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客户成功</a:t>
              </a:r>
              <a:endParaRPr lang="zh-CN" altLang="en-US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sp>
          <p:nvSpPr>
            <p:cNvPr id="146" name="Object29">
              <a:extLst>
                <a:ext uri="{FF2B5EF4-FFF2-40B4-BE49-F238E27FC236}">
                  <a16:creationId xmlns:a16="http://schemas.microsoft.com/office/drawing/2014/main" id="{A2A51006-3A50-064B-A152-2CAF07FA584C}"/>
                </a:ext>
              </a:extLst>
            </p:cNvPr>
            <p:cNvSpPr/>
            <p:nvPr/>
          </p:nvSpPr>
          <p:spPr>
            <a:xfrm>
              <a:off x="7242253" y="1370794"/>
              <a:ext cx="1019655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000" kern="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关注客户生命周期</a:t>
              </a:r>
              <a:endParaRPr lang="zh-CN" altLang="en-US" sz="7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</p:grpSp>
      <p:sp>
        <p:nvSpPr>
          <p:cNvPr id="147" name="矩形: 圆角 114">
            <a:extLst>
              <a:ext uri="{FF2B5EF4-FFF2-40B4-BE49-F238E27FC236}">
                <a16:creationId xmlns:a16="http://schemas.microsoft.com/office/drawing/2014/main" id="{E18C75F0-016A-C14A-BD4B-B120EA2B7E9F}"/>
              </a:ext>
            </a:extLst>
          </p:cNvPr>
          <p:cNvSpPr/>
          <p:nvPr/>
        </p:nvSpPr>
        <p:spPr>
          <a:xfrm>
            <a:off x="7152165" y="2921478"/>
            <a:ext cx="1641548" cy="2353759"/>
          </a:xfrm>
          <a:prstGeom prst="roundRect">
            <a:avLst>
              <a:gd name="adj" fmla="val 0"/>
            </a:avLst>
          </a:prstGeom>
          <a:noFill/>
          <a:ln w="12700" cap="flat">
            <a:solidFill>
              <a:srgbClr val="3C5DEC"/>
            </a:solidFill>
            <a:prstDash val="dash"/>
            <a:miter/>
          </a:ln>
          <a:effectLst>
            <a:outerShdw blurRad="190500" sx="102000" sy="102000" algn="ctr" rotWithShape="0">
              <a:srgbClr val="000000">
                <a:alpha val="20000"/>
              </a:srgbClr>
            </a:outerShdw>
          </a:effectLst>
        </p:spPr>
        <p:txBody>
          <a:bodyPr rtlCol="0" anchor="ctr"/>
          <a:lstStyle/>
          <a:p>
            <a:pPr defTabSz="731520"/>
            <a:endParaRPr lang="zh-CN" altLang="en-US" sz="1440" dirty="0">
              <a:solidFill>
                <a:srgbClr val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48" name="Object60">
            <a:extLst>
              <a:ext uri="{FF2B5EF4-FFF2-40B4-BE49-F238E27FC236}">
                <a16:creationId xmlns:a16="http://schemas.microsoft.com/office/drawing/2014/main" id="{CD79BFC8-DE3E-DB4F-B2E0-F31D539AD976}"/>
              </a:ext>
            </a:extLst>
          </p:cNvPr>
          <p:cNvSpPr/>
          <p:nvPr/>
        </p:nvSpPr>
        <p:spPr>
          <a:xfrm>
            <a:off x="7197000" y="2983012"/>
            <a:ext cx="540527" cy="18723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defTabSz="731520">
              <a:lnSpc>
                <a:spcPct val="130000"/>
              </a:lnSpc>
            </a:pPr>
            <a:r>
              <a:rPr lang="zh-CN" altLang="en-US" sz="100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客户池</a:t>
            </a:r>
            <a:endParaRPr lang="en-US" altLang="zh-CN" sz="1000" dirty="0">
              <a:solidFill>
                <a:srgbClr val="3C5DEC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cxnSp>
        <p:nvCxnSpPr>
          <p:cNvPr id="149" name="直线连接符 148">
            <a:extLst>
              <a:ext uri="{FF2B5EF4-FFF2-40B4-BE49-F238E27FC236}">
                <a16:creationId xmlns:a16="http://schemas.microsoft.com/office/drawing/2014/main" id="{485C8752-2663-BD42-A6B1-D0564B7E3D20}"/>
              </a:ext>
            </a:extLst>
          </p:cNvPr>
          <p:cNvCxnSpPr>
            <a:cxnSpLocks/>
          </p:cNvCxnSpPr>
          <p:nvPr/>
        </p:nvCxnSpPr>
        <p:spPr>
          <a:xfrm flipV="1">
            <a:off x="6118694" y="2672458"/>
            <a:ext cx="0" cy="396876"/>
          </a:xfrm>
          <a:prstGeom prst="line">
            <a:avLst/>
          </a:prstGeom>
          <a:ln w="9525">
            <a:solidFill>
              <a:srgbClr val="3C5DEC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D514983E-A67D-0340-9E79-9FE48A2184B7}"/>
              </a:ext>
            </a:extLst>
          </p:cNvPr>
          <p:cNvGrpSpPr/>
          <p:nvPr/>
        </p:nvGrpSpPr>
        <p:grpSpPr>
          <a:xfrm flipH="1">
            <a:off x="4191647" y="2672458"/>
            <a:ext cx="630581" cy="209983"/>
            <a:chOff x="7066511" y="2820800"/>
            <a:chExt cx="630581" cy="209983"/>
          </a:xfrm>
        </p:grpSpPr>
        <p:cxnSp>
          <p:nvCxnSpPr>
            <p:cNvPr id="150" name="直线连接符 149">
              <a:extLst>
                <a:ext uri="{FF2B5EF4-FFF2-40B4-BE49-F238E27FC236}">
                  <a16:creationId xmlns:a16="http://schemas.microsoft.com/office/drawing/2014/main" id="{C4607379-D4FE-D445-B9D5-19E0A27210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97092" y="2820800"/>
              <a:ext cx="0" cy="209983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triangle" w="sm" len="sm"/>
              <a:tailEnd type="non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线连接符 150">
              <a:extLst>
                <a:ext uri="{FF2B5EF4-FFF2-40B4-BE49-F238E27FC236}">
                  <a16:creationId xmlns:a16="http://schemas.microsoft.com/office/drawing/2014/main" id="{EC32CD23-3B05-4141-A77E-39171344DE05}"/>
                </a:ext>
              </a:extLst>
            </p:cNvPr>
            <p:cNvCxnSpPr>
              <a:cxnSpLocks/>
            </p:cNvCxnSpPr>
            <p:nvPr/>
          </p:nvCxnSpPr>
          <p:spPr>
            <a:xfrm>
              <a:off x="7066511" y="2820800"/>
              <a:ext cx="630581" cy="0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2" name="Object29">
            <a:extLst>
              <a:ext uri="{FF2B5EF4-FFF2-40B4-BE49-F238E27FC236}">
                <a16:creationId xmlns:a16="http://schemas.microsoft.com/office/drawing/2014/main" id="{5011512B-699A-AD4A-8342-8F9ADB1CDB16}"/>
              </a:ext>
            </a:extLst>
          </p:cNvPr>
          <p:cNvSpPr/>
          <p:nvPr/>
        </p:nvSpPr>
        <p:spPr>
          <a:xfrm>
            <a:off x="6153724" y="2526911"/>
            <a:ext cx="1788927" cy="29915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9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通过直播持续做客户触达</a:t>
            </a:r>
            <a:endParaRPr lang="zh-CN" altLang="en-US" sz="600" kern="0" dirty="0">
              <a:solidFill>
                <a:schemeClr val="tx1">
                  <a:lumMod val="50000"/>
                  <a:lumOff val="50000"/>
                </a:schemeClr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cxnSp>
        <p:nvCxnSpPr>
          <p:cNvPr id="153" name="直线连接符 152">
            <a:extLst>
              <a:ext uri="{FF2B5EF4-FFF2-40B4-BE49-F238E27FC236}">
                <a16:creationId xmlns:a16="http://schemas.microsoft.com/office/drawing/2014/main" id="{8BF41091-0EF8-734F-86D1-829236F8C4C2}"/>
              </a:ext>
            </a:extLst>
          </p:cNvPr>
          <p:cNvCxnSpPr>
            <a:cxnSpLocks/>
          </p:cNvCxnSpPr>
          <p:nvPr/>
        </p:nvCxnSpPr>
        <p:spPr>
          <a:xfrm>
            <a:off x="5483251" y="2672458"/>
            <a:ext cx="888735" cy="0"/>
          </a:xfrm>
          <a:prstGeom prst="line">
            <a:avLst/>
          </a:prstGeom>
          <a:ln w="9525">
            <a:solidFill>
              <a:srgbClr val="3C5DEC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Object29">
            <a:extLst>
              <a:ext uri="{FF2B5EF4-FFF2-40B4-BE49-F238E27FC236}">
                <a16:creationId xmlns:a16="http://schemas.microsoft.com/office/drawing/2014/main" id="{B1954E23-BC98-3540-96C2-194E8235CAEB}"/>
              </a:ext>
            </a:extLst>
          </p:cNvPr>
          <p:cNvSpPr/>
          <p:nvPr/>
        </p:nvSpPr>
        <p:spPr>
          <a:xfrm>
            <a:off x="4788905" y="2536819"/>
            <a:ext cx="721013" cy="29915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9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持续挖掘</a:t>
            </a:r>
            <a:endParaRPr lang="zh-CN" altLang="en-US" sz="600" kern="0" dirty="0">
              <a:solidFill>
                <a:schemeClr val="tx1">
                  <a:lumMod val="50000"/>
                  <a:lumOff val="50000"/>
                </a:schemeClr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A45BEE0E-D633-2A4B-A6DE-2686348BFF38}"/>
              </a:ext>
            </a:extLst>
          </p:cNvPr>
          <p:cNvGrpSpPr/>
          <p:nvPr/>
        </p:nvGrpSpPr>
        <p:grpSpPr>
          <a:xfrm>
            <a:off x="7737527" y="2672458"/>
            <a:ext cx="337010" cy="209983"/>
            <a:chOff x="7360082" y="2820800"/>
            <a:chExt cx="337010" cy="209983"/>
          </a:xfrm>
        </p:grpSpPr>
        <p:cxnSp>
          <p:nvCxnSpPr>
            <p:cNvPr id="159" name="直线连接符 158">
              <a:extLst>
                <a:ext uri="{FF2B5EF4-FFF2-40B4-BE49-F238E27FC236}">
                  <a16:creationId xmlns:a16="http://schemas.microsoft.com/office/drawing/2014/main" id="{FC36C8E1-6DF9-1340-A340-7C73B693A3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97092" y="2820800"/>
              <a:ext cx="0" cy="209983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triangle" w="sm" len="sm"/>
              <a:tailEnd type="non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线连接符 159">
              <a:extLst>
                <a:ext uri="{FF2B5EF4-FFF2-40B4-BE49-F238E27FC236}">
                  <a16:creationId xmlns:a16="http://schemas.microsoft.com/office/drawing/2014/main" id="{F0B6C7A0-4076-0346-9F1B-CE5CBFB66894}"/>
                </a:ext>
              </a:extLst>
            </p:cNvPr>
            <p:cNvCxnSpPr>
              <a:cxnSpLocks/>
            </p:cNvCxnSpPr>
            <p:nvPr/>
          </p:nvCxnSpPr>
          <p:spPr>
            <a:xfrm>
              <a:off x="7360082" y="2820800"/>
              <a:ext cx="337010" cy="0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48ACB044-DEB3-EE45-8591-484F9381531B}"/>
              </a:ext>
            </a:extLst>
          </p:cNvPr>
          <p:cNvGrpSpPr/>
          <p:nvPr/>
        </p:nvGrpSpPr>
        <p:grpSpPr>
          <a:xfrm>
            <a:off x="1388708" y="1760660"/>
            <a:ext cx="3678446" cy="4579142"/>
            <a:chOff x="-1408765" y="1812533"/>
            <a:chExt cx="3678446" cy="4579142"/>
          </a:xfrm>
        </p:grpSpPr>
        <p:sp>
          <p:nvSpPr>
            <p:cNvPr id="162" name="梯形 17">
              <a:extLst>
                <a:ext uri="{FF2B5EF4-FFF2-40B4-BE49-F238E27FC236}">
                  <a16:creationId xmlns:a16="http://schemas.microsoft.com/office/drawing/2014/main" id="{EE2B569B-2895-184A-95FF-585DAA7C3DF7}"/>
                </a:ext>
              </a:extLst>
            </p:cNvPr>
            <p:cNvSpPr/>
            <p:nvPr/>
          </p:nvSpPr>
          <p:spPr>
            <a:xfrm rot="5400000" flipH="1">
              <a:off x="1438500" y="3878859"/>
              <a:ext cx="1102445" cy="559917"/>
            </a:xfrm>
            <a:custGeom>
              <a:avLst/>
              <a:gdLst>
                <a:gd name="connsiteX0" fmla="*/ 0 w 1133357"/>
                <a:gd name="connsiteY0" fmla="*/ 708329 h 708329"/>
                <a:gd name="connsiteX1" fmla="*/ 177082 w 1133357"/>
                <a:gd name="connsiteY1" fmla="*/ 0 h 708329"/>
                <a:gd name="connsiteX2" fmla="*/ 956275 w 1133357"/>
                <a:gd name="connsiteY2" fmla="*/ 0 h 708329"/>
                <a:gd name="connsiteX3" fmla="*/ 1133357 w 1133357"/>
                <a:gd name="connsiteY3" fmla="*/ 708329 h 708329"/>
                <a:gd name="connsiteX4" fmla="*/ 0 w 1133357"/>
                <a:gd name="connsiteY4" fmla="*/ 708329 h 708329"/>
                <a:gd name="connsiteX0" fmla="*/ 0 w 1133357"/>
                <a:gd name="connsiteY0" fmla="*/ 708329 h 742195"/>
                <a:gd name="connsiteX1" fmla="*/ 177082 w 1133357"/>
                <a:gd name="connsiteY1" fmla="*/ 0 h 742195"/>
                <a:gd name="connsiteX2" fmla="*/ 956275 w 1133357"/>
                <a:gd name="connsiteY2" fmla="*/ 0 h 742195"/>
                <a:gd name="connsiteX3" fmla="*/ 1133357 w 1133357"/>
                <a:gd name="connsiteY3" fmla="*/ 708329 h 742195"/>
                <a:gd name="connsiteX4" fmla="*/ 0 w 1133357"/>
                <a:gd name="connsiteY4" fmla="*/ 708329 h 742195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818625"/>
                <a:gd name="connsiteX1" fmla="*/ 177082 w 1133357"/>
                <a:gd name="connsiteY1" fmla="*/ 0 h 818625"/>
                <a:gd name="connsiteX2" fmla="*/ 956275 w 1133357"/>
                <a:gd name="connsiteY2" fmla="*/ 0 h 818625"/>
                <a:gd name="connsiteX3" fmla="*/ 1133357 w 1133357"/>
                <a:gd name="connsiteY3" fmla="*/ 708329 h 818625"/>
                <a:gd name="connsiteX4" fmla="*/ 0 w 1133357"/>
                <a:gd name="connsiteY4" fmla="*/ 708329 h 818625"/>
                <a:gd name="connsiteX0" fmla="*/ 0 w 1133357"/>
                <a:gd name="connsiteY0" fmla="*/ 708329 h 855068"/>
                <a:gd name="connsiteX1" fmla="*/ 177082 w 1133357"/>
                <a:gd name="connsiteY1" fmla="*/ 0 h 855068"/>
                <a:gd name="connsiteX2" fmla="*/ 956275 w 1133357"/>
                <a:gd name="connsiteY2" fmla="*/ 0 h 855068"/>
                <a:gd name="connsiteX3" fmla="*/ 1133357 w 1133357"/>
                <a:gd name="connsiteY3" fmla="*/ 708329 h 855068"/>
                <a:gd name="connsiteX4" fmla="*/ 0 w 1133357"/>
                <a:gd name="connsiteY4" fmla="*/ 708329 h 855068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50013"/>
                <a:gd name="connsiteY0" fmla="*/ 708329 h 812370"/>
                <a:gd name="connsiteX1" fmla="*/ 177082 w 1150013"/>
                <a:gd name="connsiteY1" fmla="*/ 0 h 812370"/>
                <a:gd name="connsiteX2" fmla="*/ 956275 w 1150013"/>
                <a:gd name="connsiteY2" fmla="*/ 0 h 812370"/>
                <a:gd name="connsiteX3" fmla="*/ 1150013 w 1150013"/>
                <a:gd name="connsiteY3" fmla="*/ 586502 h 812370"/>
                <a:gd name="connsiteX4" fmla="*/ 0 w 1150013"/>
                <a:gd name="connsiteY4" fmla="*/ 708329 h 812370"/>
                <a:gd name="connsiteX0" fmla="*/ 0 w 1156675"/>
                <a:gd name="connsiteY0" fmla="*/ 591374 h 738113"/>
                <a:gd name="connsiteX1" fmla="*/ 183744 w 1156675"/>
                <a:gd name="connsiteY1" fmla="*/ 0 h 738113"/>
                <a:gd name="connsiteX2" fmla="*/ 962937 w 1156675"/>
                <a:gd name="connsiteY2" fmla="*/ 0 h 738113"/>
                <a:gd name="connsiteX3" fmla="*/ 1156675 w 1156675"/>
                <a:gd name="connsiteY3" fmla="*/ 586502 h 738113"/>
                <a:gd name="connsiteX4" fmla="*/ 0 w 1156675"/>
                <a:gd name="connsiteY4" fmla="*/ 591374 h 738113"/>
                <a:gd name="connsiteX0" fmla="*/ 0 w 1156675"/>
                <a:gd name="connsiteY0" fmla="*/ 591374 h 854599"/>
                <a:gd name="connsiteX1" fmla="*/ 183744 w 1156675"/>
                <a:gd name="connsiteY1" fmla="*/ 0 h 854599"/>
                <a:gd name="connsiteX2" fmla="*/ 962937 w 1156675"/>
                <a:gd name="connsiteY2" fmla="*/ 0 h 854599"/>
                <a:gd name="connsiteX3" fmla="*/ 1156675 w 1156675"/>
                <a:gd name="connsiteY3" fmla="*/ 586502 h 854599"/>
                <a:gd name="connsiteX4" fmla="*/ 0 w 1156675"/>
                <a:gd name="connsiteY4" fmla="*/ 591374 h 854599"/>
                <a:gd name="connsiteX0" fmla="*/ 0 w 1156675"/>
                <a:gd name="connsiteY0" fmla="*/ 591374 h 898362"/>
                <a:gd name="connsiteX1" fmla="*/ 183744 w 1156675"/>
                <a:gd name="connsiteY1" fmla="*/ 0 h 898362"/>
                <a:gd name="connsiteX2" fmla="*/ 962937 w 1156675"/>
                <a:gd name="connsiteY2" fmla="*/ 0 h 898362"/>
                <a:gd name="connsiteX3" fmla="*/ 1156675 w 1156675"/>
                <a:gd name="connsiteY3" fmla="*/ 586502 h 898362"/>
                <a:gd name="connsiteX4" fmla="*/ 0 w 1156675"/>
                <a:gd name="connsiteY4" fmla="*/ 591374 h 898362"/>
                <a:gd name="connsiteX0" fmla="*/ 0 w 1156675"/>
                <a:gd name="connsiteY0" fmla="*/ 591374 h 898362"/>
                <a:gd name="connsiteX1" fmla="*/ 210393 w 1156675"/>
                <a:gd name="connsiteY1" fmla="*/ 34111 h 898362"/>
                <a:gd name="connsiteX2" fmla="*/ 962937 w 1156675"/>
                <a:gd name="connsiteY2" fmla="*/ 0 h 898362"/>
                <a:gd name="connsiteX3" fmla="*/ 1156675 w 1156675"/>
                <a:gd name="connsiteY3" fmla="*/ 586502 h 898362"/>
                <a:gd name="connsiteX4" fmla="*/ 0 w 1156675"/>
                <a:gd name="connsiteY4" fmla="*/ 591374 h 898362"/>
                <a:gd name="connsiteX0" fmla="*/ 0 w 1156675"/>
                <a:gd name="connsiteY0" fmla="*/ 557262 h 864250"/>
                <a:gd name="connsiteX1" fmla="*/ 210393 w 1156675"/>
                <a:gd name="connsiteY1" fmla="*/ -1 h 864250"/>
                <a:gd name="connsiteX2" fmla="*/ 926293 w 1156675"/>
                <a:gd name="connsiteY2" fmla="*/ 4872 h 864250"/>
                <a:gd name="connsiteX3" fmla="*/ 1156675 w 1156675"/>
                <a:gd name="connsiteY3" fmla="*/ 552390 h 864250"/>
                <a:gd name="connsiteX4" fmla="*/ 0 w 1156675"/>
                <a:gd name="connsiteY4" fmla="*/ 557262 h 864250"/>
                <a:gd name="connsiteX0" fmla="*/ 0 w 1156675"/>
                <a:gd name="connsiteY0" fmla="*/ 552390 h 859378"/>
                <a:gd name="connsiteX1" fmla="*/ 207062 w 1156675"/>
                <a:gd name="connsiteY1" fmla="*/ 9746 h 859378"/>
                <a:gd name="connsiteX2" fmla="*/ 926293 w 1156675"/>
                <a:gd name="connsiteY2" fmla="*/ 0 h 859378"/>
                <a:gd name="connsiteX3" fmla="*/ 1156675 w 1156675"/>
                <a:gd name="connsiteY3" fmla="*/ 547518 h 859378"/>
                <a:gd name="connsiteX4" fmla="*/ 0 w 1156675"/>
                <a:gd name="connsiteY4" fmla="*/ 552390 h 859378"/>
                <a:gd name="connsiteX0" fmla="*/ 0 w 1156675"/>
                <a:gd name="connsiteY0" fmla="*/ 552390 h 859378"/>
                <a:gd name="connsiteX1" fmla="*/ 207062 w 1156675"/>
                <a:gd name="connsiteY1" fmla="*/ 0 h 859378"/>
                <a:gd name="connsiteX2" fmla="*/ 926293 w 1156675"/>
                <a:gd name="connsiteY2" fmla="*/ 0 h 859378"/>
                <a:gd name="connsiteX3" fmla="*/ 1156675 w 1156675"/>
                <a:gd name="connsiteY3" fmla="*/ 547518 h 859378"/>
                <a:gd name="connsiteX4" fmla="*/ 0 w 1156675"/>
                <a:gd name="connsiteY4" fmla="*/ 552390 h 85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6675" h="859378">
                  <a:moveTo>
                    <a:pt x="0" y="552390"/>
                  </a:moveTo>
                  <a:lnTo>
                    <a:pt x="207062" y="0"/>
                  </a:lnTo>
                  <a:cubicBezTo>
                    <a:pt x="463618" y="150757"/>
                    <a:pt x="650685" y="148816"/>
                    <a:pt x="926293" y="0"/>
                  </a:cubicBezTo>
                  <a:lnTo>
                    <a:pt x="1156675" y="547518"/>
                  </a:lnTo>
                  <a:cubicBezTo>
                    <a:pt x="921192" y="872990"/>
                    <a:pt x="382573" y="1042888"/>
                    <a:pt x="0" y="552390"/>
                  </a:cubicBezTo>
                  <a:close/>
                </a:path>
              </a:pathLst>
            </a:custGeom>
            <a:solidFill>
              <a:srgbClr val="3C5DEC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3" name="梯形 17">
              <a:extLst>
                <a:ext uri="{FF2B5EF4-FFF2-40B4-BE49-F238E27FC236}">
                  <a16:creationId xmlns:a16="http://schemas.microsoft.com/office/drawing/2014/main" id="{090F3FF7-389E-1F43-9F6A-88B1677DDDCF}"/>
                </a:ext>
              </a:extLst>
            </p:cNvPr>
            <p:cNvSpPr/>
            <p:nvPr/>
          </p:nvSpPr>
          <p:spPr>
            <a:xfrm rot="5400000" flipH="1">
              <a:off x="-36462" y="3475448"/>
              <a:ext cx="2449007" cy="1366740"/>
            </a:xfrm>
            <a:custGeom>
              <a:avLst/>
              <a:gdLst>
                <a:gd name="connsiteX0" fmla="*/ 0 w 1133357"/>
                <a:gd name="connsiteY0" fmla="*/ 708329 h 708329"/>
                <a:gd name="connsiteX1" fmla="*/ 177082 w 1133357"/>
                <a:gd name="connsiteY1" fmla="*/ 0 h 708329"/>
                <a:gd name="connsiteX2" fmla="*/ 956275 w 1133357"/>
                <a:gd name="connsiteY2" fmla="*/ 0 h 708329"/>
                <a:gd name="connsiteX3" fmla="*/ 1133357 w 1133357"/>
                <a:gd name="connsiteY3" fmla="*/ 708329 h 708329"/>
                <a:gd name="connsiteX4" fmla="*/ 0 w 1133357"/>
                <a:gd name="connsiteY4" fmla="*/ 708329 h 708329"/>
                <a:gd name="connsiteX0" fmla="*/ 0 w 1133357"/>
                <a:gd name="connsiteY0" fmla="*/ 708329 h 742195"/>
                <a:gd name="connsiteX1" fmla="*/ 177082 w 1133357"/>
                <a:gd name="connsiteY1" fmla="*/ 0 h 742195"/>
                <a:gd name="connsiteX2" fmla="*/ 956275 w 1133357"/>
                <a:gd name="connsiteY2" fmla="*/ 0 h 742195"/>
                <a:gd name="connsiteX3" fmla="*/ 1133357 w 1133357"/>
                <a:gd name="connsiteY3" fmla="*/ 708329 h 742195"/>
                <a:gd name="connsiteX4" fmla="*/ 0 w 1133357"/>
                <a:gd name="connsiteY4" fmla="*/ 708329 h 742195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818625"/>
                <a:gd name="connsiteX1" fmla="*/ 177082 w 1133357"/>
                <a:gd name="connsiteY1" fmla="*/ 0 h 818625"/>
                <a:gd name="connsiteX2" fmla="*/ 956275 w 1133357"/>
                <a:gd name="connsiteY2" fmla="*/ 0 h 818625"/>
                <a:gd name="connsiteX3" fmla="*/ 1133357 w 1133357"/>
                <a:gd name="connsiteY3" fmla="*/ 708329 h 818625"/>
                <a:gd name="connsiteX4" fmla="*/ 0 w 1133357"/>
                <a:gd name="connsiteY4" fmla="*/ 708329 h 818625"/>
                <a:gd name="connsiteX0" fmla="*/ 0 w 1133357"/>
                <a:gd name="connsiteY0" fmla="*/ 708329 h 855068"/>
                <a:gd name="connsiteX1" fmla="*/ 177082 w 1133357"/>
                <a:gd name="connsiteY1" fmla="*/ 0 h 855068"/>
                <a:gd name="connsiteX2" fmla="*/ 956275 w 1133357"/>
                <a:gd name="connsiteY2" fmla="*/ 0 h 855068"/>
                <a:gd name="connsiteX3" fmla="*/ 1133357 w 1133357"/>
                <a:gd name="connsiteY3" fmla="*/ 708329 h 855068"/>
                <a:gd name="connsiteX4" fmla="*/ 0 w 1133357"/>
                <a:gd name="connsiteY4" fmla="*/ 708329 h 855068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50013"/>
                <a:gd name="connsiteY0" fmla="*/ 708329 h 812370"/>
                <a:gd name="connsiteX1" fmla="*/ 177082 w 1150013"/>
                <a:gd name="connsiteY1" fmla="*/ 0 h 812370"/>
                <a:gd name="connsiteX2" fmla="*/ 956275 w 1150013"/>
                <a:gd name="connsiteY2" fmla="*/ 0 h 812370"/>
                <a:gd name="connsiteX3" fmla="*/ 1150013 w 1150013"/>
                <a:gd name="connsiteY3" fmla="*/ 586502 h 812370"/>
                <a:gd name="connsiteX4" fmla="*/ 0 w 1150013"/>
                <a:gd name="connsiteY4" fmla="*/ 708329 h 812370"/>
                <a:gd name="connsiteX0" fmla="*/ 0 w 1156675"/>
                <a:gd name="connsiteY0" fmla="*/ 591374 h 738113"/>
                <a:gd name="connsiteX1" fmla="*/ 183744 w 1156675"/>
                <a:gd name="connsiteY1" fmla="*/ 0 h 738113"/>
                <a:gd name="connsiteX2" fmla="*/ 962937 w 1156675"/>
                <a:gd name="connsiteY2" fmla="*/ 0 h 738113"/>
                <a:gd name="connsiteX3" fmla="*/ 1156675 w 1156675"/>
                <a:gd name="connsiteY3" fmla="*/ 586502 h 738113"/>
                <a:gd name="connsiteX4" fmla="*/ 0 w 1156675"/>
                <a:gd name="connsiteY4" fmla="*/ 591374 h 738113"/>
                <a:gd name="connsiteX0" fmla="*/ 0 w 1156675"/>
                <a:gd name="connsiteY0" fmla="*/ 591374 h 854599"/>
                <a:gd name="connsiteX1" fmla="*/ 183744 w 1156675"/>
                <a:gd name="connsiteY1" fmla="*/ 0 h 854599"/>
                <a:gd name="connsiteX2" fmla="*/ 962937 w 1156675"/>
                <a:gd name="connsiteY2" fmla="*/ 0 h 854599"/>
                <a:gd name="connsiteX3" fmla="*/ 1156675 w 1156675"/>
                <a:gd name="connsiteY3" fmla="*/ 586502 h 854599"/>
                <a:gd name="connsiteX4" fmla="*/ 0 w 1156675"/>
                <a:gd name="connsiteY4" fmla="*/ 591374 h 854599"/>
                <a:gd name="connsiteX0" fmla="*/ 0 w 1156675"/>
                <a:gd name="connsiteY0" fmla="*/ 591374 h 898362"/>
                <a:gd name="connsiteX1" fmla="*/ 183744 w 1156675"/>
                <a:gd name="connsiteY1" fmla="*/ 0 h 898362"/>
                <a:gd name="connsiteX2" fmla="*/ 962937 w 1156675"/>
                <a:gd name="connsiteY2" fmla="*/ 0 h 898362"/>
                <a:gd name="connsiteX3" fmla="*/ 1156675 w 1156675"/>
                <a:gd name="connsiteY3" fmla="*/ 586502 h 898362"/>
                <a:gd name="connsiteX4" fmla="*/ 0 w 1156675"/>
                <a:gd name="connsiteY4" fmla="*/ 591374 h 898362"/>
                <a:gd name="connsiteX0" fmla="*/ 0 w 1156675"/>
                <a:gd name="connsiteY0" fmla="*/ 637320 h 944308"/>
                <a:gd name="connsiteX1" fmla="*/ 183744 w 1156675"/>
                <a:gd name="connsiteY1" fmla="*/ 45946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3382 w 1156675"/>
                <a:gd name="connsiteY1" fmla="*/ 14308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6675" h="944308">
                  <a:moveTo>
                    <a:pt x="0" y="637320"/>
                  </a:moveTo>
                  <a:lnTo>
                    <a:pt x="303382" y="14308"/>
                  </a:lnTo>
                  <a:cubicBezTo>
                    <a:pt x="559938" y="228245"/>
                    <a:pt x="667771" y="171049"/>
                    <a:pt x="845153" y="0"/>
                  </a:cubicBezTo>
                  <a:lnTo>
                    <a:pt x="1156675" y="632448"/>
                  </a:lnTo>
                  <a:cubicBezTo>
                    <a:pt x="921192" y="957920"/>
                    <a:pt x="382573" y="1127818"/>
                    <a:pt x="0" y="637320"/>
                  </a:cubicBezTo>
                  <a:close/>
                </a:path>
              </a:pathLst>
            </a:custGeom>
            <a:solidFill>
              <a:srgbClr val="3C5DEC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4" name="梯形 17">
              <a:extLst>
                <a:ext uri="{FF2B5EF4-FFF2-40B4-BE49-F238E27FC236}">
                  <a16:creationId xmlns:a16="http://schemas.microsoft.com/office/drawing/2014/main" id="{2275A23E-2817-CF4D-9AF9-3F464EA8DCEF}"/>
                </a:ext>
              </a:extLst>
            </p:cNvPr>
            <p:cNvSpPr/>
            <p:nvPr/>
          </p:nvSpPr>
          <p:spPr>
            <a:xfrm rot="5400000" flipH="1">
              <a:off x="-2560243" y="2964011"/>
              <a:ext cx="4579142" cy="2276186"/>
            </a:xfrm>
            <a:custGeom>
              <a:avLst/>
              <a:gdLst>
                <a:gd name="connsiteX0" fmla="*/ 0 w 1133357"/>
                <a:gd name="connsiteY0" fmla="*/ 708329 h 708329"/>
                <a:gd name="connsiteX1" fmla="*/ 177082 w 1133357"/>
                <a:gd name="connsiteY1" fmla="*/ 0 h 708329"/>
                <a:gd name="connsiteX2" fmla="*/ 956275 w 1133357"/>
                <a:gd name="connsiteY2" fmla="*/ 0 h 708329"/>
                <a:gd name="connsiteX3" fmla="*/ 1133357 w 1133357"/>
                <a:gd name="connsiteY3" fmla="*/ 708329 h 708329"/>
                <a:gd name="connsiteX4" fmla="*/ 0 w 1133357"/>
                <a:gd name="connsiteY4" fmla="*/ 708329 h 708329"/>
                <a:gd name="connsiteX0" fmla="*/ 0 w 1133357"/>
                <a:gd name="connsiteY0" fmla="*/ 708329 h 742195"/>
                <a:gd name="connsiteX1" fmla="*/ 177082 w 1133357"/>
                <a:gd name="connsiteY1" fmla="*/ 0 h 742195"/>
                <a:gd name="connsiteX2" fmla="*/ 956275 w 1133357"/>
                <a:gd name="connsiteY2" fmla="*/ 0 h 742195"/>
                <a:gd name="connsiteX3" fmla="*/ 1133357 w 1133357"/>
                <a:gd name="connsiteY3" fmla="*/ 708329 h 742195"/>
                <a:gd name="connsiteX4" fmla="*/ 0 w 1133357"/>
                <a:gd name="connsiteY4" fmla="*/ 708329 h 742195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760824"/>
                <a:gd name="connsiteX1" fmla="*/ 177082 w 1133357"/>
                <a:gd name="connsiteY1" fmla="*/ 0 h 760824"/>
                <a:gd name="connsiteX2" fmla="*/ 956275 w 1133357"/>
                <a:gd name="connsiteY2" fmla="*/ 0 h 760824"/>
                <a:gd name="connsiteX3" fmla="*/ 1133357 w 1133357"/>
                <a:gd name="connsiteY3" fmla="*/ 708329 h 760824"/>
                <a:gd name="connsiteX4" fmla="*/ 0 w 1133357"/>
                <a:gd name="connsiteY4" fmla="*/ 708329 h 760824"/>
                <a:gd name="connsiteX0" fmla="*/ 0 w 1133357"/>
                <a:gd name="connsiteY0" fmla="*/ 708329 h 818625"/>
                <a:gd name="connsiteX1" fmla="*/ 177082 w 1133357"/>
                <a:gd name="connsiteY1" fmla="*/ 0 h 818625"/>
                <a:gd name="connsiteX2" fmla="*/ 956275 w 1133357"/>
                <a:gd name="connsiteY2" fmla="*/ 0 h 818625"/>
                <a:gd name="connsiteX3" fmla="*/ 1133357 w 1133357"/>
                <a:gd name="connsiteY3" fmla="*/ 708329 h 818625"/>
                <a:gd name="connsiteX4" fmla="*/ 0 w 1133357"/>
                <a:gd name="connsiteY4" fmla="*/ 708329 h 818625"/>
                <a:gd name="connsiteX0" fmla="*/ 0 w 1133357"/>
                <a:gd name="connsiteY0" fmla="*/ 708329 h 855068"/>
                <a:gd name="connsiteX1" fmla="*/ 177082 w 1133357"/>
                <a:gd name="connsiteY1" fmla="*/ 0 h 855068"/>
                <a:gd name="connsiteX2" fmla="*/ 956275 w 1133357"/>
                <a:gd name="connsiteY2" fmla="*/ 0 h 855068"/>
                <a:gd name="connsiteX3" fmla="*/ 1133357 w 1133357"/>
                <a:gd name="connsiteY3" fmla="*/ 708329 h 855068"/>
                <a:gd name="connsiteX4" fmla="*/ 0 w 1133357"/>
                <a:gd name="connsiteY4" fmla="*/ 708329 h 855068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33357"/>
                <a:gd name="connsiteY0" fmla="*/ 708329 h 857351"/>
                <a:gd name="connsiteX1" fmla="*/ 177082 w 1133357"/>
                <a:gd name="connsiteY1" fmla="*/ 0 h 857351"/>
                <a:gd name="connsiteX2" fmla="*/ 956275 w 1133357"/>
                <a:gd name="connsiteY2" fmla="*/ 0 h 857351"/>
                <a:gd name="connsiteX3" fmla="*/ 1133357 w 1133357"/>
                <a:gd name="connsiteY3" fmla="*/ 708329 h 857351"/>
                <a:gd name="connsiteX4" fmla="*/ 0 w 1133357"/>
                <a:gd name="connsiteY4" fmla="*/ 708329 h 857351"/>
                <a:gd name="connsiteX0" fmla="*/ 0 w 1150013"/>
                <a:gd name="connsiteY0" fmla="*/ 708329 h 812370"/>
                <a:gd name="connsiteX1" fmla="*/ 177082 w 1150013"/>
                <a:gd name="connsiteY1" fmla="*/ 0 h 812370"/>
                <a:gd name="connsiteX2" fmla="*/ 956275 w 1150013"/>
                <a:gd name="connsiteY2" fmla="*/ 0 h 812370"/>
                <a:gd name="connsiteX3" fmla="*/ 1150013 w 1150013"/>
                <a:gd name="connsiteY3" fmla="*/ 586502 h 812370"/>
                <a:gd name="connsiteX4" fmla="*/ 0 w 1150013"/>
                <a:gd name="connsiteY4" fmla="*/ 708329 h 812370"/>
                <a:gd name="connsiteX0" fmla="*/ 0 w 1156675"/>
                <a:gd name="connsiteY0" fmla="*/ 591374 h 738113"/>
                <a:gd name="connsiteX1" fmla="*/ 183744 w 1156675"/>
                <a:gd name="connsiteY1" fmla="*/ 0 h 738113"/>
                <a:gd name="connsiteX2" fmla="*/ 962937 w 1156675"/>
                <a:gd name="connsiteY2" fmla="*/ 0 h 738113"/>
                <a:gd name="connsiteX3" fmla="*/ 1156675 w 1156675"/>
                <a:gd name="connsiteY3" fmla="*/ 586502 h 738113"/>
                <a:gd name="connsiteX4" fmla="*/ 0 w 1156675"/>
                <a:gd name="connsiteY4" fmla="*/ 591374 h 738113"/>
                <a:gd name="connsiteX0" fmla="*/ 0 w 1156675"/>
                <a:gd name="connsiteY0" fmla="*/ 591374 h 854599"/>
                <a:gd name="connsiteX1" fmla="*/ 183744 w 1156675"/>
                <a:gd name="connsiteY1" fmla="*/ 0 h 854599"/>
                <a:gd name="connsiteX2" fmla="*/ 962937 w 1156675"/>
                <a:gd name="connsiteY2" fmla="*/ 0 h 854599"/>
                <a:gd name="connsiteX3" fmla="*/ 1156675 w 1156675"/>
                <a:gd name="connsiteY3" fmla="*/ 586502 h 854599"/>
                <a:gd name="connsiteX4" fmla="*/ 0 w 1156675"/>
                <a:gd name="connsiteY4" fmla="*/ 591374 h 854599"/>
                <a:gd name="connsiteX0" fmla="*/ 0 w 1156675"/>
                <a:gd name="connsiteY0" fmla="*/ 591374 h 898362"/>
                <a:gd name="connsiteX1" fmla="*/ 183744 w 1156675"/>
                <a:gd name="connsiteY1" fmla="*/ 0 h 898362"/>
                <a:gd name="connsiteX2" fmla="*/ 962937 w 1156675"/>
                <a:gd name="connsiteY2" fmla="*/ 0 h 898362"/>
                <a:gd name="connsiteX3" fmla="*/ 1156675 w 1156675"/>
                <a:gd name="connsiteY3" fmla="*/ 586502 h 898362"/>
                <a:gd name="connsiteX4" fmla="*/ 0 w 1156675"/>
                <a:gd name="connsiteY4" fmla="*/ 591374 h 898362"/>
                <a:gd name="connsiteX0" fmla="*/ 0 w 1156675"/>
                <a:gd name="connsiteY0" fmla="*/ 637320 h 944308"/>
                <a:gd name="connsiteX1" fmla="*/ 183744 w 1156675"/>
                <a:gd name="connsiteY1" fmla="*/ 45946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9380 w 1156675"/>
                <a:gd name="connsiteY1" fmla="*/ 17231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37320 h 944308"/>
                <a:gd name="connsiteX1" fmla="*/ 303382 w 1156675"/>
                <a:gd name="connsiteY1" fmla="*/ 14308 h 944308"/>
                <a:gd name="connsiteX2" fmla="*/ 845153 w 1156675"/>
                <a:gd name="connsiteY2" fmla="*/ 0 h 944308"/>
                <a:gd name="connsiteX3" fmla="*/ 1156675 w 1156675"/>
                <a:gd name="connsiteY3" fmla="*/ 632448 h 944308"/>
                <a:gd name="connsiteX4" fmla="*/ 0 w 1156675"/>
                <a:gd name="connsiteY4" fmla="*/ 637320 h 944308"/>
                <a:gd name="connsiteX0" fmla="*/ 0 w 1156675"/>
                <a:gd name="connsiteY0" fmla="*/ 690178 h 997166"/>
                <a:gd name="connsiteX1" fmla="*/ 263120 w 1156675"/>
                <a:gd name="connsiteY1" fmla="*/ 0 h 997166"/>
                <a:gd name="connsiteX2" fmla="*/ 845153 w 1156675"/>
                <a:gd name="connsiteY2" fmla="*/ 52858 h 997166"/>
                <a:gd name="connsiteX3" fmla="*/ 1156675 w 1156675"/>
                <a:gd name="connsiteY3" fmla="*/ 685306 h 997166"/>
                <a:gd name="connsiteX4" fmla="*/ 0 w 1156675"/>
                <a:gd name="connsiteY4" fmla="*/ 690178 h 997166"/>
                <a:gd name="connsiteX0" fmla="*/ 0 w 1156675"/>
                <a:gd name="connsiteY0" fmla="*/ 690178 h 997166"/>
                <a:gd name="connsiteX1" fmla="*/ 263120 w 1156675"/>
                <a:gd name="connsiteY1" fmla="*/ 0 h 997166"/>
                <a:gd name="connsiteX2" fmla="*/ 845153 w 1156675"/>
                <a:gd name="connsiteY2" fmla="*/ 52858 h 997166"/>
                <a:gd name="connsiteX3" fmla="*/ 1156675 w 1156675"/>
                <a:gd name="connsiteY3" fmla="*/ 685306 h 997166"/>
                <a:gd name="connsiteX4" fmla="*/ 0 w 1156675"/>
                <a:gd name="connsiteY4" fmla="*/ 690178 h 997166"/>
                <a:gd name="connsiteX0" fmla="*/ 0 w 1156675"/>
                <a:gd name="connsiteY0" fmla="*/ 690178 h 997166"/>
                <a:gd name="connsiteX1" fmla="*/ 263120 w 1156675"/>
                <a:gd name="connsiteY1" fmla="*/ 0 h 997166"/>
                <a:gd name="connsiteX2" fmla="*/ 872700 w 1156675"/>
                <a:gd name="connsiteY2" fmla="*/ 2484 h 997166"/>
                <a:gd name="connsiteX3" fmla="*/ 1156675 w 1156675"/>
                <a:gd name="connsiteY3" fmla="*/ 685306 h 997166"/>
                <a:gd name="connsiteX4" fmla="*/ 0 w 1156675"/>
                <a:gd name="connsiteY4" fmla="*/ 690178 h 997166"/>
                <a:gd name="connsiteX0" fmla="*/ 0 w 1156675"/>
                <a:gd name="connsiteY0" fmla="*/ 690178 h 997166"/>
                <a:gd name="connsiteX1" fmla="*/ 263120 w 1156675"/>
                <a:gd name="connsiteY1" fmla="*/ 0 h 997166"/>
                <a:gd name="connsiteX2" fmla="*/ 872700 w 1156675"/>
                <a:gd name="connsiteY2" fmla="*/ 2484 h 997166"/>
                <a:gd name="connsiteX3" fmla="*/ 1156675 w 1156675"/>
                <a:gd name="connsiteY3" fmla="*/ 685306 h 997166"/>
                <a:gd name="connsiteX4" fmla="*/ 0 w 1156675"/>
                <a:gd name="connsiteY4" fmla="*/ 690178 h 997166"/>
                <a:gd name="connsiteX0" fmla="*/ 0 w 1156675"/>
                <a:gd name="connsiteY0" fmla="*/ 690178 h 997166"/>
                <a:gd name="connsiteX1" fmla="*/ 263120 w 1156675"/>
                <a:gd name="connsiteY1" fmla="*/ 0 h 997166"/>
                <a:gd name="connsiteX2" fmla="*/ 872700 w 1156675"/>
                <a:gd name="connsiteY2" fmla="*/ 2484 h 997166"/>
                <a:gd name="connsiteX3" fmla="*/ 1156675 w 1156675"/>
                <a:gd name="connsiteY3" fmla="*/ 685306 h 997166"/>
                <a:gd name="connsiteX4" fmla="*/ 0 w 1156675"/>
                <a:gd name="connsiteY4" fmla="*/ 690178 h 997166"/>
                <a:gd name="connsiteX0" fmla="*/ 0 w 1156675"/>
                <a:gd name="connsiteY0" fmla="*/ 699927 h 1006915"/>
                <a:gd name="connsiteX1" fmla="*/ 263120 w 1156675"/>
                <a:gd name="connsiteY1" fmla="*/ 9749 h 1006915"/>
                <a:gd name="connsiteX2" fmla="*/ 879647 w 1156675"/>
                <a:gd name="connsiteY2" fmla="*/ 0 h 1006915"/>
                <a:gd name="connsiteX3" fmla="*/ 1156675 w 1156675"/>
                <a:gd name="connsiteY3" fmla="*/ 695055 h 1006915"/>
                <a:gd name="connsiteX4" fmla="*/ 0 w 1156675"/>
                <a:gd name="connsiteY4" fmla="*/ 699927 h 1006915"/>
                <a:gd name="connsiteX0" fmla="*/ 0 w 1156675"/>
                <a:gd name="connsiteY0" fmla="*/ 705467 h 1012455"/>
                <a:gd name="connsiteX1" fmla="*/ 252700 w 1156675"/>
                <a:gd name="connsiteY1" fmla="*/ 0 h 1012455"/>
                <a:gd name="connsiteX2" fmla="*/ 879647 w 1156675"/>
                <a:gd name="connsiteY2" fmla="*/ 5540 h 1012455"/>
                <a:gd name="connsiteX3" fmla="*/ 1156675 w 1156675"/>
                <a:gd name="connsiteY3" fmla="*/ 700595 h 1012455"/>
                <a:gd name="connsiteX4" fmla="*/ 0 w 1156675"/>
                <a:gd name="connsiteY4" fmla="*/ 705467 h 1012455"/>
                <a:gd name="connsiteX0" fmla="*/ 0 w 1156675"/>
                <a:gd name="connsiteY0" fmla="*/ 705467 h 1012455"/>
                <a:gd name="connsiteX1" fmla="*/ 252700 w 1156675"/>
                <a:gd name="connsiteY1" fmla="*/ 0 h 1012455"/>
                <a:gd name="connsiteX2" fmla="*/ 879647 w 1156675"/>
                <a:gd name="connsiteY2" fmla="*/ 5540 h 1012455"/>
                <a:gd name="connsiteX3" fmla="*/ 1156675 w 1156675"/>
                <a:gd name="connsiteY3" fmla="*/ 700595 h 1012455"/>
                <a:gd name="connsiteX4" fmla="*/ 0 w 1156675"/>
                <a:gd name="connsiteY4" fmla="*/ 705467 h 101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6675" h="1012455">
                  <a:moveTo>
                    <a:pt x="0" y="705467"/>
                  </a:moveTo>
                  <a:lnTo>
                    <a:pt x="252700" y="0"/>
                  </a:lnTo>
                  <a:cubicBezTo>
                    <a:pt x="487946" y="321535"/>
                    <a:pt x="701205" y="202710"/>
                    <a:pt x="879647" y="5540"/>
                  </a:cubicBezTo>
                  <a:lnTo>
                    <a:pt x="1156675" y="700595"/>
                  </a:lnTo>
                  <a:cubicBezTo>
                    <a:pt x="921192" y="1026067"/>
                    <a:pt x="382573" y="1195965"/>
                    <a:pt x="0" y="705467"/>
                  </a:cubicBezTo>
                  <a:close/>
                </a:path>
              </a:pathLst>
            </a:custGeom>
            <a:solidFill>
              <a:srgbClr val="3C5DEC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6" name="Object29">
              <a:extLst>
                <a:ext uri="{FF2B5EF4-FFF2-40B4-BE49-F238E27FC236}">
                  <a16:creationId xmlns:a16="http://schemas.microsoft.com/office/drawing/2014/main" id="{C8C47F7D-4A72-4446-A37E-5D00003B23B0}"/>
                </a:ext>
              </a:extLst>
            </p:cNvPr>
            <p:cNvSpPr txBox="1"/>
            <p:nvPr/>
          </p:nvSpPr>
          <p:spPr>
            <a:xfrm flipH="1">
              <a:off x="1783157" y="4066485"/>
              <a:ext cx="392765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200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挖掘</a:t>
              </a:r>
              <a:endParaRPr lang="en-US" altLang="zh-CN" sz="1200" b="0" kern="0" dirty="0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</p:txBody>
        </p:sp>
        <p:sp>
          <p:nvSpPr>
            <p:cNvPr id="168" name="Object29">
              <a:extLst>
                <a:ext uri="{FF2B5EF4-FFF2-40B4-BE49-F238E27FC236}">
                  <a16:creationId xmlns:a16="http://schemas.microsoft.com/office/drawing/2014/main" id="{1B55963B-56BC-864E-BF4F-60A1685FC445}"/>
                </a:ext>
              </a:extLst>
            </p:cNvPr>
            <p:cNvSpPr txBox="1"/>
            <p:nvPr/>
          </p:nvSpPr>
          <p:spPr>
            <a:xfrm flipH="1">
              <a:off x="757633" y="3748898"/>
              <a:ext cx="756102" cy="92333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200" b="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发现市场</a:t>
              </a:r>
              <a:endParaRPr lang="en-US" altLang="zh-CN" sz="1200" b="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  <a:p>
              <a:pPr hangingPunct="0">
                <a:lnSpc>
                  <a:spcPct val="100000"/>
                </a:lnSpc>
                <a:defRPr/>
              </a:pPr>
              <a:endParaRPr lang="en-US" altLang="zh-CN" sz="1200" b="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200" b="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发现潜客</a:t>
              </a:r>
              <a:endParaRPr lang="en-US" altLang="zh-CN" sz="1200" b="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  <a:p>
              <a:pPr hangingPunct="0">
                <a:lnSpc>
                  <a:spcPct val="100000"/>
                </a:lnSpc>
                <a:defRPr/>
              </a:pPr>
              <a:endParaRPr lang="en-US" altLang="zh-CN" sz="1200" b="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200" b="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发现需求</a:t>
              </a:r>
              <a:endParaRPr lang="en-US" altLang="zh-CN" sz="1200" b="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DD97E43A-1943-674F-B50C-46262BE602E0}"/>
                </a:ext>
              </a:extLst>
            </p:cNvPr>
            <p:cNvGrpSpPr/>
            <p:nvPr/>
          </p:nvGrpSpPr>
          <p:grpSpPr>
            <a:xfrm>
              <a:off x="-1071086" y="3023399"/>
              <a:ext cx="1449276" cy="2157411"/>
              <a:chOff x="-1040748" y="3495256"/>
              <a:chExt cx="1449276" cy="2157411"/>
            </a:xfrm>
          </p:grpSpPr>
          <p:sp>
            <p:nvSpPr>
              <p:cNvPr id="171" name="Object60">
                <a:extLst>
                  <a:ext uri="{FF2B5EF4-FFF2-40B4-BE49-F238E27FC236}">
                    <a16:creationId xmlns:a16="http://schemas.microsoft.com/office/drawing/2014/main" id="{868F2A41-D323-844A-8EA2-3536D622E8B9}"/>
                  </a:ext>
                </a:extLst>
              </p:cNvPr>
              <p:cNvSpPr/>
              <p:nvPr/>
            </p:nvSpPr>
            <p:spPr>
              <a:xfrm flipH="1">
                <a:off x="-1040748" y="3495256"/>
                <a:ext cx="1449276" cy="22467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策划服务</a:t>
                </a:r>
                <a:endParaRPr lang="en-US" altLang="zh-CN" sz="12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72" name="Object60">
                <a:extLst>
                  <a:ext uri="{FF2B5EF4-FFF2-40B4-BE49-F238E27FC236}">
                    <a16:creationId xmlns:a16="http://schemas.microsoft.com/office/drawing/2014/main" id="{47CECF12-146C-6D4A-9D06-FF2C76A74E0B}"/>
                  </a:ext>
                </a:extLst>
              </p:cNvPr>
              <p:cNvSpPr/>
              <p:nvPr/>
            </p:nvSpPr>
            <p:spPr>
              <a:xfrm flipH="1">
                <a:off x="-693915" y="3978439"/>
                <a:ext cx="755611" cy="22467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微吼引流</a:t>
                </a:r>
                <a:endParaRPr lang="en-US" altLang="zh-CN" sz="12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73" name="Object60">
                <a:extLst>
                  <a:ext uri="{FF2B5EF4-FFF2-40B4-BE49-F238E27FC236}">
                    <a16:creationId xmlns:a16="http://schemas.microsoft.com/office/drawing/2014/main" id="{64D1069E-FDCC-3940-852C-CCC306A7B11A}"/>
                  </a:ext>
                </a:extLst>
              </p:cNvPr>
              <p:cNvSpPr/>
              <p:nvPr/>
            </p:nvSpPr>
            <p:spPr>
              <a:xfrm flipH="1">
                <a:off x="-1040748" y="4461622"/>
                <a:ext cx="1449276" cy="22467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精准引流</a:t>
                </a:r>
                <a:endParaRPr lang="en-US" altLang="zh-CN" sz="12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74" name="Object60">
                <a:extLst>
                  <a:ext uri="{FF2B5EF4-FFF2-40B4-BE49-F238E27FC236}">
                    <a16:creationId xmlns:a16="http://schemas.microsoft.com/office/drawing/2014/main" id="{4CEA29A9-C18B-E542-A4AD-A6E530162842}"/>
                  </a:ext>
                </a:extLst>
              </p:cNvPr>
              <p:cNvSpPr/>
              <p:nvPr/>
            </p:nvSpPr>
            <p:spPr>
              <a:xfrm flipH="1">
                <a:off x="-1040748" y="4944805"/>
                <a:ext cx="1449276" cy="22467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推广平台</a:t>
                </a:r>
                <a:endParaRPr lang="en-US" altLang="zh-CN" sz="12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78" name="Object60">
                <a:extLst>
                  <a:ext uri="{FF2B5EF4-FFF2-40B4-BE49-F238E27FC236}">
                    <a16:creationId xmlns:a16="http://schemas.microsoft.com/office/drawing/2014/main" id="{5097819B-429F-7E4A-929A-9A15E900AB9A}"/>
                  </a:ext>
                </a:extLst>
              </p:cNvPr>
              <p:cNvSpPr/>
              <p:nvPr/>
            </p:nvSpPr>
            <p:spPr>
              <a:xfrm flipH="1">
                <a:off x="-1040748" y="5427990"/>
                <a:ext cx="1449276" cy="22467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广告平台</a:t>
                </a:r>
                <a:endParaRPr lang="en-US" altLang="zh-CN" sz="12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sp>
        <p:nvSpPr>
          <p:cNvPr id="179" name="矩形: 圆角 114">
            <a:extLst>
              <a:ext uri="{FF2B5EF4-FFF2-40B4-BE49-F238E27FC236}">
                <a16:creationId xmlns:a16="http://schemas.microsoft.com/office/drawing/2014/main" id="{2613103F-699A-3549-99C3-0969FAF1958F}"/>
              </a:ext>
            </a:extLst>
          </p:cNvPr>
          <p:cNvSpPr/>
          <p:nvPr/>
        </p:nvSpPr>
        <p:spPr>
          <a:xfrm>
            <a:off x="3430019" y="2921478"/>
            <a:ext cx="1641548" cy="2353759"/>
          </a:xfrm>
          <a:prstGeom prst="roundRect">
            <a:avLst>
              <a:gd name="adj" fmla="val 0"/>
            </a:avLst>
          </a:prstGeom>
          <a:noFill/>
          <a:ln w="12700" cap="flat">
            <a:solidFill>
              <a:srgbClr val="3C5DEC"/>
            </a:solidFill>
            <a:prstDash val="dash"/>
            <a:miter/>
          </a:ln>
          <a:effectLst>
            <a:outerShdw blurRad="190500" sx="102000" sy="102000" algn="ctr" rotWithShape="0">
              <a:srgbClr val="000000">
                <a:alpha val="20000"/>
              </a:srgbClr>
            </a:outerShdw>
          </a:effectLst>
        </p:spPr>
        <p:txBody>
          <a:bodyPr rtlCol="0" anchor="ctr"/>
          <a:lstStyle/>
          <a:p>
            <a:pPr defTabSz="731520"/>
            <a:endParaRPr lang="zh-CN" altLang="en-US" sz="1440" dirty="0">
              <a:solidFill>
                <a:srgbClr val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80" name="Object60">
            <a:extLst>
              <a:ext uri="{FF2B5EF4-FFF2-40B4-BE49-F238E27FC236}">
                <a16:creationId xmlns:a16="http://schemas.microsoft.com/office/drawing/2014/main" id="{EDF66EC2-7A72-E54B-8688-4B76B2212A9F}"/>
              </a:ext>
            </a:extLst>
          </p:cNvPr>
          <p:cNvSpPr/>
          <p:nvPr/>
        </p:nvSpPr>
        <p:spPr>
          <a:xfrm>
            <a:off x="4529104" y="2983012"/>
            <a:ext cx="540527" cy="18723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defTabSz="731520">
              <a:lnSpc>
                <a:spcPct val="130000"/>
              </a:lnSpc>
            </a:pPr>
            <a:r>
              <a:rPr lang="zh-CN" altLang="en-US" sz="100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潜客池</a:t>
            </a:r>
            <a:endParaRPr lang="en-US" altLang="zh-CN" sz="1000" dirty="0">
              <a:solidFill>
                <a:srgbClr val="3C5DEC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183" name="Object29">
            <a:extLst>
              <a:ext uri="{FF2B5EF4-FFF2-40B4-BE49-F238E27FC236}">
                <a16:creationId xmlns:a16="http://schemas.microsoft.com/office/drawing/2014/main" id="{A8DB2453-5812-9148-ACB7-426AE2659E42}"/>
              </a:ext>
            </a:extLst>
          </p:cNvPr>
          <p:cNvSpPr/>
          <p:nvPr/>
        </p:nvSpPr>
        <p:spPr>
          <a:xfrm>
            <a:off x="4291158" y="1841748"/>
            <a:ext cx="1680639" cy="29915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2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实时互动 提高营销转化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sp>
        <p:nvSpPr>
          <p:cNvPr id="184" name="Object29">
            <a:extLst>
              <a:ext uri="{FF2B5EF4-FFF2-40B4-BE49-F238E27FC236}">
                <a16:creationId xmlns:a16="http://schemas.microsoft.com/office/drawing/2014/main" id="{3EA8A5EA-2039-304E-AB6C-98DC412942E8}"/>
              </a:ext>
            </a:extLst>
          </p:cNvPr>
          <p:cNvSpPr/>
          <p:nvPr/>
        </p:nvSpPr>
        <p:spPr>
          <a:xfrm>
            <a:off x="4291158" y="2015806"/>
            <a:ext cx="1680639" cy="29915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000" kern="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关注客户转化率</a:t>
            </a:r>
            <a:endParaRPr lang="zh-CN" altLang="en-US" sz="700" kern="0" dirty="0">
              <a:solidFill>
                <a:schemeClr val="tx1">
                  <a:lumMod val="50000"/>
                  <a:lumOff val="50000"/>
                </a:schemeClr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grpSp>
        <p:nvGrpSpPr>
          <p:cNvPr id="185" name="组合 184">
            <a:extLst>
              <a:ext uri="{FF2B5EF4-FFF2-40B4-BE49-F238E27FC236}">
                <a16:creationId xmlns:a16="http://schemas.microsoft.com/office/drawing/2014/main" id="{574F6847-1A37-1E43-8B73-A259193B4641}"/>
              </a:ext>
            </a:extLst>
          </p:cNvPr>
          <p:cNvGrpSpPr/>
          <p:nvPr/>
        </p:nvGrpSpPr>
        <p:grpSpPr>
          <a:xfrm>
            <a:off x="1584845" y="1841748"/>
            <a:ext cx="1680639" cy="473213"/>
            <a:chOff x="7242253" y="1196736"/>
            <a:chExt cx="1019655" cy="473213"/>
          </a:xfrm>
        </p:grpSpPr>
        <p:sp>
          <p:nvSpPr>
            <p:cNvPr id="186" name="Object29">
              <a:extLst>
                <a:ext uri="{FF2B5EF4-FFF2-40B4-BE49-F238E27FC236}">
                  <a16:creationId xmlns:a16="http://schemas.microsoft.com/office/drawing/2014/main" id="{D5590E85-8FC4-1945-99F8-528EBFB80DD5}"/>
                </a:ext>
              </a:extLst>
            </p:cNvPr>
            <p:cNvSpPr/>
            <p:nvPr/>
          </p:nvSpPr>
          <p:spPr>
            <a:xfrm>
              <a:off x="7242253" y="1196736"/>
              <a:ext cx="1019655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全渠道整合</a:t>
              </a:r>
              <a:endParaRPr lang="zh-CN" altLang="en-US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sp>
          <p:nvSpPr>
            <p:cNvPr id="187" name="Object29">
              <a:extLst>
                <a:ext uri="{FF2B5EF4-FFF2-40B4-BE49-F238E27FC236}">
                  <a16:creationId xmlns:a16="http://schemas.microsoft.com/office/drawing/2014/main" id="{2DA21963-D91C-104D-83F6-70EBF20860FA}"/>
                </a:ext>
              </a:extLst>
            </p:cNvPr>
            <p:cNvSpPr/>
            <p:nvPr/>
          </p:nvSpPr>
          <p:spPr>
            <a:xfrm>
              <a:off x="7242253" y="1370794"/>
              <a:ext cx="1019655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000" kern="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关注潜客精准度</a:t>
              </a:r>
              <a:endParaRPr lang="zh-CN" altLang="en-US" sz="7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A2ED08F-A726-4A4D-9D13-9BFAA380F5B0}"/>
              </a:ext>
            </a:extLst>
          </p:cNvPr>
          <p:cNvGrpSpPr/>
          <p:nvPr/>
        </p:nvGrpSpPr>
        <p:grpSpPr>
          <a:xfrm>
            <a:off x="1695804" y="1754216"/>
            <a:ext cx="8829498" cy="4630449"/>
            <a:chOff x="1695804" y="1754216"/>
            <a:chExt cx="8829498" cy="4630449"/>
          </a:xfrm>
        </p:grpSpPr>
        <p:cxnSp>
          <p:nvCxnSpPr>
            <p:cNvPr id="134" name="直线连接符 133">
              <a:extLst>
                <a:ext uri="{FF2B5EF4-FFF2-40B4-BE49-F238E27FC236}">
                  <a16:creationId xmlns:a16="http://schemas.microsoft.com/office/drawing/2014/main" id="{FF833337-60DF-5246-8E33-07E562F0DA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22170" y="1754216"/>
              <a:ext cx="3132" cy="4630449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线连接符 135">
              <a:extLst>
                <a:ext uri="{FF2B5EF4-FFF2-40B4-BE49-F238E27FC236}">
                  <a16:creationId xmlns:a16="http://schemas.microsoft.com/office/drawing/2014/main" id="{BAD48505-2AAD-3D42-B54F-C05325316C8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051412" y="1754216"/>
              <a:ext cx="3132" cy="4630449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线连接符 136">
              <a:extLst>
                <a:ext uri="{FF2B5EF4-FFF2-40B4-BE49-F238E27FC236}">
                  <a16:creationId xmlns:a16="http://schemas.microsoft.com/office/drawing/2014/main" id="{BF475F80-5188-A74B-9FF1-4095DB1A794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93182" y="1754216"/>
              <a:ext cx="3132" cy="4630449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线连接符 180">
              <a:extLst>
                <a:ext uri="{FF2B5EF4-FFF2-40B4-BE49-F238E27FC236}">
                  <a16:creationId xmlns:a16="http://schemas.microsoft.com/office/drawing/2014/main" id="{C01FE9CC-8FB6-9445-AD15-DAD8A1F0E6F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66641" y="1754216"/>
              <a:ext cx="3132" cy="4630449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线连接符 187">
              <a:extLst>
                <a:ext uri="{FF2B5EF4-FFF2-40B4-BE49-F238E27FC236}">
                  <a16:creationId xmlns:a16="http://schemas.microsoft.com/office/drawing/2014/main" id="{0AEAC663-9827-7742-86EA-8997928DABC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804" y="1754216"/>
              <a:ext cx="3132" cy="4630449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695730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261792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设计质量评估体系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368808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6" y="1338713"/>
            <a:ext cx="3624264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DESIGN QUALITY EVALUATION SYSTEM.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96E7588-B636-274A-AF29-9A4DD715508D}"/>
              </a:ext>
            </a:extLst>
          </p:cNvPr>
          <p:cNvGrpSpPr/>
          <p:nvPr/>
        </p:nvGrpSpPr>
        <p:grpSpPr>
          <a:xfrm>
            <a:off x="1306856" y="2001853"/>
            <a:ext cx="9578289" cy="3616195"/>
            <a:chOff x="1106643" y="1938469"/>
            <a:chExt cx="9578289" cy="3616195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B262E590-E186-FF4B-83B8-6E2A4CA67CDD}"/>
                </a:ext>
              </a:extLst>
            </p:cNvPr>
            <p:cNvGrpSpPr/>
            <p:nvPr/>
          </p:nvGrpSpPr>
          <p:grpSpPr>
            <a:xfrm>
              <a:off x="1106643" y="1938469"/>
              <a:ext cx="1753289" cy="3616195"/>
              <a:chOff x="1106643" y="1938469"/>
              <a:chExt cx="1753289" cy="3616195"/>
            </a:xfrm>
          </p:grpSpPr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FF260717-435D-FF47-8EB6-737846D5D493}"/>
                  </a:ext>
                </a:extLst>
              </p:cNvPr>
              <p:cNvGrpSpPr/>
              <p:nvPr/>
            </p:nvGrpSpPr>
            <p:grpSpPr>
              <a:xfrm>
                <a:off x="1106643" y="2432075"/>
                <a:ext cx="1753289" cy="1517514"/>
                <a:chOff x="1106643" y="2616741"/>
                <a:chExt cx="1753289" cy="1517514"/>
              </a:xfrm>
            </p:grpSpPr>
            <p:sp>
              <p:nvSpPr>
                <p:cNvPr id="72" name="矩形: 圆角 114">
                  <a:extLst>
                    <a:ext uri="{FF2B5EF4-FFF2-40B4-BE49-F238E27FC236}">
                      <a16:creationId xmlns:a16="http://schemas.microsoft.com/office/drawing/2014/main" id="{28F5D220-0C68-314A-B472-8904C4C7E90D}"/>
                    </a:ext>
                  </a:extLst>
                </p:cNvPr>
                <p:cNvSpPr/>
                <p:nvPr/>
              </p:nvSpPr>
              <p:spPr>
                <a:xfrm>
                  <a:off x="1106643" y="2616741"/>
                  <a:ext cx="1753289" cy="1517514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73" name="Object60">
                  <a:extLst>
                    <a:ext uri="{FF2B5EF4-FFF2-40B4-BE49-F238E27FC236}">
                      <a16:creationId xmlns:a16="http://schemas.microsoft.com/office/drawing/2014/main" id="{8052C6A8-501F-B74A-84F1-1D57B446A462}"/>
                    </a:ext>
                  </a:extLst>
                </p:cNvPr>
                <p:cNvSpPr/>
                <p:nvPr/>
              </p:nvSpPr>
              <p:spPr>
                <a:xfrm>
                  <a:off x="1309586" y="3023646"/>
                  <a:ext cx="1347402" cy="192627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en-US" sz="1400" dirty="0" err="1">
                      <a:solidFill>
                        <a:srgbClr val="3C5DEC"/>
                      </a:solidFill>
                      <a:latin typeface="OPPOSans H" pitchFamily="18" charset="-122"/>
                      <a:ea typeface="OPPOSans H" pitchFamily="18" charset="-122"/>
                      <a:cs typeface="OPPOSans H" pitchFamily="18" charset="-122"/>
                    </a:rPr>
                    <a:t>C端</a:t>
                  </a:r>
                  <a:endParaRPr lang="en-US" sz="1400" dirty="0">
                    <a:solidFill>
                      <a:srgbClr val="3C5DEC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endParaRPr>
                </a:p>
              </p:txBody>
            </p:sp>
            <p:sp>
              <p:nvSpPr>
                <p:cNvPr id="75" name="Object60">
                  <a:extLst>
                    <a:ext uri="{FF2B5EF4-FFF2-40B4-BE49-F238E27FC236}">
                      <a16:creationId xmlns:a16="http://schemas.microsoft.com/office/drawing/2014/main" id="{50F673FC-608B-E64C-B6F7-8EB9941D220D}"/>
                    </a:ext>
                  </a:extLst>
                </p:cNvPr>
                <p:cNvSpPr/>
                <p:nvPr/>
              </p:nvSpPr>
              <p:spPr>
                <a:xfrm>
                  <a:off x="1309586" y="3303834"/>
                  <a:ext cx="1347402" cy="427577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en-US" sz="1200" dirty="0" err="1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缺乏体系化</a:t>
                  </a:r>
                  <a:endParaRPr lang="en-US" sz="120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  <a:p>
                  <a:pPr algn="ctr" defTabSz="731520"/>
                  <a:r>
                    <a:rPr lang="en-US" sz="1200" dirty="0" err="1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度量指导</a:t>
                  </a:r>
                  <a:endParaRPr lang="en-US" sz="120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2A4F178B-58FF-9D40-B205-158F4FF50F16}"/>
                  </a:ext>
                </a:extLst>
              </p:cNvPr>
              <p:cNvGrpSpPr/>
              <p:nvPr/>
            </p:nvGrpSpPr>
            <p:grpSpPr>
              <a:xfrm>
                <a:off x="1106643" y="4037150"/>
                <a:ext cx="1753289" cy="1517514"/>
                <a:chOff x="1106643" y="2616741"/>
                <a:chExt cx="1753289" cy="1517514"/>
              </a:xfrm>
            </p:grpSpPr>
            <p:sp>
              <p:nvSpPr>
                <p:cNvPr id="78" name="矩形: 圆角 114">
                  <a:extLst>
                    <a:ext uri="{FF2B5EF4-FFF2-40B4-BE49-F238E27FC236}">
                      <a16:creationId xmlns:a16="http://schemas.microsoft.com/office/drawing/2014/main" id="{2CB43484-6B6B-8344-A724-7A0B0DC45807}"/>
                    </a:ext>
                  </a:extLst>
                </p:cNvPr>
                <p:cNvSpPr/>
                <p:nvPr/>
              </p:nvSpPr>
              <p:spPr>
                <a:xfrm>
                  <a:off x="1106643" y="2616741"/>
                  <a:ext cx="1753289" cy="1517514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79" name="Object60">
                  <a:extLst>
                    <a:ext uri="{FF2B5EF4-FFF2-40B4-BE49-F238E27FC236}">
                      <a16:creationId xmlns:a16="http://schemas.microsoft.com/office/drawing/2014/main" id="{4DE81220-B337-D645-91BA-6C459F38417C}"/>
                    </a:ext>
                  </a:extLst>
                </p:cNvPr>
                <p:cNvSpPr/>
                <p:nvPr/>
              </p:nvSpPr>
              <p:spPr>
                <a:xfrm>
                  <a:off x="1309586" y="3023646"/>
                  <a:ext cx="1347402" cy="192627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en-US" sz="1400" dirty="0" err="1">
                      <a:solidFill>
                        <a:srgbClr val="3C5DEC"/>
                      </a:solidFill>
                      <a:latin typeface="OPPOSans H" pitchFamily="18" charset="-122"/>
                      <a:ea typeface="OPPOSans H" pitchFamily="18" charset="-122"/>
                      <a:cs typeface="OPPOSans H" pitchFamily="18" charset="-122"/>
                    </a:rPr>
                    <a:t>B端</a:t>
                  </a:r>
                  <a:endParaRPr lang="en-US" sz="1400" dirty="0">
                    <a:solidFill>
                      <a:srgbClr val="3C5DEC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endParaRPr>
                </a:p>
              </p:txBody>
            </p:sp>
            <p:sp>
              <p:nvSpPr>
                <p:cNvPr id="80" name="Object60">
                  <a:extLst>
                    <a:ext uri="{FF2B5EF4-FFF2-40B4-BE49-F238E27FC236}">
                      <a16:creationId xmlns:a16="http://schemas.microsoft.com/office/drawing/2014/main" id="{62410517-0D41-BF4C-9F2A-5BACB04EFBFE}"/>
                    </a:ext>
                  </a:extLst>
                </p:cNvPr>
                <p:cNvSpPr/>
                <p:nvPr/>
              </p:nvSpPr>
              <p:spPr>
                <a:xfrm>
                  <a:off x="1309586" y="3310543"/>
                  <a:ext cx="1347402" cy="427577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en-US" sz="1200" dirty="0" err="1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缺乏设计质量</a:t>
                  </a:r>
                  <a:endParaRPr lang="en-US" sz="120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  <a:p>
                  <a:pPr algn="ctr" defTabSz="731520"/>
                  <a:r>
                    <a:rPr lang="en-US" sz="1200" dirty="0" err="1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度量评估方法</a:t>
                  </a:r>
                  <a:endParaRPr lang="en-US" sz="120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  <p:sp>
            <p:nvSpPr>
              <p:cNvPr id="121" name="Object29">
                <a:extLst>
                  <a:ext uri="{FF2B5EF4-FFF2-40B4-BE49-F238E27FC236}">
                    <a16:creationId xmlns:a16="http://schemas.microsoft.com/office/drawing/2014/main" id="{83DC432E-5977-7648-993E-1D8EF96F30E6}"/>
                  </a:ext>
                </a:extLst>
              </p:cNvPr>
              <p:cNvSpPr/>
              <p:nvPr/>
            </p:nvSpPr>
            <p:spPr>
              <a:xfrm>
                <a:off x="1431783" y="1938469"/>
                <a:ext cx="1103009" cy="34945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en-US" altLang="zh-CN" sz="1200" kern="0" dirty="0">
                    <a:solidFill>
                      <a:srgbClr val="000000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01</a:t>
                </a:r>
                <a:r>
                  <a:rPr lang="zh-CN" altLang="en-US" sz="1200" kern="0" dirty="0">
                    <a:solidFill>
                      <a:srgbClr val="000000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、现状</a:t>
                </a:r>
                <a:endParaRPr lang="zh-CN" altLang="en-US" sz="10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E8C2FA25-4173-4446-BFFC-F05C13CA6E93}"/>
                </a:ext>
              </a:extLst>
            </p:cNvPr>
            <p:cNvGrpSpPr/>
            <p:nvPr/>
          </p:nvGrpSpPr>
          <p:grpSpPr>
            <a:xfrm>
              <a:off x="2939887" y="1938469"/>
              <a:ext cx="2042957" cy="3616194"/>
              <a:chOff x="2935443" y="1938469"/>
              <a:chExt cx="2042957" cy="3616194"/>
            </a:xfrm>
          </p:grpSpPr>
          <p:grpSp>
            <p:nvGrpSpPr>
              <p:cNvPr id="81" name="组合 80">
                <a:extLst>
                  <a:ext uri="{FF2B5EF4-FFF2-40B4-BE49-F238E27FC236}">
                    <a16:creationId xmlns:a16="http://schemas.microsoft.com/office/drawing/2014/main" id="{4FA0AB1F-9C56-0440-ABF6-EB3D6A17C564}"/>
                  </a:ext>
                </a:extLst>
              </p:cNvPr>
              <p:cNvGrpSpPr/>
              <p:nvPr/>
            </p:nvGrpSpPr>
            <p:grpSpPr>
              <a:xfrm>
                <a:off x="2935443" y="2432074"/>
                <a:ext cx="2042957" cy="3122589"/>
                <a:chOff x="1106643" y="2616741"/>
                <a:chExt cx="1753289" cy="1517514"/>
              </a:xfrm>
            </p:grpSpPr>
            <p:sp>
              <p:nvSpPr>
                <p:cNvPr id="82" name="矩形: 圆角 114">
                  <a:extLst>
                    <a:ext uri="{FF2B5EF4-FFF2-40B4-BE49-F238E27FC236}">
                      <a16:creationId xmlns:a16="http://schemas.microsoft.com/office/drawing/2014/main" id="{F2E8A025-F570-2E47-9768-31FC6D9BA173}"/>
                    </a:ext>
                  </a:extLst>
                </p:cNvPr>
                <p:cNvSpPr/>
                <p:nvPr/>
              </p:nvSpPr>
              <p:spPr>
                <a:xfrm>
                  <a:off x="1106643" y="2616741"/>
                  <a:ext cx="1753289" cy="1517514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84" name="Object60">
                  <a:extLst>
                    <a:ext uri="{FF2B5EF4-FFF2-40B4-BE49-F238E27FC236}">
                      <a16:creationId xmlns:a16="http://schemas.microsoft.com/office/drawing/2014/main" id="{89FCF702-FCA5-2244-8781-7A9134653362}"/>
                    </a:ext>
                  </a:extLst>
                </p:cNvPr>
                <p:cNvSpPr/>
                <p:nvPr/>
              </p:nvSpPr>
              <p:spPr>
                <a:xfrm>
                  <a:off x="1248929" y="3037748"/>
                  <a:ext cx="1468716" cy="190034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en-US" sz="1400" dirty="0" err="1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建立C&amp;B能够通用的</a:t>
                  </a:r>
                  <a:endParaRPr lang="en-US" sz="14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  <a:p>
                  <a:pPr algn="ctr" defTabSz="731520"/>
                  <a:r>
                    <a:rPr lang="en-US" sz="1400" dirty="0" err="1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设计质量度量方法</a:t>
                  </a:r>
                  <a:endParaRPr lang="en-US" sz="14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77712C00-C066-DE4E-B2A3-730F2EE00FE5}"/>
                  </a:ext>
                </a:extLst>
              </p:cNvPr>
              <p:cNvGrpSpPr/>
              <p:nvPr/>
            </p:nvGrpSpPr>
            <p:grpSpPr>
              <a:xfrm>
                <a:off x="3054463" y="4037150"/>
                <a:ext cx="1804916" cy="289859"/>
                <a:chOff x="2957718" y="4520443"/>
                <a:chExt cx="1925566" cy="439883"/>
              </a:xfrm>
            </p:grpSpPr>
            <p:sp>
              <p:nvSpPr>
                <p:cNvPr id="85" name="矩形: 圆角 114">
                  <a:extLst>
                    <a:ext uri="{FF2B5EF4-FFF2-40B4-BE49-F238E27FC236}">
                      <a16:creationId xmlns:a16="http://schemas.microsoft.com/office/drawing/2014/main" id="{C1D25A82-291E-D640-958B-BC9454E590D6}"/>
                    </a:ext>
                  </a:extLst>
                </p:cNvPr>
                <p:cNvSpPr/>
                <p:nvPr/>
              </p:nvSpPr>
              <p:spPr>
                <a:xfrm>
                  <a:off x="2957718" y="4520443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86" name="Object60">
                  <a:extLst>
                    <a:ext uri="{FF2B5EF4-FFF2-40B4-BE49-F238E27FC236}">
                      <a16:creationId xmlns:a16="http://schemas.microsoft.com/office/drawing/2014/main" id="{4854B52F-1BBA-A04C-8AA3-D7C20ADA3AF8}"/>
                    </a:ext>
                  </a:extLst>
                </p:cNvPr>
                <p:cNvSpPr/>
                <p:nvPr/>
              </p:nvSpPr>
              <p:spPr>
                <a:xfrm>
                  <a:off x="3180603" y="4617777"/>
                  <a:ext cx="1479798" cy="245214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指方向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88" name="组合 87">
                <a:extLst>
                  <a:ext uri="{FF2B5EF4-FFF2-40B4-BE49-F238E27FC236}">
                    <a16:creationId xmlns:a16="http://schemas.microsoft.com/office/drawing/2014/main" id="{5CE6B9E7-3831-4244-878A-B984BB3465B6}"/>
                  </a:ext>
                </a:extLst>
              </p:cNvPr>
              <p:cNvGrpSpPr/>
              <p:nvPr/>
            </p:nvGrpSpPr>
            <p:grpSpPr>
              <a:xfrm>
                <a:off x="3054463" y="4399100"/>
                <a:ext cx="1804916" cy="289859"/>
                <a:chOff x="2957718" y="4520443"/>
                <a:chExt cx="1925566" cy="439883"/>
              </a:xfrm>
            </p:grpSpPr>
            <p:sp>
              <p:nvSpPr>
                <p:cNvPr id="91" name="矩形: 圆角 114">
                  <a:extLst>
                    <a:ext uri="{FF2B5EF4-FFF2-40B4-BE49-F238E27FC236}">
                      <a16:creationId xmlns:a16="http://schemas.microsoft.com/office/drawing/2014/main" id="{D893B4CF-A87A-964B-B8AE-8E927975B045}"/>
                    </a:ext>
                  </a:extLst>
                </p:cNvPr>
                <p:cNvSpPr/>
                <p:nvPr/>
              </p:nvSpPr>
              <p:spPr>
                <a:xfrm>
                  <a:off x="2957718" y="4520443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93" name="Object60">
                  <a:extLst>
                    <a:ext uri="{FF2B5EF4-FFF2-40B4-BE49-F238E27FC236}">
                      <a16:creationId xmlns:a16="http://schemas.microsoft.com/office/drawing/2014/main" id="{F5619B29-1612-B649-B190-EE42AF4D480A}"/>
                    </a:ext>
                  </a:extLst>
                </p:cNvPr>
                <p:cNvSpPr/>
                <p:nvPr/>
              </p:nvSpPr>
              <p:spPr>
                <a:xfrm>
                  <a:off x="3180603" y="4617777"/>
                  <a:ext cx="1479798" cy="245214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en-US" sz="1050" dirty="0" err="1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给方法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EBD63A22-E22D-4541-95BA-AB7957F7EBD6}"/>
                  </a:ext>
                </a:extLst>
              </p:cNvPr>
              <p:cNvGrpSpPr/>
              <p:nvPr/>
            </p:nvGrpSpPr>
            <p:grpSpPr>
              <a:xfrm>
                <a:off x="3054463" y="4770575"/>
                <a:ext cx="1804916" cy="289859"/>
                <a:chOff x="2957718" y="4520443"/>
                <a:chExt cx="1925566" cy="439883"/>
              </a:xfrm>
            </p:grpSpPr>
            <p:sp>
              <p:nvSpPr>
                <p:cNvPr id="95" name="矩形: 圆角 114">
                  <a:extLst>
                    <a:ext uri="{FF2B5EF4-FFF2-40B4-BE49-F238E27FC236}">
                      <a16:creationId xmlns:a16="http://schemas.microsoft.com/office/drawing/2014/main" id="{5B0170DD-C3C2-FD45-A52F-AA17BD6F066A}"/>
                    </a:ext>
                  </a:extLst>
                </p:cNvPr>
                <p:cNvSpPr/>
                <p:nvPr/>
              </p:nvSpPr>
              <p:spPr>
                <a:xfrm>
                  <a:off x="2957718" y="4520443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96" name="Object60">
                  <a:extLst>
                    <a:ext uri="{FF2B5EF4-FFF2-40B4-BE49-F238E27FC236}">
                      <a16:creationId xmlns:a16="http://schemas.microsoft.com/office/drawing/2014/main" id="{05F20B45-9BC1-F042-8021-A5BBFF0D82C5}"/>
                    </a:ext>
                  </a:extLst>
                </p:cNvPr>
                <p:cNvSpPr/>
                <p:nvPr/>
              </p:nvSpPr>
              <p:spPr>
                <a:xfrm>
                  <a:off x="3180603" y="4617777"/>
                  <a:ext cx="1479798" cy="245214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建工具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sp>
            <p:nvSpPr>
              <p:cNvPr id="122" name="Object29">
                <a:extLst>
                  <a:ext uri="{FF2B5EF4-FFF2-40B4-BE49-F238E27FC236}">
                    <a16:creationId xmlns:a16="http://schemas.microsoft.com/office/drawing/2014/main" id="{37BFF984-5BD6-E444-977E-B0953A238949}"/>
                  </a:ext>
                </a:extLst>
              </p:cNvPr>
              <p:cNvSpPr/>
              <p:nvPr/>
            </p:nvSpPr>
            <p:spPr>
              <a:xfrm>
                <a:off x="3405417" y="1938469"/>
                <a:ext cx="1103009" cy="34945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en-US" altLang="zh-CN" sz="1200" kern="0" dirty="0">
                    <a:solidFill>
                      <a:srgbClr val="000000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02</a:t>
                </a:r>
                <a:r>
                  <a:rPr lang="zh-CN" altLang="en-US" sz="1200" kern="0" dirty="0">
                    <a:solidFill>
                      <a:srgbClr val="000000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、目标</a:t>
                </a:r>
                <a:endParaRPr lang="zh-CN" altLang="en-US" sz="10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E8F928D8-C049-ED47-916C-67F1D377E9B0}"/>
                </a:ext>
              </a:extLst>
            </p:cNvPr>
            <p:cNvGrpSpPr/>
            <p:nvPr/>
          </p:nvGrpSpPr>
          <p:grpSpPr>
            <a:xfrm>
              <a:off x="5062799" y="1938469"/>
              <a:ext cx="2771090" cy="3616195"/>
              <a:chOff x="5060577" y="1938469"/>
              <a:chExt cx="2771090" cy="3616195"/>
            </a:xfrm>
          </p:grpSpPr>
          <p:grpSp>
            <p:nvGrpSpPr>
              <p:cNvPr id="97" name="组合 96">
                <a:extLst>
                  <a:ext uri="{FF2B5EF4-FFF2-40B4-BE49-F238E27FC236}">
                    <a16:creationId xmlns:a16="http://schemas.microsoft.com/office/drawing/2014/main" id="{00E17C91-0873-F843-AE4A-A0F43875CCC4}"/>
                  </a:ext>
                </a:extLst>
              </p:cNvPr>
              <p:cNvGrpSpPr/>
              <p:nvPr/>
            </p:nvGrpSpPr>
            <p:grpSpPr>
              <a:xfrm>
                <a:off x="5060577" y="2432075"/>
                <a:ext cx="2771090" cy="1517514"/>
                <a:chOff x="1106643" y="2616741"/>
                <a:chExt cx="1753289" cy="1517514"/>
              </a:xfrm>
            </p:grpSpPr>
            <p:sp>
              <p:nvSpPr>
                <p:cNvPr id="99" name="矩形: 圆角 114">
                  <a:extLst>
                    <a:ext uri="{FF2B5EF4-FFF2-40B4-BE49-F238E27FC236}">
                      <a16:creationId xmlns:a16="http://schemas.microsoft.com/office/drawing/2014/main" id="{6AF62ABB-C2A4-3443-BF0C-6A26CBF107F1}"/>
                    </a:ext>
                  </a:extLst>
                </p:cNvPr>
                <p:cNvSpPr/>
                <p:nvPr/>
              </p:nvSpPr>
              <p:spPr>
                <a:xfrm>
                  <a:off x="1106643" y="2616741"/>
                  <a:ext cx="1753289" cy="1517514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00" name="Object60">
                  <a:extLst>
                    <a:ext uri="{FF2B5EF4-FFF2-40B4-BE49-F238E27FC236}">
                      <a16:creationId xmlns:a16="http://schemas.microsoft.com/office/drawing/2014/main" id="{E18815AC-F6EA-9F4D-B2E8-826BD728959A}"/>
                    </a:ext>
                  </a:extLst>
                </p:cNvPr>
                <p:cNvSpPr/>
                <p:nvPr/>
              </p:nvSpPr>
              <p:spPr>
                <a:xfrm>
                  <a:off x="1236506" y="3182065"/>
                  <a:ext cx="1550346" cy="192627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defTabSz="731520"/>
                  <a:r>
                    <a:rPr lang="en-US" sz="1400" dirty="0">
                      <a:solidFill>
                        <a:srgbClr val="3C5DEC"/>
                      </a:solidFill>
                      <a:latin typeface="OPPOSans H" pitchFamily="18" charset="-122"/>
                      <a:ea typeface="OPPOSans H" pitchFamily="18" charset="-122"/>
                      <a:cs typeface="OPPOSans H" pitchFamily="18" charset="-122"/>
                    </a:rPr>
                    <a:t>策略</a:t>
                  </a:r>
                  <a:r>
                    <a:rPr lang="en-US" altLang="zh-CN" sz="1400" dirty="0">
                      <a:solidFill>
                        <a:srgbClr val="3C5DEC"/>
                      </a:solidFill>
                      <a:latin typeface="OPPOSans H" pitchFamily="18" charset="-122"/>
                      <a:ea typeface="OPPOSans H" pitchFamily="18" charset="-122"/>
                      <a:cs typeface="OPPOSans H" pitchFamily="18" charset="-122"/>
                    </a:rPr>
                    <a:t>1</a:t>
                  </a:r>
                  <a:r>
                    <a:rPr lang="zh-CN" altLang="en-US" sz="1400" dirty="0">
                      <a:solidFill>
                        <a:srgbClr val="3C5DEC"/>
                      </a:solidFill>
                      <a:latin typeface="OPPOSans H" pitchFamily="18" charset="-122"/>
                      <a:ea typeface="OPPOSans H" pitchFamily="18" charset="-122"/>
                      <a:cs typeface="OPPOSans H" pitchFamily="18" charset="-122"/>
                    </a:rPr>
                    <a:t>｜提炼设计通用度量维度</a:t>
                  </a:r>
                  <a:endParaRPr lang="en-US" sz="1400" dirty="0">
                    <a:solidFill>
                      <a:srgbClr val="3C5DEC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endParaRPr>
                </a:p>
              </p:txBody>
            </p:sp>
            <p:sp>
              <p:nvSpPr>
                <p:cNvPr id="101" name="Object60">
                  <a:extLst>
                    <a:ext uri="{FF2B5EF4-FFF2-40B4-BE49-F238E27FC236}">
                      <a16:creationId xmlns:a16="http://schemas.microsoft.com/office/drawing/2014/main" id="{B564658A-2B50-FB4F-84CD-E3DB1ADD6556}"/>
                    </a:ext>
                  </a:extLst>
                </p:cNvPr>
                <p:cNvSpPr/>
                <p:nvPr/>
              </p:nvSpPr>
              <p:spPr>
                <a:xfrm>
                  <a:off x="1236506" y="3451367"/>
                  <a:ext cx="1517633" cy="184666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defTabSz="731520"/>
                  <a:r>
                    <a:rPr lang="en-US" sz="1200" dirty="0" err="1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调研业务特性和设计维度的关联性</a:t>
                  </a:r>
                  <a:endParaRPr lang="en-US" sz="120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  <p:sp>
            <p:nvSpPr>
              <p:cNvPr id="104" name="矩形: 圆角 114">
                <a:extLst>
                  <a:ext uri="{FF2B5EF4-FFF2-40B4-BE49-F238E27FC236}">
                    <a16:creationId xmlns:a16="http://schemas.microsoft.com/office/drawing/2014/main" id="{513E0661-9FF7-A746-BF2C-08559314A172}"/>
                  </a:ext>
                </a:extLst>
              </p:cNvPr>
              <p:cNvSpPr/>
              <p:nvPr/>
            </p:nvSpPr>
            <p:spPr>
              <a:xfrm>
                <a:off x="5060577" y="4037150"/>
                <a:ext cx="2771090" cy="1517514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>
                <a:outerShdw blurRad="190500" sx="102000" sy="102000" algn="ctr" rotWithShape="0">
                  <a:srgbClr val="000000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10" name="Object60">
                <a:extLst>
                  <a:ext uri="{FF2B5EF4-FFF2-40B4-BE49-F238E27FC236}">
                    <a16:creationId xmlns:a16="http://schemas.microsoft.com/office/drawing/2014/main" id="{AC6029D3-AA00-C84A-96DC-A9B550CB188F}"/>
                  </a:ext>
                </a:extLst>
              </p:cNvPr>
              <p:cNvSpPr/>
              <p:nvPr/>
            </p:nvSpPr>
            <p:spPr>
              <a:xfrm>
                <a:off x="5265827" y="4484617"/>
                <a:ext cx="2450337" cy="43088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defTabSz="731520"/>
                <a:r>
                  <a:rPr lang="en-US" sz="1400" dirty="0">
                    <a:solidFill>
                      <a:srgbClr val="3C5DEC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策略</a:t>
                </a:r>
                <a:r>
                  <a:rPr lang="en-US" altLang="zh-CN" sz="1400" dirty="0">
                    <a:solidFill>
                      <a:srgbClr val="3C5DEC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2</a:t>
                </a:r>
                <a:r>
                  <a:rPr lang="zh-CN" altLang="en-US" sz="1400" dirty="0">
                    <a:solidFill>
                      <a:srgbClr val="3C5DEC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｜基于业务在</a:t>
                </a:r>
                <a:r>
                  <a:rPr lang="en-US" altLang="zh-CN" sz="1400" dirty="0">
                    <a:solidFill>
                      <a:srgbClr val="3C5DEC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C&amp;B</a:t>
                </a:r>
                <a:r>
                  <a:rPr lang="zh-CN" altLang="en-US" sz="1400" dirty="0">
                    <a:solidFill>
                      <a:srgbClr val="3C5DEC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端共性和差异提炼差异性维度</a:t>
                </a:r>
                <a:endParaRPr lang="en-US" sz="1400" dirty="0">
                  <a:solidFill>
                    <a:srgbClr val="3C5DEC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endParaRPr>
              </a:p>
            </p:txBody>
          </p:sp>
          <p:sp>
            <p:nvSpPr>
              <p:cNvPr id="111" name="Object60">
                <a:extLst>
                  <a:ext uri="{FF2B5EF4-FFF2-40B4-BE49-F238E27FC236}">
                    <a16:creationId xmlns:a16="http://schemas.microsoft.com/office/drawing/2014/main" id="{9191D011-A2C4-5D44-850A-CDF13990B269}"/>
                  </a:ext>
                </a:extLst>
              </p:cNvPr>
              <p:cNvSpPr/>
              <p:nvPr/>
            </p:nvSpPr>
            <p:spPr>
              <a:xfrm>
                <a:off x="5265827" y="5003065"/>
                <a:ext cx="2398633" cy="18466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defTabSz="731520"/>
                <a:r>
                  <a:rPr lang="en-US" sz="1200" dirty="0" err="1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明确C&amp;B可通用和差异性度量维度</a:t>
                </a:r>
                <a:endParaRPr lang="en-US" sz="1200" dirty="0">
                  <a:solidFill>
                    <a:srgbClr val="3C5DEC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  <p:sp>
            <p:nvSpPr>
              <p:cNvPr id="123" name="Object29">
                <a:extLst>
                  <a:ext uri="{FF2B5EF4-FFF2-40B4-BE49-F238E27FC236}">
                    <a16:creationId xmlns:a16="http://schemas.microsoft.com/office/drawing/2014/main" id="{66B50559-72A6-DE4B-9490-AFC432CA686F}"/>
                  </a:ext>
                </a:extLst>
              </p:cNvPr>
              <p:cNvSpPr/>
              <p:nvPr/>
            </p:nvSpPr>
            <p:spPr>
              <a:xfrm>
                <a:off x="5800583" y="1938469"/>
                <a:ext cx="1103009" cy="34945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en-US" altLang="zh-CN" sz="1200" kern="0" dirty="0">
                    <a:solidFill>
                      <a:srgbClr val="000000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03</a:t>
                </a:r>
                <a:r>
                  <a:rPr lang="zh-CN" altLang="en-US" sz="1200" kern="0" dirty="0">
                    <a:solidFill>
                      <a:srgbClr val="000000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、策略</a:t>
                </a:r>
                <a:endParaRPr lang="zh-CN" altLang="en-US" sz="10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11793A7D-642C-9845-A90F-C20C8B8D9DEB}"/>
                </a:ext>
              </a:extLst>
            </p:cNvPr>
            <p:cNvGrpSpPr/>
            <p:nvPr/>
          </p:nvGrpSpPr>
          <p:grpSpPr>
            <a:xfrm>
              <a:off x="7913843" y="1938469"/>
              <a:ext cx="2771089" cy="3611709"/>
              <a:chOff x="7913843" y="1938469"/>
              <a:chExt cx="2771089" cy="3611709"/>
            </a:xfrm>
          </p:grpSpPr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79500909-29D5-EF4A-87E0-77F78B8C259C}"/>
                  </a:ext>
                </a:extLst>
              </p:cNvPr>
              <p:cNvGrpSpPr/>
              <p:nvPr/>
            </p:nvGrpSpPr>
            <p:grpSpPr>
              <a:xfrm>
                <a:off x="7913843" y="2427589"/>
                <a:ext cx="2771089" cy="3122589"/>
                <a:chOff x="7913843" y="2612255"/>
                <a:chExt cx="2771089" cy="3201780"/>
              </a:xfrm>
            </p:grpSpPr>
            <p:grpSp>
              <p:nvGrpSpPr>
                <p:cNvPr id="2" name="组合 1">
                  <a:extLst>
                    <a:ext uri="{FF2B5EF4-FFF2-40B4-BE49-F238E27FC236}">
                      <a16:creationId xmlns:a16="http://schemas.microsoft.com/office/drawing/2014/main" id="{BAFFBF15-1FFF-7449-8205-B96E3FDB4EFF}"/>
                    </a:ext>
                  </a:extLst>
                </p:cNvPr>
                <p:cNvGrpSpPr/>
                <p:nvPr/>
              </p:nvGrpSpPr>
              <p:grpSpPr>
                <a:xfrm>
                  <a:off x="7913843" y="2612255"/>
                  <a:ext cx="2771089" cy="1023778"/>
                  <a:chOff x="1291896" y="2879723"/>
                  <a:chExt cx="1511908" cy="439883"/>
                </a:xfrm>
              </p:grpSpPr>
              <p:sp>
                <p:nvSpPr>
                  <p:cNvPr id="69" name="矩形: 圆角 114">
                    <a:extLst>
                      <a:ext uri="{FF2B5EF4-FFF2-40B4-BE49-F238E27FC236}">
                        <a16:creationId xmlns:a16="http://schemas.microsoft.com/office/drawing/2014/main" id="{22BBD27B-67FC-924E-B1D2-3B13F13551D7}"/>
                      </a:ext>
                    </a:extLst>
                  </p:cNvPr>
                  <p:cNvSpPr/>
                  <p:nvPr/>
                </p:nvSpPr>
                <p:spPr>
                  <a:xfrm>
                    <a:off x="1291896" y="2879723"/>
                    <a:ext cx="1511908" cy="439883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70" name="Object60">
                    <a:extLst>
                      <a:ext uri="{FF2B5EF4-FFF2-40B4-BE49-F238E27FC236}">
                        <a16:creationId xmlns:a16="http://schemas.microsoft.com/office/drawing/2014/main" id="{596FCA9B-6B49-5240-9E16-B9C27C9B45D0}"/>
                      </a:ext>
                    </a:extLst>
                  </p:cNvPr>
                  <p:cNvSpPr/>
                  <p:nvPr/>
                </p:nvSpPr>
                <p:spPr>
                  <a:xfrm>
                    <a:off x="1499812" y="3053380"/>
                    <a:ext cx="1161901" cy="94917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/>
                    <a:r>
                      <a:rPr lang="zh-CN" altLang="en-US" sz="1400" dirty="0">
                        <a:solidFill>
                          <a:schemeClr val="bg1"/>
                        </a:solidFill>
                        <a:latin typeface="OPPOSans H" pitchFamily="18" charset="-122"/>
                        <a:ea typeface="OPPOSans H" pitchFamily="18" charset="-122"/>
                        <a:cs typeface="OPPOSans H" pitchFamily="18" charset="-122"/>
                      </a:rPr>
                      <a:t>设计质量评估模型</a:t>
                    </a:r>
                    <a:endParaRPr lang="en-US" sz="1400" dirty="0">
                      <a:solidFill>
                        <a:schemeClr val="bg1"/>
                      </a:solidFill>
                      <a:latin typeface="OPPOSans H" pitchFamily="18" charset="-122"/>
                      <a:ea typeface="OPPOSans H" pitchFamily="18" charset="-122"/>
                      <a:cs typeface="OPPOSans H" pitchFamily="18" charset="-122"/>
                    </a:endParaRPr>
                  </a:p>
                </p:txBody>
              </p:sp>
            </p:grpSp>
            <p:grpSp>
              <p:nvGrpSpPr>
                <p:cNvPr id="114" name="组合 113">
                  <a:extLst>
                    <a:ext uri="{FF2B5EF4-FFF2-40B4-BE49-F238E27FC236}">
                      <a16:creationId xmlns:a16="http://schemas.microsoft.com/office/drawing/2014/main" id="{3575D7D6-AD36-1F48-A2C3-565273592D08}"/>
                    </a:ext>
                  </a:extLst>
                </p:cNvPr>
                <p:cNvGrpSpPr/>
                <p:nvPr/>
              </p:nvGrpSpPr>
              <p:grpSpPr>
                <a:xfrm>
                  <a:off x="7913843" y="3701256"/>
                  <a:ext cx="2771089" cy="1023778"/>
                  <a:chOff x="1291896" y="2879723"/>
                  <a:chExt cx="1511908" cy="439883"/>
                </a:xfrm>
              </p:grpSpPr>
              <p:sp>
                <p:nvSpPr>
                  <p:cNvPr id="115" name="矩形: 圆角 114">
                    <a:extLst>
                      <a:ext uri="{FF2B5EF4-FFF2-40B4-BE49-F238E27FC236}">
                        <a16:creationId xmlns:a16="http://schemas.microsoft.com/office/drawing/2014/main" id="{9E510142-6C62-6243-A2EE-8CACCEB8DCD6}"/>
                      </a:ext>
                    </a:extLst>
                  </p:cNvPr>
                  <p:cNvSpPr/>
                  <p:nvPr/>
                </p:nvSpPr>
                <p:spPr>
                  <a:xfrm>
                    <a:off x="1291896" y="2879723"/>
                    <a:ext cx="1511908" cy="439883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17" name="Object60">
                    <a:extLst>
                      <a:ext uri="{FF2B5EF4-FFF2-40B4-BE49-F238E27FC236}">
                        <a16:creationId xmlns:a16="http://schemas.microsoft.com/office/drawing/2014/main" id="{CCD12392-0D58-C54F-9800-73CDC9C05FBF}"/>
                      </a:ext>
                    </a:extLst>
                  </p:cNvPr>
                  <p:cNvSpPr/>
                  <p:nvPr/>
                </p:nvSpPr>
                <p:spPr>
                  <a:xfrm>
                    <a:off x="1499812" y="3053380"/>
                    <a:ext cx="1161901" cy="94917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/>
                    <a:r>
                      <a:rPr lang="zh-CN" altLang="en-US" sz="1400" dirty="0">
                        <a:solidFill>
                          <a:schemeClr val="bg1"/>
                        </a:solidFill>
                        <a:latin typeface="OPPOSans H" pitchFamily="18" charset="-122"/>
                        <a:ea typeface="OPPOSans H" pitchFamily="18" charset="-122"/>
                        <a:cs typeface="OPPOSans H" pitchFamily="18" charset="-122"/>
                      </a:rPr>
                      <a:t>模型维度对应的度量方法</a:t>
                    </a:r>
                    <a:endParaRPr lang="en-US" sz="1400" dirty="0">
                      <a:solidFill>
                        <a:schemeClr val="bg1"/>
                      </a:solidFill>
                      <a:latin typeface="OPPOSans H" pitchFamily="18" charset="-122"/>
                      <a:ea typeface="OPPOSans H" pitchFamily="18" charset="-122"/>
                      <a:cs typeface="OPPOSans H" pitchFamily="18" charset="-122"/>
                    </a:endParaRPr>
                  </a:p>
                </p:txBody>
              </p:sp>
            </p:grpSp>
            <p:grpSp>
              <p:nvGrpSpPr>
                <p:cNvPr id="118" name="组合 117">
                  <a:extLst>
                    <a:ext uri="{FF2B5EF4-FFF2-40B4-BE49-F238E27FC236}">
                      <a16:creationId xmlns:a16="http://schemas.microsoft.com/office/drawing/2014/main" id="{E11898AE-C965-C34F-AD1E-AAE6C25100C3}"/>
                    </a:ext>
                  </a:extLst>
                </p:cNvPr>
                <p:cNvGrpSpPr/>
                <p:nvPr/>
              </p:nvGrpSpPr>
              <p:grpSpPr>
                <a:xfrm>
                  <a:off x="7913843" y="4790257"/>
                  <a:ext cx="2771089" cy="1023778"/>
                  <a:chOff x="1291896" y="2879723"/>
                  <a:chExt cx="1511908" cy="439883"/>
                </a:xfrm>
              </p:grpSpPr>
              <p:sp>
                <p:nvSpPr>
                  <p:cNvPr id="119" name="矩形: 圆角 114">
                    <a:extLst>
                      <a:ext uri="{FF2B5EF4-FFF2-40B4-BE49-F238E27FC236}">
                        <a16:creationId xmlns:a16="http://schemas.microsoft.com/office/drawing/2014/main" id="{45A03086-5987-1E41-9333-69AC970DBA16}"/>
                      </a:ext>
                    </a:extLst>
                  </p:cNvPr>
                  <p:cNvSpPr/>
                  <p:nvPr/>
                </p:nvSpPr>
                <p:spPr>
                  <a:xfrm>
                    <a:off x="1291896" y="2879723"/>
                    <a:ext cx="1511908" cy="439883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20" name="Object60">
                    <a:extLst>
                      <a:ext uri="{FF2B5EF4-FFF2-40B4-BE49-F238E27FC236}">
                        <a16:creationId xmlns:a16="http://schemas.microsoft.com/office/drawing/2014/main" id="{9BE5D062-A9B3-7B48-8227-4BB57CF05D0C}"/>
                      </a:ext>
                    </a:extLst>
                  </p:cNvPr>
                  <p:cNvSpPr/>
                  <p:nvPr/>
                </p:nvSpPr>
                <p:spPr>
                  <a:xfrm>
                    <a:off x="1499812" y="3053380"/>
                    <a:ext cx="1161901" cy="94917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/>
                    <a:r>
                      <a:rPr lang="zh-CN" altLang="en-US" sz="1400" dirty="0">
                        <a:solidFill>
                          <a:schemeClr val="bg1"/>
                        </a:solidFill>
                        <a:latin typeface="OPPOSans H" pitchFamily="18" charset="-122"/>
                        <a:ea typeface="OPPOSans H" pitchFamily="18" charset="-122"/>
                        <a:cs typeface="OPPOSans H" pitchFamily="18" charset="-122"/>
                      </a:rPr>
                      <a:t>度量方法对应的可用工具</a:t>
                    </a:r>
                    <a:endParaRPr lang="en-US" sz="1400" dirty="0">
                      <a:solidFill>
                        <a:schemeClr val="bg1"/>
                      </a:solidFill>
                      <a:latin typeface="OPPOSans H" pitchFamily="18" charset="-122"/>
                      <a:ea typeface="OPPOSans H" pitchFamily="18" charset="-122"/>
                      <a:cs typeface="OPPOSans H" pitchFamily="18" charset="-122"/>
                    </a:endParaRPr>
                  </a:p>
                </p:txBody>
              </p:sp>
            </p:grpSp>
          </p:grpSp>
          <p:sp>
            <p:nvSpPr>
              <p:cNvPr id="124" name="Object29">
                <a:extLst>
                  <a:ext uri="{FF2B5EF4-FFF2-40B4-BE49-F238E27FC236}">
                    <a16:creationId xmlns:a16="http://schemas.microsoft.com/office/drawing/2014/main" id="{A92F02D7-07A5-524D-A456-9210FA9AE3E6}"/>
                  </a:ext>
                </a:extLst>
              </p:cNvPr>
              <p:cNvSpPr/>
              <p:nvPr/>
            </p:nvSpPr>
            <p:spPr>
              <a:xfrm>
                <a:off x="8747883" y="1938469"/>
                <a:ext cx="1103009" cy="34945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en-US" altLang="zh-CN" sz="1200" kern="0" dirty="0">
                    <a:solidFill>
                      <a:srgbClr val="000000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04</a:t>
                </a:r>
                <a:r>
                  <a:rPr lang="zh-CN" altLang="en-US" sz="1200" kern="0" dirty="0">
                    <a:solidFill>
                      <a:srgbClr val="000000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、实现</a:t>
                </a:r>
                <a:endParaRPr lang="zh-CN" altLang="en-US" sz="10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359751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261792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会员体系的本质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374142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6" y="1338713"/>
            <a:ext cx="4047012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THE ESSENCE OF MEMBERSHIP SYSTEM.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0B1F5AF9-186E-1745-B4BF-902E2839D817}"/>
              </a:ext>
            </a:extLst>
          </p:cNvPr>
          <p:cNvGrpSpPr/>
          <p:nvPr/>
        </p:nvGrpSpPr>
        <p:grpSpPr>
          <a:xfrm>
            <a:off x="1212463" y="2115753"/>
            <a:ext cx="9767074" cy="3540646"/>
            <a:chOff x="1332961" y="2325987"/>
            <a:chExt cx="9767074" cy="3540646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A2B7D500-59FC-8C47-B75C-4769B985A442}"/>
                </a:ext>
              </a:extLst>
            </p:cNvPr>
            <p:cNvGrpSpPr/>
            <p:nvPr/>
          </p:nvGrpSpPr>
          <p:grpSpPr>
            <a:xfrm>
              <a:off x="9317199" y="3375275"/>
              <a:ext cx="1484150" cy="1372300"/>
              <a:chOff x="9317199" y="3551393"/>
              <a:chExt cx="1484150" cy="1372300"/>
            </a:xfrm>
          </p:grpSpPr>
          <p:grpSp>
            <p:nvGrpSpPr>
              <p:cNvPr id="3" name="组合 2">
                <a:extLst>
                  <a:ext uri="{FF2B5EF4-FFF2-40B4-BE49-F238E27FC236}">
                    <a16:creationId xmlns:a16="http://schemas.microsoft.com/office/drawing/2014/main" id="{5CCB74C4-E849-934F-98A5-7C16D6BDF1C3}"/>
                  </a:ext>
                </a:extLst>
              </p:cNvPr>
              <p:cNvGrpSpPr/>
              <p:nvPr/>
            </p:nvGrpSpPr>
            <p:grpSpPr>
              <a:xfrm>
                <a:off x="9317199" y="3551393"/>
                <a:ext cx="1484150" cy="580992"/>
                <a:chOff x="1393248" y="3951577"/>
                <a:chExt cx="1925566" cy="439883"/>
              </a:xfrm>
            </p:grpSpPr>
            <p:sp>
              <p:nvSpPr>
                <p:cNvPr id="58" name="矩形: 圆角 114">
                  <a:extLst>
                    <a:ext uri="{FF2B5EF4-FFF2-40B4-BE49-F238E27FC236}">
                      <a16:creationId xmlns:a16="http://schemas.microsoft.com/office/drawing/2014/main" id="{9FE0FB0A-DCBC-944C-A697-0DEE6EF30C2F}"/>
                    </a:ext>
                  </a:extLst>
                </p:cNvPr>
                <p:cNvSpPr/>
                <p:nvPr/>
              </p:nvSpPr>
              <p:spPr>
                <a:xfrm>
                  <a:off x="1393248" y="3951577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59" name="Object60">
                  <a:extLst>
                    <a:ext uri="{FF2B5EF4-FFF2-40B4-BE49-F238E27FC236}">
                      <a16:creationId xmlns:a16="http://schemas.microsoft.com/office/drawing/2014/main" id="{F6A2B675-501A-0B46-9A83-64EA7C3403E1}"/>
                    </a:ext>
                  </a:extLst>
                </p:cNvPr>
                <p:cNvSpPr/>
                <p:nvPr/>
              </p:nvSpPr>
              <p:spPr>
                <a:xfrm>
                  <a:off x="1616133" y="4087014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不同等级</a:t>
                  </a:r>
                  <a:endParaRPr lang="en-US" sz="12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63" name="组合 62">
                <a:extLst>
                  <a:ext uri="{FF2B5EF4-FFF2-40B4-BE49-F238E27FC236}">
                    <a16:creationId xmlns:a16="http://schemas.microsoft.com/office/drawing/2014/main" id="{0650E464-F8E1-D141-A460-6E851495DD03}"/>
                  </a:ext>
                </a:extLst>
              </p:cNvPr>
              <p:cNvGrpSpPr/>
              <p:nvPr/>
            </p:nvGrpSpPr>
            <p:grpSpPr>
              <a:xfrm>
                <a:off x="9317199" y="4342701"/>
                <a:ext cx="1484150" cy="580992"/>
                <a:chOff x="1393248" y="3951577"/>
                <a:chExt cx="1925566" cy="439883"/>
              </a:xfrm>
            </p:grpSpPr>
            <p:sp>
              <p:nvSpPr>
                <p:cNvPr id="64" name="矩形: 圆角 114">
                  <a:extLst>
                    <a:ext uri="{FF2B5EF4-FFF2-40B4-BE49-F238E27FC236}">
                      <a16:creationId xmlns:a16="http://schemas.microsoft.com/office/drawing/2014/main" id="{42F5604D-017B-FC45-8E85-B0FC7DD73F0D}"/>
                    </a:ext>
                  </a:extLst>
                </p:cNvPr>
                <p:cNvSpPr/>
                <p:nvPr/>
              </p:nvSpPr>
              <p:spPr>
                <a:xfrm>
                  <a:off x="1393248" y="3951577"/>
                  <a:ext cx="1925566" cy="43988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65" name="Object60">
                  <a:extLst>
                    <a:ext uri="{FF2B5EF4-FFF2-40B4-BE49-F238E27FC236}">
                      <a16:creationId xmlns:a16="http://schemas.microsoft.com/office/drawing/2014/main" id="{EF1D2591-F11B-984A-AD5B-228929A9EED7}"/>
                    </a:ext>
                  </a:extLst>
                </p:cNvPr>
                <p:cNvSpPr/>
                <p:nvPr/>
              </p:nvSpPr>
              <p:spPr>
                <a:xfrm>
                  <a:off x="1616133" y="4087014"/>
                  <a:ext cx="1479797" cy="169008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algn="ctr" defTabSz="731520"/>
                  <a:r>
                    <a:rPr lang="zh-CN" alt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付费</a:t>
                  </a:r>
                  <a:r>
                    <a:rPr lang="en-US" altLang="zh-CN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/</a:t>
                  </a:r>
                  <a:r>
                    <a:rPr lang="zh-CN" alt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免费</a:t>
                  </a:r>
                  <a:endParaRPr lang="en-US" sz="12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</p:grpSp>
        <p:sp>
          <p:nvSpPr>
            <p:cNvPr id="66" name="矩形: 圆角 114">
              <a:extLst>
                <a:ext uri="{FF2B5EF4-FFF2-40B4-BE49-F238E27FC236}">
                  <a16:creationId xmlns:a16="http://schemas.microsoft.com/office/drawing/2014/main" id="{82878015-2822-4F4B-9849-89B512655E83}"/>
                </a:ext>
              </a:extLst>
            </p:cNvPr>
            <p:cNvSpPr/>
            <p:nvPr/>
          </p:nvSpPr>
          <p:spPr>
            <a:xfrm>
              <a:off x="9066348" y="2909989"/>
              <a:ext cx="1985853" cy="2302873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dash"/>
              <a:miter/>
            </a:ln>
            <a:effectLst>
              <a:outerShdw blurRad="190500" sx="102000" sy="102000" algn="ctr" rotWithShape="0">
                <a:srgbClr val="000000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71" name="Object29">
              <a:extLst>
                <a:ext uri="{FF2B5EF4-FFF2-40B4-BE49-F238E27FC236}">
                  <a16:creationId xmlns:a16="http://schemas.microsoft.com/office/drawing/2014/main" id="{5F01D395-7A62-9B48-9E81-468318E6C748}"/>
                </a:ext>
              </a:extLst>
            </p:cNvPr>
            <p:cNvSpPr/>
            <p:nvPr/>
          </p:nvSpPr>
          <p:spPr>
            <a:xfrm>
              <a:off x="1774382" y="2325987"/>
              <a:ext cx="1103009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4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消费者剩余</a:t>
              </a:r>
              <a:endParaRPr lang="zh-CN" altLang="en-US" sz="105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sp>
          <p:nvSpPr>
            <p:cNvPr id="74" name="Object29">
              <a:extLst>
                <a:ext uri="{FF2B5EF4-FFF2-40B4-BE49-F238E27FC236}">
                  <a16:creationId xmlns:a16="http://schemas.microsoft.com/office/drawing/2014/main" id="{2505DBDE-8F1C-EE49-97DB-DA882AC15743}"/>
                </a:ext>
              </a:extLst>
            </p:cNvPr>
            <p:cNvSpPr/>
            <p:nvPr/>
          </p:nvSpPr>
          <p:spPr>
            <a:xfrm>
              <a:off x="5376856" y="2325987"/>
              <a:ext cx="1475812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4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三级价格歧视</a:t>
              </a:r>
              <a:endParaRPr lang="zh-CN" altLang="en-US" sz="105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sp>
          <p:nvSpPr>
            <p:cNvPr id="83" name="Object29">
              <a:extLst>
                <a:ext uri="{FF2B5EF4-FFF2-40B4-BE49-F238E27FC236}">
                  <a16:creationId xmlns:a16="http://schemas.microsoft.com/office/drawing/2014/main" id="{A3E400C6-3C3D-744D-9C37-A36513E528FF}"/>
                </a:ext>
              </a:extLst>
            </p:cNvPr>
            <p:cNvSpPr/>
            <p:nvPr/>
          </p:nvSpPr>
          <p:spPr>
            <a:xfrm>
              <a:off x="9352133" y="2325987"/>
              <a:ext cx="1103009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4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会员体系</a:t>
              </a:r>
              <a:endParaRPr lang="zh-CN" altLang="en-US" sz="105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sp>
          <p:nvSpPr>
            <p:cNvPr id="55" name="矩形: 圆角 114">
              <a:extLst>
                <a:ext uri="{FF2B5EF4-FFF2-40B4-BE49-F238E27FC236}">
                  <a16:creationId xmlns:a16="http://schemas.microsoft.com/office/drawing/2014/main" id="{305F46EE-A590-0E4C-B12B-AFAF4F9C1B6D}"/>
                </a:ext>
              </a:extLst>
            </p:cNvPr>
            <p:cNvSpPr/>
            <p:nvPr/>
          </p:nvSpPr>
          <p:spPr>
            <a:xfrm>
              <a:off x="1332961" y="2909989"/>
              <a:ext cx="1985853" cy="2302873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dash"/>
              <a:miter/>
            </a:ln>
            <a:effectLst>
              <a:outerShdw blurRad="190500" sx="102000" sy="102000" algn="ctr" rotWithShape="0">
                <a:srgbClr val="000000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AD07F883-68D1-F447-8872-C209E415F241}"/>
                </a:ext>
              </a:extLst>
            </p:cNvPr>
            <p:cNvGrpSpPr/>
            <p:nvPr/>
          </p:nvGrpSpPr>
          <p:grpSpPr>
            <a:xfrm>
              <a:off x="1424378" y="3157895"/>
              <a:ext cx="1803019" cy="1737656"/>
              <a:chOff x="1424378" y="3002193"/>
              <a:chExt cx="1803019" cy="1737656"/>
            </a:xfrm>
          </p:grpSpPr>
          <p:sp>
            <p:nvSpPr>
              <p:cNvPr id="89" name="Object60">
                <a:extLst>
                  <a:ext uri="{FF2B5EF4-FFF2-40B4-BE49-F238E27FC236}">
                    <a16:creationId xmlns:a16="http://schemas.microsoft.com/office/drawing/2014/main" id="{E3CD4FFD-6566-D24A-9B70-5CCA5444E5FA}"/>
                  </a:ext>
                </a:extLst>
              </p:cNvPr>
              <p:cNvSpPr/>
              <p:nvPr/>
            </p:nvSpPr>
            <p:spPr>
              <a:xfrm>
                <a:off x="1953890" y="3002193"/>
                <a:ext cx="743995" cy="444501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/>
                <a:r>
                  <a:rPr lang="en-US" altLang="zh-CN" sz="3200" dirty="0">
                    <a:solidFill>
                      <a:srgbClr val="3C5DEC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=</a:t>
                </a:r>
                <a:endParaRPr lang="en-US" sz="3200" dirty="0">
                  <a:solidFill>
                    <a:srgbClr val="3C5DEC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endParaRPr>
              </a:p>
            </p:txBody>
          </p:sp>
          <p:sp>
            <p:nvSpPr>
              <p:cNvPr id="92" name="Object60">
                <a:extLst>
                  <a:ext uri="{FF2B5EF4-FFF2-40B4-BE49-F238E27FC236}">
                    <a16:creationId xmlns:a16="http://schemas.microsoft.com/office/drawing/2014/main" id="{7FB8EA39-338C-CE4C-B0F9-BE64A5C7777D}"/>
                  </a:ext>
                </a:extLst>
              </p:cNvPr>
              <p:cNvSpPr/>
              <p:nvPr/>
            </p:nvSpPr>
            <p:spPr>
              <a:xfrm>
                <a:off x="1424378" y="3605855"/>
                <a:ext cx="1803019" cy="43088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4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消费者</a:t>
                </a:r>
                <a:endParaRPr lang="en-US" altLang="zh-CN" sz="14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algn="ctr" defTabSz="731520"/>
                <a:r>
                  <a:rPr lang="zh-CN" altLang="en-US" sz="14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愿意支付最大值</a:t>
                </a:r>
                <a:endParaRPr lang="en-US" altLang="zh-CN" sz="14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98" name="Object60">
                <a:extLst>
                  <a:ext uri="{FF2B5EF4-FFF2-40B4-BE49-F238E27FC236}">
                    <a16:creationId xmlns:a16="http://schemas.microsoft.com/office/drawing/2014/main" id="{581FABEB-2081-4B47-9F2F-69B90BAAAD54}"/>
                  </a:ext>
                </a:extLst>
              </p:cNvPr>
              <p:cNvSpPr/>
              <p:nvPr/>
            </p:nvSpPr>
            <p:spPr>
              <a:xfrm>
                <a:off x="1424378" y="4524405"/>
                <a:ext cx="1803019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4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实际价值</a:t>
                </a:r>
                <a:endParaRPr lang="en-US" altLang="zh-CN" sz="14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cxnSp>
            <p:nvCxnSpPr>
              <p:cNvPr id="25" name="直线连接符 24">
                <a:extLst>
                  <a:ext uri="{FF2B5EF4-FFF2-40B4-BE49-F238E27FC236}">
                    <a16:creationId xmlns:a16="http://schemas.microsoft.com/office/drawing/2014/main" id="{35B34F0A-365F-EA4D-BB8A-25E38744C8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68725" y="4280573"/>
                <a:ext cx="314324" cy="0"/>
              </a:xfrm>
              <a:prstGeom prst="line">
                <a:avLst/>
              </a:prstGeom>
              <a:ln w="34925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5" name="上箭头 104">
              <a:extLst>
                <a:ext uri="{FF2B5EF4-FFF2-40B4-BE49-F238E27FC236}">
                  <a16:creationId xmlns:a16="http://schemas.microsoft.com/office/drawing/2014/main" id="{92AB45DB-B889-2D4A-B57D-0C4D426F4503}"/>
                </a:ext>
              </a:extLst>
            </p:cNvPr>
            <p:cNvSpPr/>
            <p:nvPr/>
          </p:nvSpPr>
          <p:spPr>
            <a:xfrm rot="5400000">
              <a:off x="3978172" y="3796116"/>
              <a:ext cx="297903" cy="287867"/>
            </a:xfrm>
            <a:prstGeom prst="upArrow">
              <a:avLst/>
            </a:prstGeom>
            <a:solidFill>
              <a:srgbClr val="3C5DE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06" name="上箭头 105">
              <a:extLst>
                <a:ext uri="{FF2B5EF4-FFF2-40B4-BE49-F238E27FC236}">
                  <a16:creationId xmlns:a16="http://schemas.microsoft.com/office/drawing/2014/main" id="{71B6F80A-8EBC-304C-842F-865CB36F6689}"/>
                </a:ext>
              </a:extLst>
            </p:cNvPr>
            <p:cNvSpPr/>
            <p:nvPr/>
          </p:nvSpPr>
          <p:spPr>
            <a:xfrm rot="5400000">
              <a:off x="7953449" y="3821516"/>
              <a:ext cx="297903" cy="287867"/>
            </a:xfrm>
            <a:prstGeom prst="upArrow">
              <a:avLst/>
            </a:prstGeom>
            <a:solidFill>
              <a:srgbClr val="3C5DE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A53596FA-B8C8-0D44-B70C-1990239E49FA}"/>
                </a:ext>
              </a:extLst>
            </p:cNvPr>
            <p:cNvGrpSpPr/>
            <p:nvPr/>
          </p:nvGrpSpPr>
          <p:grpSpPr>
            <a:xfrm>
              <a:off x="4615277" y="2723949"/>
              <a:ext cx="3154608" cy="2497000"/>
              <a:chOff x="4615277" y="2723949"/>
              <a:chExt cx="3154608" cy="2497000"/>
            </a:xfrm>
          </p:grpSpPr>
          <p:sp>
            <p:nvSpPr>
              <p:cNvPr id="21" name="三角形 20">
                <a:extLst>
                  <a:ext uri="{FF2B5EF4-FFF2-40B4-BE49-F238E27FC236}">
                    <a16:creationId xmlns:a16="http://schemas.microsoft.com/office/drawing/2014/main" id="{447A71BE-9E5D-A24D-B870-E533EBE6F35F}"/>
                  </a:ext>
                </a:extLst>
              </p:cNvPr>
              <p:cNvSpPr/>
              <p:nvPr/>
            </p:nvSpPr>
            <p:spPr>
              <a:xfrm>
                <a:off x="5567078" y="2723949"/>
                <a:ext cx="1259534" cy="921957"/>
              </a:xfrm>
              <a:prstGeom prst="triangl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2" name="梯形 21">
                <a:extLst>
                  <a:ext uri="{FF2B5EF4-FFF2-40B4-BE49-F238E27FC236}">
                    <a16:creationId xmlns:a16="http://schemas.microsoft.com/office/drawing/2014/main" id="{2A83C5FB-51AB-EE4F-A388-FD17AD2B01F7}"/>
                  </a:ext>
                </a:extLst>
              </p:cNvPr>
              <p:cNvSpPr/>
              <p:nvPr/>
            </p:nvSpPr>
            <p:spPr>
              <a:xfrm>
                <a:off x="5094062" y="3644874"/>
                <a:ext cx="2202363" cy="791221"/>
              </a:xfrm>
              <a:prstGeom prst="trapezoid">
                <a:avLst>
                  <a:gd name="adj" fmla="val 60999"/>
                </a:avLst>
              </a:prstGeom>
              <a:noFill/>
              <a:ln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3" name="梯形 102">
                <a:extLst>
                  <a:ext uri="{FF2B5EF4-FFF2-40B4-BE49-F238E27FC236}">
                    <a16:creationId xmlns:a16="http://schemas.microsoft.com/office/drawing/2014/main" id="{A0BE69B5-A470-5C44-89C8-C21EE5960611}"/>
                  </a:ext>
                </a:extLst>
              </p:cNvPr>
              <p:cNvSpPr/>
              <p:nvPr/>
            </p:nvSpPr>
            <p:spPr>
              <a:xfrm>
                <a:off x="4615277" y="4429728"/>
                <a:ext cx="3154608" cy="791221"/>
              </a:xfrm>
              <a:prstGeom prst="trapezoid">
                <a:avLst>
                  <a:gd name="adj" fmla="val 61581"/>
                </a:avLst>
              </a:prstGeom>
              <a:noFill/>
              <a:ln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7" name="Object60">
                <a:extLst>
                  <a:ext uri="{FF2B5EF4-FFF2-40B4-BE49-F238E27FC236}">
                    <a16:creationId xmlns:a16="http://schemas.microsoft.com/office/drawing/2014/main" id="{8B0ED4DE-8CEC-6846-996F-1950DA4066C9}"/>
                  </a:ext>
                </a:extLst>
              </p:cNvPr>
              <p:cNvSpPr/>
              <p:nvPr/>
            </p:nvSpPr>
            <p:spPr>
              <a:xfrm>
                <a:off x="5812823" y="3311976"/>
                <a:ext cx="769408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4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一级定价</a:t>
                </a:r>
                <a:endParaRPr lang="en-US" altLang="zh-CN" sz="140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08" name="Object60">
                <a:extLst>
                  <a:ext uri="{FF2B5EF4-FFF2-40B4-BE49-F238E27FC236}">
                    <a16:creationId xmlns:a16="http://schemas.microsoft.com/office/drawing/2014/main" id="{6D6BB303-F549-694D-83BF-979736950364}"/>
                  </a:ext>
                </a:extLst>
              </p:cNvPr>
              <p:cNvSpPr/>
              <p:nvPr/>
            </p:nvSpPr>
            <p:spPr>
              <a:xfrm>
                <a:off x="5812823" y="3932762"/>
                <a:ext cx="769408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4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二级定价</a:t>
                </a:r>
                <a:endParaRPr lang="en-US" altLang="zh-CN" sz="14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09" name="Object60">
                <a:extLst>
                  <a:ext uri="{FF2B5EF4-FFF2-40B4-BE49-F238E27FC236}">
                    <a16:creationId xmlns:a16="http://schemas.microsoft.com/office/drawing/2014/main" id="{16992158-CC7C-B943-876B-36CCADA13753}"/>
                  </a:ext>
                </a:extLst>
              </p:cNvPr>
              <p:cNvSpPr/>
              <p:nvPr/>
            </p:nvSpPr>
            <p:spPr>
              <a:xfrm>
                <a:off x="5812823" y="4665880"/>
                <a:ext cx="769408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4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三级定价</a:t>
                </a:r>
                <a:endParaRPr lang="en-US" altLang="zh-CN" sz="14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112" name="Object29">
              <a:extLst>
                <a:ext uri="{FF2B5EF4-FFF2-40B4-BE49-F238E27FC236}">
                  <a16:creationId xmlns:a16="http://schemas.microsoft.com/office/drawing/2014/main" id="{AB248A84-064B-8541-97E3-68525F20C96E}"/>
                </a:ext>
              </a:extLst>
            </p:cNvPr>
            <p:cNvSpPr/>
            <p:nvPr/>
          </p:nvSpPr>
          <p:spPr>
            <a:xfrm>
              <a:off x="1607740" y="5446005"/>
              <a:ext cx="1436291" cy="420628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sp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企业为逐利</a:t>
              </a:r>
              <a:endParaRPr lang="en-US" altLang="zh-CN" sz="1200" kern="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会最大化消费者剩余</a:t>
              </a:r>
              <a:endParaRPr lang="zh-CN" altLang="en-US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sp>
          <p:nvSpPr>
            <p:cNvPr id="113" name="Object29">
              <a:extLst>
                <a:ext uri="{FF2B5EF4-FFF2-40B4-BE49-F238E27FC236}">
                  <a16:creationId xmlns:a16="http://schemas.microsoft.com/office/drawing/2014/main" id="{94DC505C-EF84-7A46-8E00-DE76F634E76C}"/>
                </a:ext>
              </a:extLst>
            </p:cNvPr>
            <p:cNvSpPr/>
            <p:nvPr/>
          </p:nvSpPr>
          <p:spPr>
            <a:xfrm>
              <a:off x="5098247" y="5446005"/>
              <a:ext cx="2051844" cy="420628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sp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消费者意愿支付差异</a:t>
              </a:r>
              <a:endParaRPr lang="en-US" altLang="zh-CN" sz="1200" kern="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为企业提供价格歧视提供基础</a:t>
              </a:r>
              <a:endParaRPr lang="zh-CN" altLang="en-US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sp>
          <p:nvSpPr>
            <p:cNvPr id="116" name="Object29">
              <a:extLst>
                <a:ext uri="{FF2B5EF4-FFF2-40B4-BE49-F238E27FC236}">
                  <a16:creationId xmlns:a16="http://schemas.microsoft.com/office/drawing/2014/main" id="{D8893601-6110-EB41-80DF-9D8FF909FC83}"/>
                </a:ext>
              </a:extLst>
            </p:cNvPr>
            <p:cNvSpPr/>
            <p:nvPr/>
          </p:nvSpPr>
          <p:spPr>
            <a:xfrm>
              <a:off x="9202080" y="5446005"/>
              <a:ext cx="1897955" cy="420628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sp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会员体系是一种按类定价的</a:t>
              </a:r>
              <a:endParaRPr lang="en-US" altLang="zh-CN" sz="1200" kern="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一级价格歧视</a:t>
              </a:r>
              <a:endParaRPr lang="en-US" altLang="zh-CN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437662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261792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会员体系的本质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375285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6" y="1338713"/>
            <a:ext cx="4047012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THE ESSENCE OF MEMBERSHIP SYSTEM.</a:t>
            </a:r>
          </a:p>
        </p:txBody>
      </p:sp>
      <p:sp>
        <p:nvSpPr>
          <p:cNvPr id="100" name="椭圆 99">
            <a:extLst>
              <a:ext uri="{FF2B5EF4-FFF2-40B4-BE49-F238E27FC236}">
                <a16:creationId xmlns:a16="http://schemas.microsoft.com/office/drawing/2014/main" id="{5AD49559-C531-CD4D-BDA6-1492ABAEF510}"/>
              </a:ext>
            </a:extLst>
          </p:cNvPr>
          <p:cNvSpPr/>
          <p:nvPr/>
        </p:nvSpPr>
        <p:spPr>
          <a:xfrm>
            <a:off x="4097255" y="4063970"/>
            <a:ext cx="4074153" cy="817582"/>
          </a:xfrm>
          <a:prstGeom prst="ellipse">
            <a:avLst/>
          </a:prstGeom>
          <a:noFill/>
          <a:ln w="9525">
            <a:solidFill>
              <a:srgbClr val="0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三角形 12">
            <a:extLst>
              <a:ext uri="{FF2B5EF4-FFF2-40B4-BE49-F238E27FC236}">
                <a16:creationId xmlns:a16="http://schemas.microsoft.com/office/drawing/2014/main" id="{C6555B17-D6B8-7544-A60B-BFF9485EF23F}"/>
              </a:ext>
            </a:extLst>
          </p:cNvPr>
          <p:cNvSpPr/>
          <p:nvPr/>
        </p:nvSpPr>
        <p:spPr>
          <a:xfrm>
            <a:off x="4085727" y="2447951"/>
            <a:ext cx="4254910" cy="685653"/>
          </a:xfrm>
          <a:prstGeom prst="triangle">
            <a:avLst/>
          </a:prstGeom>
          <a:gradFill flip="none" rotWithShape="1">
            <a:gsLst>
              <a:gs pos="0">
                <a:srgbClr val="3C5DEB">
                  <a:alpha val="40000"/>
                </a:srgbClr>
              </a:gs>
              <a:gs pos="62425">
                <a:srgbClr val="97A9F4">
                  <a:alpha val="10000"/>
                </a:srgbClr>
              </a:gs>
              <a:gs pos="86998">
                <a:srgbClr val="CBD4FA">
                  <a:alpha val="5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  <a:tileRect/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/>
            <a:endParaRPr lang="zh-CN" altLang="en-US" sz="1600" kern="0">
              <a:solidFill>
                <a:srgbClr val="3C5DEB"/>
              </a:solidFill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  <p:grpSp>
        <p:nvGrpSpPr>
          <p:cNvPr id="127" name="组合 126">
            <a:extLst>
              <a:ext uri="{FF2B5EF4-FFF2-40B4-BE49-F238E27FC236}">
                <a16:creationId xmlns:a16="http://schemas.microsoft.com/office/drawing/2014/main" id="{A5F2CD05-A88E-4E49-BAF4-B7FBBA5DBDCA}"/>
              </a:ext>
            </a:extLst>
          </p:cNvPr>
          <p:cNvGrpSpPr/>
          <p:nvPr/>
        </p:nvGrpSpPr>
        <p:grpSpPr>
          <a:xfrm>
            <a:off x="3696679" y="4496995"/>
            <a:ext cx="4875304" cy="1502881"/>
            <a:chOff x="3709277" y="4496995"/>
            <a:chExt cx="4875304" cy="1502881"/>
          </a:xfrm>
        </p:grpSpPr>
        <p:sp>
          <p:nvSpPr>
            <p:cNvPr id="110" name="Object60">
              <a:extLst>
                <a:ext uri="{FF2B5EF4-FFF2-40B4-BE49-F238E27FC236}">
                  <a16:creationId xmlns:a16="http://schemas.microsoft.com/office/drawing/2014/main" id="{1DAA51F1-544D-114B-A079-1886B2960EA3}"/>
                </a:ext>
              </a:extLst>
            </p:cNvPr>
            <p:cNvSpPr/>
            <p:nvPr/>
          </p:nvSpPr>
          <p:spPr>
            <a:xfrm>
              <a:off x="5181870" y="4999100"/>
              <a:ext cx="2062623" cy="215444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400" dirty="0">
                  <a:solidFill>
                    <a:srgbClr val="3C5DEC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易用性度量模型</a:t>
              </a:r>
              <a:endParaRPr lang="en-US" altLang="zh-CN" sz="1400" dirty="0">
                <a:solidFill>
                  <a:srgbClr val="3C5DEC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endParaRPr>
            </a:p>
          </p:txBody>
        </p:sp>
        <p:sp>
          <p:nvSpPr>
            <p:cNvPr id="104" name="任意形状 103">
              <a:extLst>
                <a:ext uri="{FF2B5EF4-FFF2-40B4-BE49-F238E27FC236}">
                  <a16:creationId xmlns:a16="http://schemas.microsoft.com/office/drawing/2014/main" id="{D0BF5494-4788-E743-A85E-9D4E7F5DCA3A}"/>
                </a:ext>
              </a:extLst>
            </p:cNvPr>
            <p:cNvSpPr/>
            <p:nvPr/>
          </p:nvSpPr>
          <p:spPr>
            <a:xfrm>
              <a:off x="3709277" y="4496995"/>
              <a:ext cx="4875304" cy="1259496"/>
            </a:xfrm>
            <a:custGeom>
              <a:avLst/>
              <a:gdLst>
                <a:gd name="connsiteX0" fmla="*/ 2441038 w 4875304"/>
                <a:gd name="connsiteY0" fmla="*/ 171225 h 1259496"/>
                <a:gd name="connsiteX1" fmla="*/ 431474 w 4875304"/>
                <a:gd name="connsiteY1" fmla="*/ 594750 h 1259496"/>
                <a:gd name="connsiteX2" fmla="*/ 2441038 w 4875304"/>
                <a:gd name="connsiteY2" fmla="*/ 1018275 h 1259496"/>
                <a:gd name="connsiteX3" fmla="*/ 4450602 w 4875304"/>
                <a:gd name="connsiteY3" fmla="*/ 594750 h 1259496"/>
                <a:gd name="connsiteX4" fmla="*/ 2441038 w 4875304"/>
                <a:gd name="connsiteY4" fmla="*/ 171225 h 1259496"/>
                <a:gd name="connsiteX5" fmla="*/ 2437652 w 4875304"/>
                <a:gd name="connsiteY5" fmla="*/ 0 h 1259496"/>
                <a:gd name="connsiteX6" fmla="*/ 4875304 w 4875304"/>
                <a:gd name="connsiteY6" fmla="*/ 629748 h 1259496"/>
                <a:gd name="connsiteX7" fmla="*/ 2437652 w 4875304"/>
                <a:gd name="connsiteY7" fmla="*/ 1259496 h 1259496"/>
                <a:gd name="connsiteX8" fmla="*/ 0 w 4875304"/>
                <a:gd name="connsiteY8" fmla="*/ 629748 h 1259496"/>
                <a:gd name="connsiteX9" fmla="*/ 2437652 w 4875304"/>
                <a:gd name="connsiteY9" fmla="*/ 0 h 125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75304" h="1259496">
                  <a:moveTo>
                    <a:pt x="2441038" y="171225"/>
                  </a:moveTo>
                  <a:cubicBezTo>
                    <a:pt x="1331186" y="171225"/>
                    <a:pt x="431474" y="360844"/>
                    <a:pt x="431474" y="594750"/>
                  </a:cubicBezTo>
                  <a:cubicBezTo>
                    <a:pt x="431474" y="828656"/>
                    <a:pt x="1331186" y="1018275"/>
                    <a:pt x="2441038" y="1018275"/>
                  </a:cubicBezTo>
                  <a:cubicBezTo>
                    <a:pt x="3550890" y="1018275"/>
                    <a:pt x="4450602" y="828656"/>
                    <a:pt x="4450602" y="594750"/>
                  </a:cubicBezTo>
                  <a:cubicBezTo>
                    <a:pt x="4450602" y="360844"/>
                    <a:pt x="3550890" y="171225"/>
                    <a:pt x="2441038" y="171225"/>
                  </a:cubicBezTo>
                  <a:close/>
                  <a:moveTo>
                    <a:pt x="2437652" y="0"/>
                  </a:moveTo>
                  <a:cubicBezTo>
                    <a:pt x="3783930" y="0"/>
                    <a:pt x="4875304" y="281948"/>
                    <a:pt x="4875304" y="629748"/>
                  </a:cubicBezTo>
                  <a:cubicBezTo>
                    <a:pt x="4875304" y="977548"/>
                    <a:pt x="3783930" y="1259496"/>
                    <a:pt x="2437652" y="1259496"/>
                  </a:cubicBezTo>
                  <a:cubicBezTo>
                    <a:pt x="1091374" y="1259496"/>
                    <a:pt x="0" y="977548"/>
                    <a:pt x="0" y="629748"/>
                  </a:cubicBezTo>
                  <a:cubicBezTo>
                    <a:pt x="0" y="281948"/>
                    <a:pt x="1091374" y="0"/>
                    <a:pt x="2437652" y="0"/>
                  </a:cubicBezTo>
                  <a:close/>
                </a:path>
              </a:pathLst>
            </a:custGeom>
            <a:gradFill>
              <a:gsLst>
                <a:gs pos="100000">
                  <a:srgbClr val="3C5DEB">
                    <a:alpha val="90000"/>
                  </a:srgbClr>
                </a:gs>
                <a:gs pos="0">
                  <a:srgbClr val="3C5DEC">
                    <a:alpha val="2000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1" name="Object60">
              <a:extLst>
                <a:ext uri="{FF2B5EF4-FFF2-40B4-BE49-F238E27FC236}">
                  <a16:creationId xmlns:a16="http://schemas.microsoft.com/office/drawing/2014/main" id="{3AC5A843-6B2E-0B41-8639-5DFEF999C5EE}"/>
                </a:ext>
              </a:extLst>
            </p:cNvPr>
            <p:cNvSpPr/>
            <p:nvPr/>
          </p:nvSpPr>
          <p:spPr>
            <a:xfrm>
              <a:off x="5788269" y="5845988"/>
              <a:ext cx="786574" cy="15388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0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易操作性</a:t>
              </a:r>
              <a:endParaRPr lang="en-US" altLang="zh-CN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</p:grpSp>
      <p:cxnSp>
        <p:nvCxnSpPr>
          <p:cNvPr id="119" name="直线连接符 118">
            <a:extLst>
              <a:ext uri="{FF2B5EF4-FFF2-40B4-BE49-F238E27FC236}">
                <a16:creationId xmlns:a16="http://schemas.microsoft.com/office/drawing/2014/main" id="{2B6A1BD5-D3B1-3142-8147-F7911491E12A}"/>
              </a:ext>
            </a:extLst>
          </p:cNvPr>
          <p:cNvCxnSpPr>
            <a:cxnSpLocks/>
          </p:cNvCxnSpPr>
          <p:nvPr/>
        </p:nvCxnSpPr>
        <p:spPr>
          <a:xfrm>
            <a:off x="1856319" y="5139898"/>
            <a:ext cx="1145251" cy="0"/>
          </a:xfrm>
          <a:prstGeom prst="line">
            <a:avLst/>
          </a:prstGeom>
          <a:ln w="12700">
            <a:solidFill>
              <a:srgbClr val="000000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Object60">
            <a:extLst>
              <a:ext uri="{FF2B5EF4-FFF2-40B4-BE49-F238E27FC236}">
                <a16:creationId xmlns:a16="http://schemas.microsoft.com/office/drawing/2014/main" id="{2AC427E0-A5CE-7241-AED7-F02C5685318B}"/>
              </a:ext>
            </a:extLst>
          </p:cNvPr>
          <p:cNvSpPr/>
          <p:nvPr/>
        </p:nvSpPr>
        <p:spPr>
          <a:xfrm>
            <a:off x="8766528" y="4998484"/>
            <a:ext cx="1099393" cy="1538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defTabSz="731520"/>
            <a:r>
              <a:rPr lang="zh-CN" altLang="en-US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易学性</a:t>
            </a:r>
            <a:endParaRPr lang="en-US" altLang="zh-CN" sz="100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sp>
        <p:nvSpPr>
          <p:cNvPr id="121" name="Object60">
            <a:extLst>
              <a:ext uri="{FF2B5EF4-FFF2-40B4-BE49-F238E27FC236}">
                <a16:creationId xmlns:a16="http://schemas.microsoft.com/office/drawing/2014/main" id="{7151D979-761B-374D-8ACF-C6BB9D0A0F43}"/>
              </a:ext>
            </a:extLst>
          </p:cNvPr>
          <p:cNvSpPr/>
          <p:nvPr/>
        </p:nvSpPr>
        <p:spPr>
          <a:xfrm>
            <a:off x="3097892" y="5049799"/>
            <a:ext cx="496350" cy="1538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defTabSz="731520"/>
            <a:r>
              <a:rPr lang="zh-CN" altLang="en-US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易见性</a:t>
            </a:r>
            <a:endParaRPr lang="en-US" altLang="zh-CN" sz="100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sp>
        <p:nvSpPr>
          <p:cNvPr id="122" name="Object60">
            <a:extLst>
              <a:ext uri="{FF2B5EF4-FFF2-40B4-BE49-F238E27FC236}">
                <a16:creationId xmlns:a16="http://schemas.microsoft.com/office/drawing/2014/main" id="{7E14A031-9907-3F4B-AAEE-40415F7F474A}"/>
              </a:ext>
            </a:extLst>
          </p:cNvPr>
          <p:cNvSpPr/>
          <p:nvPr/>
        </p:nvSpPr>
        <p:spPr>
          <a:xfrm>
            <a:off x="1549822" y="4947524"/>
            <a:ext cx="496350" cy="1538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defTabSz="731520"/>
            <a:r>
              <a:rPr lang="zh-CN" altLang="en-US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建标准</a:t>
            </a:r>
            <a:endParaRPr lang="en-US" altLang="zh-CN" sz="100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C90468DB-20C7-3B43-B8CC-F9694CDC824F}"/>
              </a:ext>
            </a:extLst>
          </p:cNvPr>
          <p:cNvGrpSpPr/>
          <p:nvPr/>
        </p:nvGrpSpPr>
        <p:grpSpPr>
          <a:xfrm>
            <a:off x="2923267" y="2944502"/>
            <a:ext cx="6422129" cy="1464666"/>
            <a:chOff x="2923267" y="2944502"/>
            <a:chExt cx="6422129" cy="1464666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C390294A-018A-2341-9760-79AED74CB27C}"/>
                </a:ext>
              </a:extLst>
            </p:cNvPr>
            <p:cNvSpPr/>
            <p:nvPr/>
          </p:nvSpPr>
          <p:spPr>
            <a:xfrm>
              <a:off x="2988221" y="3185223"/>
              <a:ext cx="6281564" cy="1172497"/>
            </a:xfrm>
            <a:prstGeom prst="ellipse">
              <a:avLst/>
            </a:prstGeom>
            <a:noFill/>
            <a:ln>
              <a:solidFill>
                <a:srgbClr val="3C5D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7" name="Object60">
              <a:extLst>
                <a:ext uri="{FF2B5EF4-FFF2-40B4-BE49-F238E27FC236}">
                  <a16:creationId xmlns:a16="http://schemas.microsoft.com/office/drawing/2014/main" id="{07F43AD1-2185-4E4D-A743-B2506FE17FD9}"/>
                </a:ext>
              </a:extLst>
            </p:cNvPr>
            <p:cNvSpPr/>
            <p:nvPr/>
          </p:nvSpPr>
          <p:spPr>
            <a:xfrm>
              <a:off x="5077848" y="3586624"/>
              <a:ext cx="2062623" cy="215444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400" dirty="0">
                  <a:solidFill>
                    <a:srgbClr val="3C5DEC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可落地易推行的</a:t>
              </a:r>
              <a:r>
                <a:rPr lang="en-US" altLang="zh-CN" sz="1400" dirty="0">
                  <a:solidFill>
                    <a:srgbClr val="3C5DEC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SOP</a:t>
              </a:r>
              <a:r>
                <a:rPr lang="zh-CN" altLang="en-US" sz="1400" dirty="0">
                  <a:solidFill>
                    <a:srgbClr val="3C5DEC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流程</a:t>
              </a:r>
              <a:endParaRPr lang="en-US" altLang="zh-CN" sz="1400" dirty="0">
                <a:solidFill>
                  <a:srgbClr val="3C5DEC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endParaRPr>
            </a:p>
          </p:txBody>
        </p:sp>
        <p:sp>
          <p:nvSpPr>
            <p:cNvPr id="48" name="Object60">
              <a:extLst>
                <a:ext uri="{FF2B5EF4-FFF2-40B4-BE49-F238E27FC236}">
                  <a16:creationId xmlns:a16="http://schemas.microsoft.com/office/drawing/2014/main" id="{838EE7CF-D0E6-EF49-B6B1-764B270F4BE5}"/>
                </a:ext>
              </a:extLst>
            </p:cNvPr>
            <p:cNvSpPr/>
            <p:nvPr/>
          </p:nvSpPr>
          <p:spPr>
            <a:xfrm>
              <a:off x="5129432" y="3825771"/>
              <a:ext cx="1888785" cy="15388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000" dirty="0">
                  <a:solidFill>
                    <a:srgbClr val="3C5DEC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统一标准</a:t>
              </a:r>
              <a:r>
                <a:rPr lang="en-US" altLang="zh-CN" sz="1000" dirty="0">
                  <a:solidFill>
                    <a:srgbClr val="3C5DEC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·</a:t>
              </a:r>
              <a:r>
                <a:rPr lang="zh-CN" altLang="en-US" sz="1000" dirty="0">
                  <a:solidFill>
                    <a:srgbClr val="3C5DEC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专业输出</a:t>
              </a:r>
              <a:r>
                <a:rPr lang="en-US" altLang="zh-CN" sz="1000" dirty="0">
                  <a:solidFill>
                    <a:srgbClr val="3C5DEC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·</a:t>
              </a:r>
              <a:r>
                <a:rPr lang="zh-CN" altLang="en-US" sz="1000" dirty="0">
                  <a:solidFill>
                    <a:srgbClr val="3C5DEC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改进闭环</a:t>
              </a:r>
              <a:endParaRPr lang="en-US" altLang="zh-CN" sz="1000" dirty="0">
                <a:solidFill>
                  <a:srgbClr val="3C5DEC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D397E164-DB5C-D949-A145-A2BE8AA26555}"/>
                </a:ext>
              </a:extLst>
            </p:cNvPr>
            <p:cNvGrpSpPr/>
            <p:nvPr/>
          </p:nvGrpSpPr>
          <p:grpSpPr>
            <a:xfrm>
              <a:off x="7756691" y="3081985"/>
              <a:ext cx="705918" cy="279226"/>
              <a:chOff x="7697274" y="3377381"/>
              <a:chExt cx="705918" cy="279226"/>
            </a:xfrm>
          </p:grpSpPr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506B5833-A144-5B44-93D7-C325D8AA8171}"/>
                  </a:ext>
                </a:extLst>
              </p:cNvPr>
              <p:cNvSpPr/>
              <p:nvPr/>
            </p:nvSpPr>
            <p:spPr>
              <a:xfrm>
                <a:off x="8000004" y="355614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1" name="Object60">
                <a:extLst>
                  <a:ext uri="{FF2B5EF4-FFF2-40B4-BE49-F238E27FC236}">
                    <a16:creationId xmlns:a16="http://schemas.microsoft.com/office/drawing/2014/main" id="{5F33C42D-DCDA-7A42-9826-64B61BCDDD16}"/>
                  </a:ext>
                </a:extLst>
              </p:cNvPr>
              <p:cNvSpPr/>
              <p:nvPr/>
            </p:nvSpPr>
            <p:spPr>
              <a:xfrm>
                <a:off x="7697274" y="3377381"/>
                <a:ext cx="705918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统计分析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1A77C692-8135-074F-8325-A4D1CB5154E0}"/>
                </a:ext>
              </a:extLst>
            </p:cNvPr>
            <p:cNvGrpSpPr/>
            <p:nvPr/>
          </p:nvGrpSpPr>
          <p:grpSpPr>
            <a:xfrm>
              <a:off x="5756200" y="2944502"/>
              <a:ext cx="705918" cy="278681"/>
              <a:chOff x="5696783" y="3239898"/>
              <a:chExt cx="705918" cy="278681"/>
            </a:xfrm>
          </p:grpSpPr>
          <p:sp>
            <p:nvSpPr>
              <p:cNvPr id="52" name="Object60">
                <a:extLst>
                  <a:ext uri="{FF2B5EF4-FFF2-40B4-BE49-F238E27FC236}">
                    <a16:creationId xmlns:a16="http://schemas.microsoft.com/office/drawing/2014/main" id="{B9B8BC64-77F7-3344-983C-7ABCCCB47449}"/>
                  </a:ext>
                </a:extLst>
              </p:cNvPr>
              <p:cNvSpPr/>
              <p:nvPr/>
            </p:nvSpPr>
            <p:spPr>
              <a:xfrm>
                <a:off x="5696783" y="3239898"/>
                <a:ext cx="705918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易用性报告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54C484F0-1F9D-254F-B29B-BA811795C139}"/>
                  </a:ext>
                </a:extLst>
              </p:cNvPr>
              <p:cNvSpPr/>
              <p:nvPr/>
            </p:nvSpPr>
            <p:spPr>
              <a:xfrm>
                <a:off x="5999513" y="3418120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B7461471-5D65-1344-AD4A-5B636AADE8FC}"/>
                </a:ext>
              </a:extLst>
            </p:cNvPr>
            <p:cNvGrpSpPr/>
            <p:nvPr/>
          </p:nvGrpSpPr>
          <p:grpSpPr>
            <a:xfrm>
              <a:off x="3934053" y="3081985"/>
              <a:ext cx="786574" cy="279226"/>
              <a:chOff x="3874636" y="3377381"/>
              <a:chExt cx="786574" cy="279226"/>
            </a:xfrm>
          </p:grpSpPr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E4FCF292-B2AB-7B40-B326-3C1556BB43F1}"/>
                  </a:ext>
                </a:extLst>
              </p:cNvPr>
              <p:cNvSpPr/>
              <p:nvPr/>
            </p:nvSpPr>
            <p:spPr>
              <a:xfrm>
                <a:off x="4177366" y="355614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6" name="Object60">
                <a:extLst>
                  <a:ext uri="{FF2B5EF4-FFF2-40B4-BE49-F238E27FC236}">
                    <a16:creationId xmlns:a16="http://schemas.microsoft.com/office/drawing/2014/main" id="{CCF10AC2-47A5-8B4A-A928-BFD29AA228D2}"/>
                  </a:ext>
                </a:extLst>
              </p:cNvPr>
              <p:cNvSpPr/>
              <p:nvPr/>
            </p:nvSpPr>
            <p:spPr>
              <a:xfrm>
                <a:off x="3874636" y="3377381"/>
                <a:ext cx="786574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问题解决闭环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A4DA2C98-92E0-8446-96E3-9F06CC5889A6}"/>
                </a:ext>
              </a:extLst>
            </p:cNvPr>
            <p:cNvGrpSpPr/>
            <p:nvPr/>
          </p:nvGrpSpPr>
          <p:grpSpPr>
            <a:xfrm>
              <a:off x="2923267" y="3669077"/>
              <a:ext cx="174625" cy="102395"/>
              <a:chOff x="2863850" y="3964473"/>
              <a:chExt cx="174625" cy="102395"/>
            </a:xfrm>
          </p:grpSpPr>
          <p:cxnSp>
            <p:nvCxnSpPr>
              <p:cNvPr id="23" name="直线连接符 22">
                <a:extLst>
                  <a:ext uri="{FF2B5EF4-FFF2-40B4-BE49-F238E27FC236}">
                    <a16:creationId xmlns:a16="http://schemas.microsoft.com/office/drawing/2014/main" id="{B32A7A45-FF36-8647-AD61-D183B12B3248}"/>
                  </a:ext>
                </a:extLst>
              </p:cNvPr>
              <p:cNvCxnSpPr>
                <a:cxnSpLocks/>
                <a:endCxn id="45" idx="2"/>
              </p:cNvCxnSpPr>
              <p:nvPr/>
            </p:nvCxnSpPr>
            <p:spPr>
              <a:xfrm>
                <a:off x="2863850" y="3964473"/>
                <a:ext cx="64954" cy="102395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线连接符 66">
                <a:extLst>
                  <a:ext uri="{FF2B5EF4-FFF2-40B4-BE49-F238E27FC236}">
                    <a16:creationId xmlns:a16="http://schemas.microsoft.com/office/drawing/2014/main" id="{AC1AF3DF-F435-2644-8918-479CA6D00F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28804" y="4015670"/>
                <a:ext cx="109671" cy="51198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组合 68">
              <a:extLst>
                <a:ext uri="{FF2B5EF4-FFF2-40B4-BE49-F238E27FC236}">
                  <a16:creationId xmlns:a16="http://schemas.microsoft.com/office/drawing/2014/main" id="{8BB388ED-AD04-1D42-99DD-588F5F8FFA1D}"/>
                </a:ext>
              </a:extLst>
            </p:cNvPr>
            <p:cNvGrpSpPr/>
            <p:nvPr/>
          </p:nvGrpSpPr>
          <p:grpSpPr>
            <a:xfrm rot="16200000">
              <a:off x="4936118" y="4260968"/>
              <a:ext cx="92942" cy="79771"/>
              <a:chOff x="2895037" y="3987098"/>
              <a:chExt cx="92942" cy="79771"/>
            </a:xfrm>
          </p:grpSpPr>
          <p:cxnSp>
            <p:nvCxnSpPr>
              <p:cNvPr id="70" name="直线连接符 69">
                <a:extLst>
                  <a:ext uri="{FF2B5EF4-FFF2-40B4-BE49-F238E27FC236}">
                    <a16:creationId xmlns:a16="http://schemas.microsoft.com/office/drawing/2014/main" id="{345EA7FC-DDB7-4741-A650-4CADF1AD20E7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2872035" y="4010100"/>
                <a:ext cx="79770" cy="33766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线连接符 71">
                <a:extLst>
                  <a:ext uri="{FF2B5EF4-FFF2-40B4-BE49-F238E27FC236}">
                    <a16:creationId xmlns:a16="http://schemas.microsoft.com/office/drawing/2014/main" id="{E5A3B57A-10C9-4B46-8CF3-9F814BC2502C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918507" y="3997396"/>
                <a:ext cx="79770" cy="59175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F4727FFF-47AF-8A41-B95E-FFD5DBF5FA29}"/>
                </a:ext>
              </a:extLst>
            </p:cNvPr>
            <p:cNvGrpSpPr/>
            <p:nvPr/>
          </p:nvGrpSpPr>
          <p:grpSpPr>
            <a:xfrm rot="5400000">
              <a:off x="5245168" y="3174396"/>
              <a:ext cx="92942" cy="79771"/>
              <a:chOff x="2895037" y="3987098"/>
              <a:chExt cx="92942" cy="79771"/>
            </a:xfrm>
          </p:grpSpPr>
          <p:cxnSp>
            <p:nvCxnSpPr>
              <p:cNvPr id="76" name="直线连接符 75">
                <a:extLst>
                  <a:ext uri="{FF2B5EF4-FFF2-40B4-BE49-F238E27FC236}">
                    <a16:creationId xmlns:a16="http://schemas.microsoft.com/office/drawing/2014/main" id="{A2F8A2FC-DA92-1744-9425-B8505A930E16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2872035" y="4010100"/>
                <a:ext cx="79770" cy="33766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线连接符 76">
                <a:extLst>
                  <a:ext uri="{FF2B5EF4-FFF2-40B4-BE49-F238E27FC236}">
                    <a16:creationId xmlns:a16="http://schemas.microsoft.com/office/drawing/2014/main" id="{55177567-0EB6-0F4B-823E-B35ACAE1EECB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918507" y="3997396"/>
                <a:ext cx="79770" cy="59175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EC5308D0-FAC7-6845-BCF8-91AD369ED8FD}"/>
                </a:ext>
              </a:extLst>
            </p:cNvPr>
            <p:cNvGrpSpPr/>
            <p:nvPr/>
          </p:nvGrpSpPr>
          <p:grpSpPr>
            <a:xfrm rot="15416336">
              <a:off x="7323719" y="4263552"/>
              <a:ext cx="92942" cy="79771"/>
              <a:chOff x="2895037" y="3987098"/>
              <a:chExt cx="92942" cy="79771"/>
            </a:xfrm>
          </p:grpSpPr>
          <p:cxnSp>
            <p:nvCxnSpPr>
              <p:cNvPr id="79" name="直线连接符 78">
                <a:extLst>
                  <a:ext uri="{FF2B5EF4-FFF2-40B4-BE49-F238E27FC236}">
                    <a16:creationId xmlns:a16="http://schemas.microsoft.com/office/drawing/2014/main" id="{752A7D98-0930-1E4C-A983-2D9DF87BD5CE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2872035" y="4010100"/>
                <a:ext cx="79770" cy="33766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线连接符 79">
                <a:extLst>
                  <a:ext uri="{FF2B5EF4-FFF2-40B4-BE49-F238E27FC236}">
                    <a16:creationId xmlns:a16="http://schemas.microsoft.com/office/drawing/2014/main" id="{D16E365B-767A-6147-859F-A3CAB2018754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918507" y="3997396"/>
                <a:ext cx="79770" cy="59175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136F88A1-7DAF-434A-8B6C-5E995FCD771C}"/>
                </a:ext>
              </a:extLst>
            </p:cNvPr>
            <p:cNvGrpSpPr/>
            <p:nvPr/>
          </p:nvGrpSpPr>
          <p:grpSpPr>
            <a:xfrm rot="9751750">
              <a:off x="9170771" y="3724239"/>
              <a:ext cx="174625" cy="102395"/>
              <a:chOff x="2863850" y="3964473"/>
              <a:chExt cx="174625" cy="102395"/>
            </a:xfrm>
          </p:grpSpPr>
          <p:cxnSp>
            <p:nvCxnSpPr>
              <p:cNvPr id="82" name="直线连接符 81">
                <a:extLst>
                  <a:ext uri="{FF2B5EF4-FFF2-40B4-BE49-F238E27FC236}">
                    <a16:creationId xmlns:a16="http://schemas.microsoft.com/office/drawing/2014/main" id="{D1289BB6-D640-B042-A0A3-5C122BCEDB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63850" y="3964473"/>
                <a:ext cx="64954" cy="102395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线连接符 83">
                <a:extLst>
                  <a:ext uri="{FF2B5EF4-FFF2-40B4-BE49-F238E27FC236}">
                    <a16:creationId xmlns:a16="http://schemas.microsoft.com/office/drawing/2014/main" id="{E6D7E392-7BBE-1042-9506-AB13E33EAF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28804" y="4015670"/>
                <a:ext cx="109671" cy="51198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5" name="组合 84">
              <a:extLst>
                <a:ext uri="{FF2B5EF4-FFF2-40B4-BE49-F238E27FC236}">
                  <a16:creationId xmlns:a16="http://schemas.microsoft.com/office/drawing/2014/main" id="{90983B25-14BB-0844-837C-E0D052763D37}"/>
                </a:ext>
              </a:extLst>
            </p:cNvPr>
            <p:cNvGrpSpPr/>
            <p:nvPr/>
          </p:nvGrpSpPr>
          <p:grpSpPr>
            <a:xfrm rot="5160800">
              <a:off x="7117554" y="3183297"/>
              <a:ext cx="92942" cy="79771"/>
              <a:chOff x="2895037" y="3987098"/>
              <a:chExt cx="92942" cy="79771"/>
            </a:xfrm>
          </p:grpSpPr>
          <p:cxnSp>
            <p:nvCxnSpPr>
              <p:cNvPr id="86" name="直线连接符 85">
                <a:extLst>
                  <a:ext uri="{FF2B5EF4-FFF2-40B4-BE49-F238E27FC236}">
                    <a16:creationId xmlns:a16="http://schemas.microsoft.com/office/drawing/2014/main" id="{EE45391D-EC22-1749-BA30-2E270B1A683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2872035" y="4010100"/>
                <a:ext cx="79770" cy="33766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线连接符 86">
                <a:extLst>
                  <a:ext uri="{FF2B5EF4-FFF2-40B4-BE49-F238E27FC236}">
                    <a16:creationId xmlns:a16="http://schemas.microsoft.com/office/drawing/2014/main" id="{B18D7A17-B656-CE4D-A7E4-02D34BC9C635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2918507" y="3997396"/>
                <a:ext cx="79770" cy="59175"/>
              </a:xfrm>
              <a:prstGeom prst="line">
                <a:avLst/>
              </a:prstGeom>
              <a:ln w="19050">
                <a:solidFill>
                  <a:srgbClr val="3C5D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D2A1C29A-4C17-2D44-BA21-0AF82FEF54A5}"/>
                </a:ext>
              </a:extLst>
            </p:cNvPr>
            <p:cNvGrpSpPr/>
            <p:nvPr/>
          </p:nvGrpSpPr>
          <p:grpSpPr>
            <a:xfrm>
              <a:off x="3576805" y="3956443"/>
              <a:ext cx="786574" cy="279226"/>
              <a:chOff x="3874636" y="3377381"/>
              <a:chExt cx="786574" cy="279226"/>
            </a:xfrm>
          </p:grpSpPr>
          <p:sp>
            <p:nvSpPr>
              <p:cNvPr id="90" name="椭圆 89">
                <a:extLst>
                  <a:ext uri="{FF2B5EF4-FFF2-40B4-BE49-F238E27FC236}">
                    <a16:creationId xmlns:a16="http://schemas.microsoft.com/office/drawing/2014/main" id="{FC34B816-5C20-0547-9ABD-CDB1EC6C41AD}"/>
                  </a:ext>
                </a:extLst>
              </p:cNvPr>
              <p:cNvSpPr/>
              <p:nvPr/>
            </p:nvSpPr>
            <p:spPr>
              <a:xfrm>
                <a:off x="4177366" y="355614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1" name="Object60">
                <a:extLst>
                  <a:ext uri="{FF2B5EF4-FFF2-40B4-BE49-F238E27FC236}">
                    <a16:creationId xmlns:a16="http://schemas.microsoft.com/office/drawing/2014/main" id="{45117E7A-53D8-954F-ABAC-0E9E37031BF3}"/>
                  </a:ext>
                </a:extLst>
              </p:cNvPr>
              <p:cNvSpPr/>
              <p:nvPr/>
            </p:nvSpPr>
            <p:spPr>
              <a:xfrm>
                <a:off x="3874636" y="3377381"/>
                <a:ext cx="786574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制定任务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93" name="组合 92">
              <a:extLst>
                <a:ext uri="{FF2B5EF4-FFF2-40B4-BE49-F238E27FC236}">
                  <a16:creationId xmlns:a16="http://schemas.microsoft.com/office/drawing/2014/main" id="{38AA29EE-D7DA-E34A-82DF-1C4B8A9508D4}"/>
                </a:ext>
              </a:extLst>
            </p:cNvPr>
            <p:cNvGrpSpPr/>
            <p:nvPr/>
          </p:nvGrpSpPr>
          <p:grpSpPr>
            <a:xfrm>
              <a:off x="5778367" y="4129942"/>
              <a:ext cx="786574" cy="279226"/>
              <a:chOff x="3874636" y="3377381"/>
              <a:chExt cx="786574" cy="279226"/>
            </a:xfrm>
          </p:grpSpPr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3982BFCE-CAE1-D44E-97BA-CC108C4ACF7A}"/>
                  </a:ext>
                </a:extLst>
              </p:cNvPr>
              <p:cNvSpPr/>
              <p:nvPr/>
            </p:nvSpPr>
            <p:spPr>
              <a:xfrm>
                <a:off x="4177366" y="355614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5" name="Object60">
                <a:extLst>
                  <a:ext uri="{FF2B5EF4-FFF2-40B4-BE49-F238E27FC236}">
                    <a16:creationId xmlns:a16="http://schemas.microsoft.com/office/drawing/2014/main" id="{1BF83F7D-705F-EA41-83A4-10E81A9C2E64}"/>
                  </a:ext>
                </a:extLst>
              </p:cNvPr>
              <p:cNvSpPr/>
              <p:nvPr/>
            </p:nvSpPr>
            <p:spPr>
              <a:xfrm>
                <a:off x="3874636" y="3377381"/>
                <a:ext cx="786574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制定任务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96" name="组合 95">
              <a:extLst>
                <a:ext uri="{FF2B5EF4-FFF2-40B4-BE49-F238E27FC236}">
                  <a16:creationId xmlns:a16="http://schemas.microsoft.com/office/drawing/2014/main" id="{9F4C81CE-1C0B-4C4E-9BF5-8519B14C4290}"/>
                </a:ext>
              </a:extLst>
            </p:cNvPr>
            <p:cNvGrpSpPr/>
            <p:nvPr/>
          </p:nvGrpSpPr>
          <p:grpSpPr>
            <a:xfrm>
              <a:off x="8059421" y="3934609"/>
              <a:ext cx="786574" cy="279226"/>
              <a:chOff x="3874636" y="3377381"/>
              <a:chExt cx="786574" cy="279226"/>
            </a:xfrm>
          </p:grpSpPr>
          <p:sp>
            <p:nvSpPr>
              <p:cNvPr id="97" name="椭圆 96">
                <a:extLst>
                  <a:ext uri="{FF2B5EF4-FFF2-40B4-BE49-F238E27FC236}">
                    <a16:creationId xmlns:a16="http://schemas.microsoft.com/office/drawing/2014/main" id="{DDF61605-A379-E74E-A395-3FDDB16E8723}"/>
                  </a:ext>
                </a:extLst>
              </p:cNvPr>
              <p:cNvSpPr/>
              <p:nvPr/>
            </p:nvSpPr>
            <p:spPr>
              <a:xfrm>
                <a:off x="4177366" y="355614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9" name="Object60">
                <a:extLst>
                  <a:ext uri="{FF2B5EF4-FFF2-40B4-BE49-F238E27FC236}">
                    <a16:creationId xmlns:a16="http://schemas.microsoft.com/office/drawing/2014/main" id="{E03D8E95-B751-8A44-9047-9D24DAF3AD45}"/>
                  </a:ext>
                </a:extLst>
              </p:cNvPr>
              <p:cNvSpPr/>
              <p:nvPr/>
            </p:nvSpPr>
            <p:spPr>
              <a:xfrm>
                <a:off x="3874636" y="3377381"/>
                <a:ext cx="786574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实施测评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cxnSp>
        <p:nvCxnSpPr>
          <p:cNvPr id="117" name="直线连接符 116">
            <a:extLst>
              <a:ext uri="{FF2B5EF4-FFF2-40B4-BE49-F238E27FC236}">
                <a16:creationId xmlns:a16="http://schemas.microsoft.com/office/drawing/2014/main" id="{CAA8006F-670A-8A49-A466-4434B5D6569E}"/>
              </a:ext>
            </a:extLst>
          </p:cNvPr>
          <p:cNvCxnSpPr>
            <a:cxnSpLocks/>
          </p:cNvCxnSpPr>
          <p:nvPr/>
        </p:nvCxnSpPr>
        <p:spPr>
          <a:xfrm flipH="1">
            <a:off x="8462609" y="4172154"/>
            <a:ext cx="1039258" cy="0"/>
          </a:xfrm>
          <a:prstGeom prst="line">
            <a:avLst/>
          </a:prstGeom>
          <a:ln w="12700">
            <a:solidFill>
              <a:srgbClr val="000000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Object60">
            <a:extLst>
              <a:ext uri="{FF2B5EF4-FFF2-40B4-BE49-F238E27FC236}">
                <a16:creationId xmlns:a16="http://schemas.microsoft.com/office/drawing/2014/main" id="{38DE96DF-1646-BE4E-A368-19C11D480F63}"/>
              </a:ext>
            </a:extLst>
          </p:cNvPr>
          <p:cNvSpPr/>
          <p:nvPr/>
        </p:nvSpPr>
        <p:spPr>
          <a:xfrm>
            <a:off x="9542785" y="4111096"/>
            <a:ext cx="109939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defTabSz="731520"/>
            <a:r>
              <a:rPr lang="en-US" altLang="zh-CN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PEM</a:t>
            </a:r>
          </a:p>
          <a:p>
            <a:pPr defTabSz="731520"/>
            <a:r>
              <a:rPr lang="zh-CN" altLang="en-US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云产品易用性量表</a:t>
            </a:r>
            <a:endParaRPr lang="en-US" altLang="zh-CN" sz="100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cxnSp>
        <p:nvCxnSpPr>
          <p:cNvPr id="123" name="直线连接符 122">
            <a:extLst>
              <a:ext uri="{FF2B5EF4-FFF2-40B4-BE49-F238E27FC236}">
                <a16:creationId xmlns:a16="http://schemas.microsoft.com/office/drawing/2014/main" id="{4D3F7180-4D1C-6046-B082-B2454C4BC86C}"/>
              </a:ext>
            </a:extLst>
          </p:cNvPr>
          <p:cNvCxnSpPr>
            <a:cxnSpLocks/>
          </p:cNvCxnSpPr>
          <p:nvPr/>
        </p:nvCxnSpPr>
        <p:spPr>
          <a:xfrm>
            <a:off x="1856319" y="3778931"/>
            <a:ext cx="1145251" cy="0"/>
          </a:xfrm>
          <a:prstGeom prst="line">
            <a:avLst/>
          </a:prstGeom>
          <a:ln w="12700">
            <a:solidFill>
              <a:srgbClr val="000000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Object60">
            <a:extLst>
              <a:ext uri="{FF2B5EF4-FFF2-40B4-BE49-F238E27FC236}">
                <a16:creationId xmlns:a16="http://schemas.microsoft.com/office/drawing/2014/main" id="{49A43F7B-D018-174A-B91F-A0B79E05D12E}"/>
              </a:ext>
            </a:extLst>
          </p:cNvPr>
          <p:cNvSpPr/>
          <p:nvPr/>
        </p:nvSpPr>
        <p:spPr>
          <a:xfrm>
            <a:off x="1549822" y="3586557"/>
            <a:ext cx="496350" cy="1538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defTabSz="731520"/>
            <a:r>
              <a:rPr lang="zh-CN" altLang="en-US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定机制</a:t>
            </a:r>
            <a:endParaRPr lang="en-US" altLang="zh-CN" sz="100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07F8F91-6DA0-AD44-9B67-4709979F4294}"/>
              </a:ext>
            </a:extLst>
          </p:cNvPr>
          <p:cNvGrpSpPr/>
          <p:nvPr/>
        </p:nvGrpSpPr>
        <p:grpSpPr>
          <a:xfrm>
            <a:off x="3658911" y="1983229"/>
            <a:ext cx="4950841" cy="812801"/>
            <a:chOff x="3574323" y="2278625"/>
            <a:chExt cx="4950841" cy="812801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1B2D5F8-AD56-2F43-82DB-A05BC6383A54}"/>
                </a:ext>
              </a:extLst>
            </p:cNvPr>
            <p:cNvSpPr/>
            <p:nvPr/>
          </p:nvSpPr>
          <p:spPr>
            <a:xfrm>
              <a:off x="3574323" y="2278625"/>
              <a:ext cx="4950841" cy="812801"/>
            </a:xfrm>
            <a:prstGeom prst="ellipse">
              <a:avLst/>
            </a:prstGeom>
            <a:solidFill>
              <a:srgbClr val="3C5DEC">
                <a:alpha val="10000"/>
              </a:srgbClr>
            </a:solidFill>
            <a:ln w="6350">
              <a:solidFill>
                <a:srgbClr val="3C5DE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Object60">
              <a:extLst>
                <a:ext uri="{FF2B5EF4-FFF2-40B4-BE49-F238E27FC236}">
                  <a16:creationId xmlns:a16="http://schemas.microsoft.com/office/drawing/2014/main" id="{57D16D26-8238-2C4A-BCE7-C1FF56666A77}"/>
                </a:ext>
              </a:extLst>
            </p:cNvPr>
            <p:cNvSpPr/>
            <p:nvPr/>
          </p:nvSpPr>
          <p:spPr>
            <a:xfrm>
              <a:off x="5404225" y="2577303"/>
              <a:ext cx="1291036" cy="215444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zh-CN" altLang="en-US" sz="1400" dirty="0">
                  <a:solidFill>
                    <a:srgbClr val="3C5DEC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测试工具</a:t>
              </a:r>
              <a:r>
                <a:rPr lang="en-US" altLang="zh-CN" sz="1400" dirty="0">
                  <a:solidFill>
                    <a:srgbClr val="3C5DEC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test</a:t>
              </a:r>
            </a:p>
          </p:txBody>
        </p:sp>
      </p:grpSp>
      <p:cxnSp>
        <p:nvCxnSpPr>
          <p:cNvPr id="125" name="直线连接符 124">
            <a:extLst>
              <a:ext uri="{FF2B5EF4-FFF2-40B4-BE49-F238E27FC236}">
                <a16:creationId xmlns:a16="http://schemas.microsoft.com/office/drawing/2014/main" id="{50D31F9C-8DF2-2443-9004-8F2829AC3E62}"/>
              </a:ext>
            </a:extLst>
          </p:cNvPr>
          <p:cNvCxnSpPr>
            <a:cxnSpLocks/>
          </p:cNvCxnSpPr>
          <p:nvPr/>
        </p:nvCxnSpPr>
        <p:spPr>
          <a:xfrm>
            <a:off x="1856319" y="2396699"/>
            <a:ext cx="1145251" cy="0"/>
          </a:xfrm>
          <a:prstGeom prst="line">
            <a:avLst/>
          </a:prstGeom>
          <a:ln w="12700">
            <a:solidFill>
              <a:srgbClr val="000000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Object60">
            <a:extLst>
              <a:ext uri="{FF2B5EF4-FFF2-40B4-BE49-F238E27FC236}">
                <a16:creationId xmlns:a16="http://schemas.microsoft.com/office/drawing/2014/main" id="{5C5E5502-74CB-E24A-9E4B-73DAB38ADFD0}"/>
              </a:ext>
            </a:extLst>
          </p:cNvPr>
          <p:cNvSpPr/>
          <p:nvPr/>
        </p:nvSpPr>
        <p:spPr>
          <a:xfrm>
            <a:off x="1549822" y="2204325"/>
            <a:ext cx="496350" cy="1538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defTabSz="731520"/>
            <a:r>
              <a:rPr lang="zh-CN" altLang="en-US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搭工具</a:t>
            </a:r>
            <a:endParaRPr lang="en-US" altLang="zh-CN" sz="100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sp>
        <p:nvSpPr>
          <p:cNvPr id="132" name="Object60">
            <a:extLst>
              <a:ext uri="{FF2B5EF4-FFF2-40B4-BE49-F238E27FC236}">
                <a16:creationId xmlns:a16="http://schemas.microsoft.com/office/drawing/2014/main" id="{D81DB1AB-60E7-B740-8B22-D6D35BE7783C}"/>
              </a:ext>
            </a:extLst>
          </p:cNvPr>
          <p:cNvSpPr/>
          <p:nvPr/>
        </p:nvSpPr>
        <p:spPr>
          <a:xfrm>
            <a:off x="3097892" y="2306489"/>
            <a:ext cx="496350" cy="1538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defTabSz="731520"/>
            <a:r>
              <a:rPr lang="zh-CN" altLang="en-US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易见性</a:t>
            </a:r>
            <a:endParaRPr lang="en-US" altLang="zh-CN" sz="100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3693764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322103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内容化社区核心体验框架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5973333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5" y="1338713"/>
            <a:ext cx="614509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CORE EXPERIENCE FRAMEWORK OF CONTENT-BASED COMMUNITY.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FC52441F-CCD1-E84E-92B7-81C62FD4C147}"/>
              </a:ext>
            </a:extLst>
          </p:cNvPr>
          <p:cNvGrpSpPr/>
          <p:nvPr/>
        </p:nvGrpSpPr>
        <p:grpSpPr>
          <a:xfrm>
            <a:off x="4918584" y="1882572"/>
            <a:ext cx="6168407" cy="4666526"/>
            <a:chOff x="4918584" y="1928940"/>
            <a:chExt cx="6168407" cy="4666526"/>
          </a:xfrm>
        </p:grpSpPr>
        <p:sp>
          <p:nvSpPr>
            <p:cNvPr id="3" name="弧 2">
              <a:extLst>
                <a:ext uri="{FF2B5EF4-FFF2-40B4-BE49-F238E27FC236}">
                  <a16:creationId xmlns:a16="http://schemas.microsoft.com/office/drawing/2014/main" id="{7458781E-7CAD-1D46-AB13-C84804B0D628}"/>
                </a:ext>
              </a:extLst>
            </p:cNvPr>
            <p:cNvSpPr/>
            <p:nvPr/>
          </p:nvSpPr>
          <p:spPr>
            <a:xfrm>
              <a:off x="4918584" y="2619684"/>
              <a:ext cx="3442996" cy="3442996"/>
            </a:xfrm>
            <a:prstGeom prst="arc">
              <a:avLst>
                <a:gd name="adj1" fmla="val 16127514"/>
                <a:gd name="adj2" fmla="val 5337427"/>
              </a:avLst>
            </a:prstGeom>
            <a:ln w="254000" cap="flat">
              <a:gradFill>
                <a:gsLst>
                  <a:gs pos="0">
                    <a:srgbClr val="3C5DEC">
                      <a:alpha val="20000"/>
                    </a:srgbClr>
                  </a:gs>
                  <a:gs pos="100000">
                    <a:srgbClr val="3C5DEC">
                      <a:alpha val="80000"/>
                    </a:srgbClr>
                  </a:gs>
                </a:gsLst>
                <a:lin ang="5400000" scaled="1"/>
              </a:gra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3" name="Object29">
              <a:extLst>
                <a:ext uri="{FF2B5EF4-FFF2-40B4-BE49-F238E27FC236}">
                  <a16:creationId xmlns:a16="http://schemas.microsoft.com/office/drawing/2014/main" id="{6D35261F-EF60-8B4D-B7B1-6AEFAED3F957}"/>
                </a:ext>
              </a:extLst>
            </p:cNvPr>
            <p:cNvSpPr/>
            <p:nvPr/>
          </p:nvSpPr>
          <p:spPr>
            <a:xfrm>
              <a:off x="7306575" y="1928940"/>
              <a:ext cx="1103009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3C5DEC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内容消费者侧</a:t>
              </a:r>
            </a:p>
          </p:txBody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2F3D91F7-14B2-6845-963D-71E72DAC6A34}"/>
                </a:ext>
              </a:extLst>
            </p:cNvPr>
            <p:cNvGrpSpPr/>
            <p:nvPr/>
          </p:nvGrpSpPr>
          <p:grpSpPr>
            <a:xfrm>
              <a:off x="7860385" y="2920726"/>
              <a:ext cx="1342722" cy="153888"/>
              <a:chOff x="7918135" y="2856453"/>
              <a:chExt cx="1342722" cy="153888"/>
            </a:xfrm>
          </p:grpSpPr>
          <p:sp>
            <p:nvSpPr>
              <p:cNvPr id="106" name="Object60">
                <a:extLst>
                  <a:ext uri="{FF2B5EF4-FFF2-40B4-BE49-F238E27FC236}">
                    <a16:creationId xmlns:a16="http://schemas.microsoft.com/office/drawing/2014/main" id="{9A369E40-DE8A-EB48-970C-ABB390650C60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705918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了解社区</a:t>
                </a:r>
                <a:endParaRPr lang="en-US" altLang="zh-CN" sz="10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07" name="椭圆 106">
                <a:extLst>
                  <a:ext uri="{FF2B5EF4-FFF2-40B4-BE49-F238E27FC236}">
                    <a16:creationId xmlns:a16="http://schemas.microsoft.com/office/drawing/2014/main" id="{98B59BB2-5D1C-7640-942E-9A6FF93DCCBD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108" name="直线连接符 107">
                <a:extLst>
                  <a:ext uri="{FF2B5EF4-FFF2-40B4-BE49-F238E27FC236}">
                    <a16:creationId xmlns:a16="http://schemas.microsoft.com/office/drawing/2014/main" id="{183FF193-F3F7-A34D-803A-B917DD448B7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3C5DEC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2" name="组合 111">
              <a:extLst>
                <a:ext uri="{FF2B5EF4-FFF2-40B4-BE49-F238E27FC236}">
                  <a16:creationId xmlns:a16="http://schemas.microsoft.com/office/drawing/2014/main" id="{590B9EE2-F820-B54B-8EB9-EECE50A2518C}"/>
                </a:ext>
              </a:extLst>
            </p:cNvPr>
            <p:cNvGrpSpPr/>
            <p:nvPr/>
          </p:nvGrpSpPr>
          <p:grpSpPr>
            <a:xfrm>
              <a:off x="8223166" y="3385086"/>
              <a:ext cx="1342722" cy="153888"/>
              <a:chOff x="7918135" y="2856453"/>
              <a:chExt cx="1342722" cy="153888"/>
            </a:xfrm>
          </p:grpSpPr>
          <p:sp>
            <p:nvSpPr>
              <p:cNvPr id="113" name="Object60">
                <a:extLst>
                  <a:ext uri="{FF2B5EF4-FFF2-40B4-BE49-F238E27FC236}">
                    <a16:creationId xmlns:a16="http://schemas.microsoft.com/office/drawing/2014/main" id="{35693BC5-0D5A-BF40-8B12-EAAF35D8E42B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705918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发现内容</a:t>
                </a:r>
                <a:endParaRPr lang="en-US" altLang="zh-CN" sz="10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14" name="椭圆 113">
                <a:extLst>
                  <a:ext uri="{FF2B5EF4-FFF2-40B4-BE49-F238E27FC236}">
                    <a16:creationId xmlns:a16="http://schemas.microsoft.com/office/drawing/2014/main" id="{274D83B4-557B-F74E-9791-36BCC1ABE52A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115" name="直线连接符 114">
                <a:extLst>
                  <a:ext uri="{FF2B5EF4-FFF2-40B4-BE49-F238E27FC236}">
                    <a16:creationId xmlns:a16="http://schemas.microsoft.com/office/drawing/2014/main" id="{E0AF3520-F2CB-6D47-85D7-167975E18FC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3C5DEC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49741A14-CC27-E14E-BB41-426A77A7B8E6}"/>
                </a:ext>
              </a:extLst>
            </p:cNvPr>
            <p:cNvGrpSpPr/>
            <p:nvPr/>
          </p:nvGrpSpPr>
          <p:grpSpPr>
            <a:xfrm>
              <a:off x="8386430" y="3849446"/>
              <a:ext cx="1342722" cy="153888"/>
              <a:chOff x="7918135" y="2856453"/>
              <a:chExt cx="1342722" cy="153888"/>
            </a:xfrm>
          </p:grpSpPr>
          <p:sp>
            <p:nvSpPr>
              <p:cNvPr id="128" name="Object60">
                <a:extLst>
                  <a:ext uri="{FF2B5EF4-FFF2-40B4-BE49-F238E27FC236}">
                    <a16:creationId xmlns:a16="http://schemas.microsoft.com/office/drawing/2014/main" id="{2EBD39C2-76F0-1E4E-BA3C-6E2D0FA64DBC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705918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内容互动</a:t>
                </a:r>
                <a:endParaRPr lang="en-US" altLang="zh-CN" sz="10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29" name="椭圆 128">
                <a:extLst>
                  <a:ext uri="{FF2B5EF4-FFF2-40B4-BE49-F238E27FC236}">
                    <a16:creationId xmlns:a16="http://schemas.microsoft.com/office/drawing/2014/main" id="{70E133CC-0A9C-294A-B1FF-DC14044AF6C9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130" name="直线连接符 129">
                <a:extLst>
                  <a:ext uri="{FF2B5EF4-FFF2-40B4-BE49-F238E27FC236}">
                    <a16:creationId xmlns:a16="http://schemas.microsoft.com/office/drawing/2014/main" id="{5C39E1EE-81B8-094D-B693-AD50DBE7D4E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3C5DEC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组合 130">
              <a:extLst>
                <a:ext uri="{FF2B5EF4-FFF2-40B4-BE49-F238E27FC236}">
                  <a16:creationId xmlns:a16="http://schemas.microsoft.com/office/drawing/2014/main" id="{5175C92E-757B-2648-92E8-D30F1F9C37FB}"/>
                </a:ext>
              </a:extLst>
            </p:cNvPr>
            <p:cNvGrpSpPr/>
            <p:nvPr/>
          </p:nvGrpSpPr>
          <p:grpSpPr>
            <a:xfrm>
              <a:off x="8427851" y="4313806"/>
              <a:ext cx="1457780" cy="153887"/>
              <a:chOff x="7918135" y="2856453"/>
              <a:chExt cx="1457780" cy="153887"/>
            </a:xfrm>
          </p:grpSpPr>
          <p:sp>
            <p:nvSpPr>
              <p:cNvPr id="133" name="Object60">
                <a:extLst>
                  <a:ext uri="{FF2B5EF4-FFF2-40B4-BE49-F238E27FC236}">
                    <a16:creationId xmlns:a16="http://schemas.microsoft.com/office/drawing/2014/main" id="{AFBCCBE1-FA44-834E-9090-0CFFCA599FDC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820976" cy="15388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重复访问社区</a:t>
                </a:r>
                <a:endParaRPr lang="en-US" altLang="zh-CN" sz="10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34" name="椭圆 133">
                <a:extLst>
                  <a:ext uri="{FF2B5EF4-FFF2-40B4-BE49-F238E27FC236}">
                    <a16:creationId xmlns:a16="http://schemas.microsoft.com/office/drawing/2014/main" id="{85FB4727-D707-2244-A553-2B440CA33DB3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135" name="直线连接符 134">
                <a:extLst>
                  <a:ext uri="{FF2B5EF4-FFF2-40B4-BE49-F238E27FC236}">
                    <a16:creationId xmlns:a16="http://schemas.microsoft.com/office/drawing/2014/main" id="{8852460A-ECCD-4143-BABA-860CA0EF239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3C5DEC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6" name="组合 135">
              <a:extLst>
                <a:ext uri="{FF2B5EF4-FFF2-40B4-BE49-F238E27FC236}">
                  <a16:creationId xmlns:a16="http://schemas.microsoft.com/office/drawing/2014/main" id="{5E6D834C-1E1E-1E47-9016-831A9F1E0C75}"/>
                </a:ext>
              </a:extLst>
            </p:cNvPr>
            <p:cNvGrpSpPr/>
            <p:nvPr/>
          </p:nvGrpSpPr>
          <p:grpSpPr>
            <a:xfrm>
              <a:off x="8369177" y="4778165"/>
              <a:ext cx="1658736" cy="153888"/>
              <a:chOff x="7918135" y="2856453"/>
              <a:chExt cx="1658736" cy="153888"/>
            </a:xfrm>
          </p:grpSpPr>
          <p:sp>
            <p:nvSpPr>
              <p:cNvPr id="137" name="Object60">
                <a:extLst>
                  <a:ext uri="{FF2B5EF4-FFF2-40B4-BE49-F238E27FC236}">
                    <a16:creationId xmlns:a16="http://schemas.microsoft.com/office/drawing/2014/main" id="{2A61881C-9E83-D545-88CA-FFD93EA64D80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1021932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内容</a:t>
                </a:r>
                <a:r>
                  <a:rPr lang="en-US" altLang="zh-CN" sz="10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&amp;</a:t>
                </a:r>
                <a:r>
                  <a:rPr lang="zh-CN" altLang="en-US" sz="10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关系价值</a:t>
                </a:r>
                <a:endParaRPr lang="en-US" altLang="zh-CN" sz="10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38" name="椭圆 137">
                <a:extLst>
                  <a:ext uri="{FF2B5EF4-FFF2-40B4-BE49-F238E27FC236}">
                    <a16:creationId xmlns:a16="http://schemas.microsoft.com/office/drawing/2014/main" id="{22C71515-CDA0-994B-941D-CC58600875BC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139" name="直线连接符 138">
                <a:extLst>
                  <a:ext uri="{FF2B5EF4-FFF2-40B4-BE49-F238E27FC236}">
                    <a16:creationId xmlns:a16="http://schemas.microsoft.com/office/drawing/2014/main" id="{6923011B-F604-B545-96BD-351036270F2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3C5DEC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>
              <a:extLst>
                <a:ext uri="{FF2B5EF4-FFF2-40B4-BE49-F238E27FC236}">
                  <a16:creationId xmlns:a16="http://schemas.microsoft.com/office/drawing/2014/main" id="{46050F75-3F5C-8C4C-A4D4-0B7E7645F994}"/>
                </a:ext>
              </a:extLst>
            </p:cNvPr>
            <p:cNvGrpSpPr/>
            <p:nvPr/>
          </p:nvGrpSpPr>
          <p:grpSpPr>
            <a:xfrm>
              <a:off x="8156303" y="5242525"/>
              <a:ext cx="1658736" cy="153888"/>
              <a:chOff x="7918135" y="2856453"/>
              <a:chExt cx="1658736" cy="153888"/>
            </a:xfrm>
          </p:grpSpPr>
          <p:sp>
            <p:nvSpPr>
              <p:cNvPr id="141" name="Object60">
                <a:extLst>
                  <a:ext uri="{FF2B5EF4-FFF2-40B4-BE49-F238E27FC236}">
                    <a16:creationId xmlns:a16="http://schemas.microsoft.com/office/drawing/2014/main" id="{C9DFEB0B-2CDD-EB48-B6C5-2A607987BBA7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1021932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高活跃</a:t>
                </a:r>
                <a:r>
                  <a:rPr lang="en-US" altLang="zh-CN" sz="10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/</a:t>
                </a:r>
                <a:r>
                  <a:rPr lang="zh-CN" altLang="en-US" sz="10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高粘性</a:t>
                </a:r>
                <a:endParaRPr lang="en-US" altLang="zh-CN" sz="10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42" name="椭圆 141">
                <a:extLst>
                  <a:ext uri="{FF2B5EF4-FFF2-40B4-BE49-F238E27FC236}">
                    <a16:creationId xmlns:a16="http://schemas.microsoft.com/office/drawing/2014/main" id="{8E1CDE76-84E9-4A4C-85E8-97C95BE605CF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143" name="直线连接符 142">
                <a:extLst>
                  <a:ext uri="{FF2B5EF4-FFF2-40B4-BE49-F238E27FC236}">
                    <a16:creationId xmlns:a16="http://schemas.microsoft.com/office/drawing/2014/main" id="{DD7D0624-1F99-E04E-8520-FAD964D320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3C5DEC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组合 143">
              <a:extLst>
                <a:ext uri="{FF2B5EF4-FFF2-40B4-BE49-F238E27FC236}">
                  <a16:creationId xmlns:a16="http://schemas.microsoft.com/office/drawing/2014/main" id="{7488AE1C-97FB-144C-B6B9-FF2E0370A50B}"/>
                </a:ext>
              </a:extLst>
            </p:cNvPr>
            <p:cNvGrpSpPr/>
            <p:nvPr/>
          </p:nvGrpSpPr>
          <p:grpSpPr>
            <a:xfrm>
              <a:off x="7724492" y="5706886"/>
              <a:ext cx="1658736" cy="153888"/>
              <a:chOff x="7918135" y="2856453"/>
              <a:chExt cx="1658736" cy="153888"/>
            </a:xfrm>
          </p:grpSpPr>
          <p:sp>
            <p:nvSpPr>
              <p:cNvPr id="145" name="Object60">
                <a:extLst>
                  <a:ext uri="{FF2B5EF4-FFF2-40B4-BE49-F238E27FC236}">
                    <a16:creationId xmlns:a16="http://schemas.microsoft.com/office/drawing/2014/main" id="{AD544C49-4B41-AF43-B318-72BF7CB8B91E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1021932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强大的社区心智</a:t>
                </a:r>
                <a:endParaRPr lang="en-US" altLang="zh-CN" sz="10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46" name="椭圆 145">
                <a:extLst>
                  <a:ext uri="{FF2B5EF4-FFF2-40B4-BE49-F238E27FC236}">
                    <a16:creationId xmlns:a16="http://schemas.microsoft.com/office/drawing/2014/main" id="{6B0D4D0B-AF49-694A-91BD-81E9F9118B3A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147" name="直线连接符 146">
                <a:extLst>
                  <a:ext uri="{FF2B5EF4-FFF2-40B4-BE49-F238E27FC236}">
                    <a16:creationId xmlns:a16="http://schemas.microsoft.com/office/drawing/2014/main" id="{0CC6820F-9CC9-5A4B-9465-8EB9DC9B3E6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3C5DEC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8" name="弧 147">
              <a:extLst>
                <a:ext uri="{FF2B5EF4-FFF2-40B4-BE49-F238E27FC236}">
                  <a16:creationId xmlns:a16="http://schemas.microsoft.com/office/drawing/2014/main" id="{D881D89F-6035-6248-BBAA-BD029E2E6D07}"/>
                </a:ext>
              </a:extLst>
            </p:cNvPr>
            <p:cNvSpPr/>
            <p:nvPr/>
          </p:nvSpPr>
          <p:spPr>
            <a:xfrm>
              <a:off x="7068210" y="2032145"/>
              <a:ext cx="3442996" cy="4563321"/>
            </a:xfrm>
            <a:prstGeom prst="arc">
              <a:avLst>
                <a:gd name="adj1" fmla="val 16870261"/>
                <a:gd name="adj2" fmla="val 4621400"/>
              </a:avLst>
            </a:prstGeom>
            <a:ln w="38100" cap="rnd">
              <a:gradFill>
                <a:gsLst>
                  <a:gs pos="50000">
                    <a:srgbClr val="3C5DEC"/>
                  </a:gs>
                  <a:gs pos="0">
                    <a:srgbClr val="3C5DEC">
                      <a:alpha val="0"/>
                    </a:srgbClr>
                  </a:gs>
                  <a:gs pos="100000">
                    <a:srgbClr val="3C5DEC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1A8E686-4E42-7249-AC07-CBF5872CB357}"/>
                </a:ext>
              </a:extLst>
            </p:cNvPr>
            <p:cNvGrpSpPr/>
            <p:nvPr/>
          </p:nvGrpSpPr>
          <p:grpSpPr>
            <a:xfrm>
              <a:off x="9872789" y="3317100"/>
              <a:ext cx="1021933" cy="289859"/>
              <a:chOff x="3259120" y="4462484"/>
              <a:chExt cx="1804916" cy="289859"/>
            </a:xfrm>
          </p:grpSpPr>
          <p:sp>
            <p:nvSpPr>
              <p:cNvPr id="149" name="矩形: 圆角 114">
                <a:extLst>
                  <a:ext uri="{FF2B5EF4-FFF2-40B4-BE49-F238E27FC236}">
                    <a16:creationId xmlns:a16="http://schemas.microsoft.com/office/drawing/2014/main" id="{6A695730-31B9-6646-B0E6-10BBD77A6D05}"/>
                  </a:ext>
                </a:extLst>
              </p:cNvPr>
              <p:cNvSpPr/>
              <p:nvPr/>
            </p:nvSpPr>
            <p:spPr>
              <a:xfrm>
                <a:off x="3259120" y="4462484"/>
                <a:ext cx="1804916" cy="289859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50" name="Object60">
                <a:extLst>
                  <a:ext uri="{FF2B5EF4-FFF2-40B4-BE49-F238E27FC236}">
                    <a16:creationId xmlns:a16="http://schemas.microsoft.com/office/drawing/2014/main" id="{BC3DA29E-1766-D747-AFEF-0F232E29BAD6}"/>
                  </a:ext>
                </a:extLst>
              </p:cNvPr>
              <p:cNvSpPr/>
              <p:nvPr/>
            </p:nvSpPr>
            <p:spPr>
              <a:xfrm>
                <a:off x="3468039" y="4526622"/>
                <a:ext cx="1387079" cy="16158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认知阶段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51" name="组合 150">
              <a:extLst>
                <a:ext uri="{FF2B5EF4-FFF2-40B4-BE49-F238E27FC236}">
                  <a16:creationId xmlns:a16="http://schemas.microsoft.com/office/drawing/2014/main" id="{C23FB271-DB30-FF49-9470-BD4A48B35782}"/>
                </a:ext>
              </a:extLst>
            </p:cNvPr>
            <p:cNvGrpSpPr/>
            <p:nvPr/>
          </p:nvGrpSpPr>
          <p:grpSpPr>
            <a:xfrm>
              <a:off x="10065058" y="4217176"/>
              <a:ext cx="1021933" cy="289859"/>
              <a:chOff x="3259120" y="4462484"/>
              <a:chExt cx="1804916" cy="289859"/>
            </a:xfrm>
          </p:grpSpPr>
          <p:sp>
            <p:nvSpPr>
              <p:cNvPr id="152" name="矩形: 圆角 114">
                <a:extLst>
                  <a:ext uri="{FF2B5EF4-FFF2-40B4-BE49-F238E27FC236}">
                    <a16:creationId xmlns:a16="http://schemas.microsoft.com/office/drawing/2014/main" id="{3B9F7652-DE8B-CD45-8DD6-DDFF4FCCA537}"/>
                  </a:ext>
                </a:extLst>
              </p:cNvPr>
              <p:cNvSpPr/>
              <p:nvPr/>
            </p:nvSpPr>
            <p:spPr>
              <a:xfrm>
                <a:off x="3259120" y="4462484"/>
                <a:ext cx="1804916" cy="289859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53" name="Object60">
                <a:extLst>
                  <a:ext uri="{FF2B5EF4-FFF2-40B4-BE49-F238E27FC236}">
                    <a16:creationId xmlns:a16="http://schemas.microsoft.com/office/drawing/2014/main" id="{0C898254-F493-1144-B969-49B28203AAA2}"/>
                  </a:ext>
                </a:extLst>
              </p:cNvPr>
              <p:cNvSpPr/>
              <p:nvPr/>
            </p:nvSpPr>
            <p:spPr>
              <a:xfrm>
                <a:off x="3468039" y="4526622"/>
                <a:ext cx="1387079" cy="16158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探索阶段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AEFC28C4-D040-814F-AAF6-3FC6B7BCA478}"/>
                </a:ext>
              </a:extLst>
            </p:cNvPr>
            <p:cNvGrpSpPr/>
            <p:nvPr/>
          </p:nvGrpSpPr>
          <p:grpSpPr>
            <a:xfrm>
              <a:off x="9941932" y="5203183"/>
              <a:ext cx="1021933" cy="289859"/>
              <a:chOff x="3259120" y="4462484"/>
              <a:chExt cx="1804916" cy="289859"/>
            </a:xfrm>
          </p:grpSpPr>
          <p:sp>
            <p:nvSpPr>
              <p:cNvPr id="155" name="矩形: 圆角 114">
                <a:extLst>
                  <a:ext uri="{FF2B5EF4-FFF2-40B4-BE49-F238E27FC236}">
                    <a16:creationId xmlns:a16="http://schemas.microsoft.com/office/drawing/2014/main" id="{05CC14D2-E28F-0A4F-A084-62A403F1FCF8}"/>
                  </a:ext>
                </a:extLst>
              </p:cNvPr>
              <p:cNvSpPr/>
              <p:nvPr/>
            </p:nvSpPr>
            <p:spPr>
              <a:xfrm>
                <a:off x="3259120" y="4462484"/>
                <a:ext cx="1804916" cy="289859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56" name="Object60">
                <a:extLst>
                  <a:ext uri="{FF2B5EF4-FFF2-40B4-BE49-F238E27FC236}">
                    <a16:creationId xmlns:a16="http://schemas.microsoft.com/office/drawing/2014/main" id="{61184E69-CDDC-8140-A9B3-E83DBCF157BC}"/>
                  </a:ext>
                </a:extLst>
              </p:cNvPr>
              <p:cNvSpPr/>
              <p:nvPr/>
            </p:nvSpPr>
            <p:spPr>
              <a:xfrm>
                <a:off x="3468039" y="4526622"/>
                <a:ext cx="1387079" cy="16158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忠诚阶段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157" name="三角形 156">
              <a:extLst>
                <a:ext uri="{FF2B5EF4-FFF2-40B4-BE49-F238E27FC236}">
                  <a16:creationId xmlns:a16="http://schemas.microsoft.com/office/drawing/2014/main" id="{9F891E2B-2451-0F44-B433-8FE208FA24FC}"/>
                </a:ext>
              </a:extLst>
            </p:cNvPr>
            <p:cNvSpPr/>
            <p:nvPr/>
          </p:nvSpPr>
          <p:spPr>
            <a:xfrm rot="9121661">
              <a:off x="10025540" y="2743097"/>
              <a:ext cx="127627" cy="143893"/>
            </a:xfrm>
            <a:prstGeom prst="triangle">
              <a:avLst/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58" name="三角形 157">
              <a:extLst>
                <a:ext uri="{FF2B5EF4-FFF2-40B4-BE49-F238E27FC236}">
                  <a16:creationId xmlns:a16="http://schemas.microsoft.com/office/drawing/2014/main" id="{A13091F0-5A65-A045-8799-5619AE89A0B7}"/>
                </a:ext>
              </a:extLst>
            </p:cNvPr>
            <p:cNvSpPr/>
            <p:nvPr/>
          </p:nvSpPr>
          <p:spPr>
            <a:xfrm rot="10140729">
              <a:off x="10416171" y="3808877"/>
              <a:ext cx="127627" cy="143893"/>
            </a:xfrm>
            <a:prstGeom prst="triangle">
              <a:avLst/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59" name="三角形 158">
              <a:extLst>
                <a:ext uri="{FF2B5EF4-FFF2-40B4-BE49-F238E27FC236}">
                  <a16:creationId xmlns:a16="http://schemas.microsoft.com/office/drawing/2014/main" id="{E870222D-A917-5E4F-AFBF-6DFAC9CDDCCD}"/>
                </a:ext>
              </a:extLst>
            </p:cNvPr>
            <p:cNvSpPr/>
            <p:nvPr/>
          </p:nvSpPr>
          <p:spPr>
            <a:xfrm rot="11034567">
              <a:off x="10399388" y="4770265"/>
              <a:ext cx="127627" cy="143893"/>
            </a:xfrm>
            <a:prstGeom prst="triangle">
              <a:avLst/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60" name="三角形 159">
              <a:extLst>
                <a:ext uri="{FF2B5EF4-FFF2-40B4-BE49-F238E27FC236}">
                  <a16:creationId xmlns:a16="http://schemas.microsoft.com/office/drawing/2014/main" id="{060505B2-20E6-5B4F-AA94-22EF4BC00580}"/>
                </a:ext>
              </a:extLst>
            </p:cNvPr>
            <p:cNvSpPr/>
            <p:nvPr/>
          </p:nvSpPr>
          <p:spPr>
            <a:xfrm rot="12560392">
              <a:off x="9992221" y="5788827"/>
              <a:ext cx="127627" cy="143893"/>
            </a:xfrm>
            <a:prstGeom prst="triangle">
              <a:avLst/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cxnSp>
          <p:nvCxnSpPr>
            <p:cNvPr id="161" name="直线连接符 160">
              <a:extLst>
                <a:ext uri="{FF2B5EF4-FFF2-40B4-BE49-F238E27FC236}">
                  <a16:creationId xmlns:a16="http://schemas.microsoft.com/office/drawing/2014/main" id="{146CEB52-2339-6949-A99B-CA3F047F70B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45553" y="4114594"/>
              <a:ext cx="937541" cy="0"/>
            </a:xfrm>
            <a:prstGeom prst="line">
              <a:avLst/>
            </a:prstGeom>
            <a:ln w="12700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线连接符 161">
              <a:extLst>
                <a:ext uri="{FF2B5EF4-FFF2-40B4-BE49-F238E27FC236}">
                  <a16:creationId xmlns:a16="http://schemas.microsoft.com/office/drawing/2014/main" id="{478C3E9C-5BF9-0A45-8B3F-029B4A90B103}"/>
                </a:ext>
              </a:extLst>
            </p:cNvPr>
            <p:cNvCxnSpPr>
              <a:cxnSpLocks/>
            </p:cNvCxnSpPr>
            <p:nvPr/>
          </p:nvCxnSpPr>
          <p:spPr>
            <a:xfrm>
              <a:off x="7145553" y="4262231"/>
              <a:ext cx="937541" cy="0"/>
            </a:xfrm>
            <a:prstGeom prst="line">
              <a:avLst/>
            </a:prstGeom>
            <a:ln w="12700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CA8BF9D4-5A0B-9F43-B8C6-BF564A7672C6}"/>
              </a:ext>
            </a:extLst>
          </p:cNvPr>
          <p:cNvGrpSpPr/>
          <p:nvPr/>
        </p:nvGrpSpPr>
        <p:grpSpPr>
          <a:xfrm>
            <a:off x="1162157" y="1882572"/>
            <a:ext cx="6168407" cy="4663844"/>
            <a:chOff x="1162157" y="1931622"/>
            <a:chExt cx="6168407" cy="4663844"/>
          </a:xfrm>
        </p:grpSpPr>
        <p:sp>
          <p:nvSpPr>
            <p:cNvPr id="165" name="弧 164">
              <a:extLst>
                <a:ext uri="{FF2B5EF4-FFF2-40B4-BE49-F238E27FC236}">
                  <a16:creationId xmlns:a16="http://schemas.microsoft.com/office/drawing/2014/main" id="{A53ED0FC-C17A-D446-A685-9EFD4120E26A}"/>
                </a:ext>
              </a:extLst>
            </p:cNvPr>
            <p:cNvSpPr/>
            <p:nvPr/>
          </p:nvSpPr>
          <p:spPr>
            <a:xfrm flipH="1">
              <a:off x="3887568" y="2619684"/>
              <a:ext cx="3442996" cy="3442996"/>
            </a:xfrm>
            <a:prstGeom prst="arc">
              <a:avLst>
                <a:gd name="adj1" fmla="val 16127514"/>
                <a:gd name="adj2" fmla="val 5337427"/>
              </a:avLst>
            </a:prstGeom>
            <a:ln w="254000" cap="flat">
              <a:gradFill>
                <a:gsLst>
                  <a:gs pos="0">
                    <a:srgbClr val="000000">
                      <a:alpha val="20000"/>
                    </a:srgbClr>
                  </a:gs>
                  <a:gs pos="100000">
                    <a:srgbClr val="000000">
                      <a:alpha val="80000"/>
                    </a:srgbClr>
                  </a:gs>
                </a:gsLst>
                <a:lin ang="5400000" scaled="1"/>
              </a:gra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6" name="Object29">
              <a:extLst>
                <a:ext uri="{FF2B5EF4-FFF2-40B4-BE49-F238E27FC236}">
                  <a16:creationId xmlns:a16="http://schemas.microsoft.com/office/drawing/2014/main" id="{DE1FF05B-E8BE-A34B-91F7-C0B3089DCC94}"/>
                </a:ext>
              </a:extLst>
            </p:cNvPr>
            <p:cNvSpPr/>
            <p:nvPr/>
          </p:nvSpPr>
          <p:spPr>
            <a:xfrm flipH="1">
              <a:off x="3839564" y="1931622"/>
              <a:ext cx="1103009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内容消费者侧</a:t>
              </a:r>
            </a:p>
          </p:txBody>
        </p:sp>
        <p:grpSp>
          <p:nvGrpSpPr>
            <p:cNvPr id="167" name="组合 166">
              <a:extLst>
                <a:ext uri="{FF2B5EF4-FFF2-40B4-BE49-F238E27FC236}">
                  <a16:creationId xmlns:a16="http://schemas.microsoft.com/office/drawing/2014/main" id="{CB78407A-7E99-2346-AEBC-95420E8E63E2}"/>
                </a:ext>
              </a:extLst>
            </p:cNvPr>
            <p:cNvGrpSpPr/>
            <p:nvPr/>
          </p:nvGrpSpPr>
          <p:grpSpPr>
            <a:xfrm flipH="1">
              <a:off x="2807797" y="2920726"/>
              <a:ext cx="1580966" cy="153888"/>
              <a:chOff x="7918135" y="2856453"/>
              <a:chExt cx="1580966" cy="153888"/>
            </a:xfrm>
          </p:grpSpPr>
          <p:sp>
            <p:nvSpPr>
              <p:cNvPr id="208" name="Object60">
                <a:extLst>
                  <a:ext uri="{FF2B5EF4-FFF2-40B4-BE49-F238E27FC236}">
                    <a16:creationId xmlns:a16="http://schemas.microsoft.com/office/drawing/2014/main" id="{F68E7227-C3F0-9441-861C-8376D61007F3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944162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产生创作动机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209" name="椭圆 208">
                <a:extLst>
                  <a:ext uri="{FF2B5EF4-FFF2-40B4-BE49-F238E27FC236}">
                    <a16:creationId xmlns:a16="http://schemas.microsoft.com/office/drawing/2014/main" id="{61049FCE-DF13-8945-84AE-7236E889698C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210" name="直线连接符 209">
                <a:extLst>
                  <a:ext uri="{FF2B5EF4-FFF2-40B4-BE49-F238E27FC236}">
                    <a16:creationId xmlns:a16="http://schemas.microsoft.com/office/drawing/2014/main" id="{9B807E5D-401A-D242-92A6-DC1B1ADF29D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000000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8" name="组合 167">
              <a:extLst>
                <a:ext uri="{FF2B5EF4-FFF2-40B4-BE49-F238E27FC236}">
                  <a16:creationId xmlns:a16="http://schemas.microsoft.com/office/drawing/2014/main" id="{BEE759B7-8875-DE49-BCB4-321D225BC4A7}"/>
                </a:ext>
              </a:extLst>
            </p:cNvPr>
            <p:cNvGrpSpPr/>
            <p:nvPr/>
          </p:nvGrpSpPr>
          <p:grpSpPr>
            <a:xfrm flipH="1">
              <a:off x="2524600" y="3385086"/>
              <a:ext cx="1501382" cy="153888"/>
              <a:chOff x="7918135" y="2856453"/>
              <a:chExt cx="1501382" cy="153888"/>
            </a:xfrm>
          </p:grpSpPr>
          <p:sp>
            <p:nvSpPr>
              <p:cNvPr id="205" name="Object60">
                <a:extLst>
                  <a:ext uri="{FF2B5EF4-FFF2-40B4-BE49-F238E27FC236}">
                    <a16:creationId xmlns:a16="http://schemas.microsoft.com/office/drawing/2014/main" id="{772D1CFA-582E-3940-85C1-DF4DC5212D80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864578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尝试创作内容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206" name="椭圆 205">
                <a:extLst>
                  <a:ext uri="{FF2B5EF4-FFF2-40B4-BE49-F238E27FC236}">
                    <a16:creationId xmlns:a16="http://schemas.microsoft.com/office/drawing/2014/main" id="{72C6264B-A882-7949-B8B0-DA027793DA79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207" name="直线连接符 206">
                <a:extLst>
                  <a:ext uri="{FF2B5EF4-FFF2-40B4-BE49-F238E27FC236}">
                    <a16:creationId xmlns:a16="http://schemas.microsoft.com/office/drawing/2014/main" id="{1D53B112-D906-D94D-AC7B-97DC8C0BA6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000000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9" name="组合 168">
              <a:extLst>
                <a:ext uri="{FF2B5EF4-FFF2-40B4-BE49-F238E27FC236}">
                  <a16:creationId xmlns:a16="http://schemas.microsoft.com/office/drawing/2014/main" id="{54B3AF44-9D65-5848-A9C4-AA2E7AD0AD6A}"/>
                </a:ext>
              </a:extLst>
            </p:cNvPr>
            <p:cNvGrpSpPr/>
            <p:nvPr/>
          </p:nvGrpSpPr>
          <p:grpSpPr>
            <a:xfrm flipH="1">
              <a:off x="2380846" y="3849446"/>
              <a:ext cx="1481872" cy="153888"/>
              <a:chOff x="7918135" y="2856453"/>
              <a:chExt cx="1481872" cy="153888"/>
            </a:xfrm>
          </p:grpSpPr>
          <p:sp>
            <p:nvSpPr>
              <p:cNvPr id="202" name="Object60">
                <a:extLst>
                  <a:ext uri="{FF2B5EF4-FFF2-40B4-BE49-F238E27FC236}">
                    <a16:creationId xmlns:a16="http://schemas.microsoft.com/office/drawing/2014/main" id="{32631651-C7BE-3E4A-9E90-3AFA58504616}"/>
                  </a:ext>
                </a:extLst>
              </p:cNvPr>
              <p:cNvSpPr/>
              <p:nvPr/>
            </p:nvSpPr>
            <p:spPr>
              <a:xfrm>
                <a:off x="8554940" y="2856453"/>
                <a:ext cx="845067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内容曝光</a:t>
                </a:r>
                <a:r>
                  <a:rPr lang="en-US" altLang="zh-CN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/</a:t>
                </a:r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互动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203" name="椭圆 202">
                <a:extLst>
                  <a:ext uri="{FF2B5EF4-FFF2-40B4-BE49-F238E27FC236}">
                    <a16:creationId xmlns:a16="http://schemas.microsoft.com/office/drawing/2014/main" id="{02569093-FADD-C94B-BF1E-E04FBB68A73A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204" name="直线连接符 203">
                <a:extLst>
                  <a:ext uri="{FF2B5EF4-FFF2-40B4-BE49-F238E27FC236}">
                    <a16:creationId xmlns:a16="http://schemas.microsoft.com/office/drawing/2014/main" id="{84037FB3-D62C-574F-B562-66FAB626CB6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000000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0" name="组合 169">
              <a:extLst>
                <a:ext uri="{FF2B5EF4-FFF2-40B4-BE49-F238E27FC236}">
                  <a16:creationId xmlns:a16="http://schemas.microsoft.com/office/drawing/2014/main" id="{AC786316-7641-0A45-991B-BA68DD5DF529}"/>
                </a:ext>
              </a:extLst>
            </p:cNvPr>
            <p:cNvGrpSpPr/>
            <p:nvPr/>
          </p:nvGrpSpPr>
          <p:grpSpPr>
            <a:xfrm flipH="1">
              <a:off x="2312637" y="4313806"/>
              <a:ext cx="1508660" cy="153888"/>
              <a:chOff x="7918135" y="2856453"/>
              <a:chExt cx="1508660" cy="153888"/>
            </a:xfrm>
          </p:grpSpPr>
          <p:sp>
            <p:nvSpPr>
              <p:cNvPr id="199" name="Object60">
                <a:extLst>
                  <a:ext uri="{FF2B5EF4-FFF2-40B4-BE49-F238E27FC236}">
                    <a16:creationId xmlns:a16="http://schemas.microsoft.com/office/drawing/2014/main" id="{62138BC9-29E7-F842-90B3-C6D0D25FA8F4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871856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更好内容创作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200" name="椭圆 199">
                <a:extLst>
                  <a:ext uri="{FF2B5EF4-FFF2-40B4-BE49-F238E27FC236}">
                    <a16:creationId xmlns:a16="http://schemas.microsoft.com/office/drawing/2014/main" id="{434B3FD9-8368-F247-AFEB-12E0C7CDECA1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201" name="直线连接符 200">
                <a:extLst>
                  <a:ext uri="{FF2B5EF4-FFF2-40B4-BE49-F238E27FC236}">
                    <a16:creationId xmlns:a16="http://schemas.microsoft.com/office/drawing/2014/main" id="{619727A3-3692-B541-AA7C-6DD88645CB9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000000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1" name="组合 170">
              <a:extLst>
                <a:ext uri="{FF2B5EF4-FFF2-40B4-BE49-F238E27FC236}">
                  <a16:creationId xmlns:a16="http://schemas.microsoft.com/office/drawing/2014/main" id="{5D5DB917-D49A-7F48-9E80-335E20E35CD4}"/>
                </a:ext>
              </a:extLst>
            </p:cNvPr>
            <p:cNvGrpSpPr/>
            <p:nvPr/>
          </p:nvGrpSpPr>
          <p:grpSpPr>
            <a:xfrm flipH="1">
              <a:off x="2221235" y="4778165"/>
              <a:ext cx="1658736" cy="153888"/>
              <a:chOff x="7918135" y="2856453"/>
              <a:chExt cx="1658736" cy="153888"/>
            </a:xfrm>
          </p:grpSpPr>
          <p:sp>
            <p:nvSpPr>
              <p:cNvPr id="196" name="Object60">
                <a:extLst>
                  <a:ext uri="{FF2B5EF4-FFF2-40B4-BE49-F238E27FC236}">
                    <a16:creationId xmlns:a16="http://schemas.microsoft.com/office/drawing/2014/main" id="{08AF3D0E-AD7C-5A49-B023-E2AE9F4FD658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1021932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收获内容价值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97" name="椭圆 196">
                <a:extLst>
                  <a:ext uri="{FF2B5EF4-FFF2-40B4-BE49-F238E27FC236}">
                    <a16:creationId xmlns:a16="http://schemas.microsoft.com/office/drawing/2014/main" id="{835DE67C-BA6C-7E4C-96A8-DDD7123468A5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198" name="直线连接符 197">
                <a:extLst>
                  <a:ext uri="{FF2B5EF4-FFF2-40B4-BE49-F238E27FC236}">
                    <a16:creationId xmlns:a16="http://schemas.microsoft.com/office/drawing/2014/main" id="{14D6330A-1254-DA49-9471-0A6F17B081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000000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2" name="组合 171">
              <a:extLst>
                <a:ext uri="{FF2B5EF4-FFF2-40B4-BE49-F238E27FC236}">
                  <a16:creationId xmlns:a16="http://schemas.microsoft.com/office/drawing/2014/main" id="{64C5DDAF-5F50-5F45-8933-1100EDCF72AC}"/>
                </a:ext>
              </a:extLst>
            </p:cNvPr>
            <p:cNvGrpSpPr/>
            <p:nvPr/>
          </p:nvGrpSpPr>
          <p:grpSpPr>
            <a:xfrm flipH="1">
              <a:off x="2434109" y="5242525"/>
              <a:ext cx="1658736" cy="153888"/>
              <a:chOff x="7918135" y="2856453"/>
              <a:chExt cx="1658736" cy="153888"/>
            </a:xfrm>
          </p:grpSpPr>
          <p:sp>
            <p:nvSpPr>
              <p:cNvPr id="193" name="Object60">
                <a:extLst>
                  <a:ext uri="{FF2B5EF4-FFF2-40B4-BE49-F238E27FC236}">
                    <a16:creationId xmlns:a16="http://schemas.microsoft.com/office/drawing/2014/main" id="{9043C660-16AC-6742-AC91-086DC19DCEED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1021932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成为优质创作者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94" name="椭圆 193">
                <a:extLst>
                  <a:ext uri="{FF2B5EF4-FFF2-40B4-BE49-F238E27FC236}">
                    <a16:creationId xmlns:a16="http://schemas.microsoft.com/office/drawing/2014/main" id="{08FE115E-C113-A043-B1C0-C4730DBEC645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195" name="直线连接符 194">
                <a:extLst>
                  <a:ext uri="{FF2B5EF4-FFF2-40B4-BE49-F238E27FC236}">
                    <a16:creationId xmlns:a16="http://schemas.microsoft.com/office/drawing/2014/main" id="{94935FEB-CD80-024A-B738-B064884F63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000000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组合 172">
              <a:extLst>
                <a:ext uri="{FF2B5EF4-FFF2-40B4-BE49-F238E27FC236}">
                  <a16:creationId xmlns:a16="http://schemas.microsoft.com/office/drawing/2014/main" id="{D8A58B3A-5F97-C245-A0BC-4166DB22783D}"/>
                </a:ext>
              </a:extLst>
            </p:cNvPr>
            <p:cNvGrpSpPr/>
            <p:nvPr/>
          </p:nvGrpSpPr>
          <p:grpSpPr>
            <a:xfrm flipH="1">
              <a:off x="2865920" y="5706886"/>
              <a:ext cx="1658736" cy="153888"/>
              <a:chOff x="7918135" y="2856453"/>
              <a:chExt cx="1658736" cy="153888"/>
            </a:xfrm>
          </p:grpSpPr>
          <p:sp>
            <p:nvSpPr>
              <p:cNvPr id="190" name="Object60">
                <a:extLst>
                  <a:ext uri="{FF2B5EF4-FFF2-40B4-BE49-F238E27FC236}">
                    <a16:creationId xmlns:a16="http://schemas.microsoft.com/office/drawing/2014/main" id="{F3B315CF-C837-B14C-B723-CD3138369AB9}"/>
                  </a:ext>
                </a:extLst>
              </p:cNvPr>
              <p:cNvSpPr/>
              <p:nvPr/>
            </p:nvSpPr>
            <p:spPr>
              <a:xfrm>
                <a:off x="8554939" y="2856453"/>
                <a:ext cx="1021932" cy="1538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0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内容价值变现</a:t>
                </a:r>
                <a:endParaRPr lang="en-US" altLang="zh-CN" sz="10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91" name="椭圆 190">
                <a:extLst>
                  <a:ext uri="{FF2B5EF4-FFF2-40B4-BE49-F238E27FC236}">
                    <a16:creationId xmlns:a16="http://schemas.microsoft.com/office/drawing/2014/main" id="{F4B419EA-2011-2D46-9E76-F7401D4A7DB0}"/>
                  </a:ext>
                </a:extLst>
              </p:cNvPr>
              <p:cNvSpPr/>
              <p:nvPr/>
            </p:nvSpPr>
            <p:spPr>
              <a:xfrm>
                <a:off x="7918135" y="2883168"/>
                <a:ext cx="100459" cy="10045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cxnSp>
            <p:nvCxnSpPr>
              <p:cNvPr id="192" name="直线连接符 191">
                <a:extLst>
                  <a:ext uri="{FF2B5EF4-FFF2-40B4-BE49-F238E27FC236}">
                    <a16:creationId xmlns:a16="http://schemas.microsoft.com/office/drawing/2014/main" id="{7ACFDF66-7910-1848-8E76-59962FE7F6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18594" y="2933397"/>
                <a:ext cx="524644" cy="0"/>
              </a:xfrm>
              <a:prstGeom prst="line">
                <a:avLst/>
              </a:prstGeom>
              <a:ln w="12700">
                <a:solidFill>
                  <a:srgbClr val="000000"/>
                </a:solidFill>
                <a:prstDash val="sys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弧 173">
              <a:extLst>
                <a:ext uri="{FF2B5EF4-FFF2-40B4-BE49-F238E27FC236}">
                  <a16:creationId xmlns:a16="http://schemas.microsoft.com/office/drawing/2014/main" id="{2D8E7141-80E8-A142-BA5D-09685B357E0E}"/>
                </a:ext>
              </a:extLst>
            </p:cNvPr>
            <p:cNvSpPr/>
            <p:nvPr/>
          </p:nvSpPr>
          <p:spPr>
            <a:xfrm flipH="1">
              <a:off x="1737942" y="2032145"/>
              <a:ext cx="3442996" cy="4563321"/>
            </a:xfrm>
            <a:prstGeom prst="arc">
              <a:avLst>
                <a:gd name="adj1" fmla="val 16870261"/>
                <a:gd name="adj2" fmla="val 4621400"/>
              </a:avLst>
            </a:prstGeom>
            <a:ln w="38100" cap="rnd">
              <a:gradFill>
                <a:gsLst>
                  <a:gs pos="50000">
                    <a:srgbClr val="000000"/>
                  </a:gs>
                  <a:gs pos="0">
                    <a:srgbClr val="000000">
                      <a:alpha val="0"/>
                    </a:srgbClr>
                  </a:gs>
                  <a:gs pos="100000">
                    <a:srgbClr val="000000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75" name="组合 174">
              <a:extLst>
                <a:ext uri="{FF2B5EF4-FFF2-40B4-BE49-F238E27FC236}">
                  <a16:creationId xmlns:a16="http://schemas.microsoft.com/office/drawing/2014/main" id="{1F34FE95-F4DE-214C-BBF9-1988567E2325}"/>
                </a:ext>
              </a:extLst>
            </p:cNvPr>
            <p:cNvGrpSpPr/>
            <p:nvPr/>
          </p:nvGrpSpPr>
          <p:grpSpPr>
            <a:xfrm flipH="1">
              <a:off x="1354426" y="3317100"/>
              <a:ext cx="1021933" cy="289859"/>
              <a:chOff x="3259120" y="4462484"/>
              <a:chExt cx="1804916" cy="289859"/>
            </a:xfrm>
          </p:grpSpPr>
          <p:sp>
            <p:nvSpPr>
              <p:cNvPr id="188" name="矩形: 圆角 114">
                <a:extLst>
                  <a:ext uri="{FF2B5EF4-FFF2-40B4-BE49-F238E27FC236}">
                    <a16:creationId xmlns:a16="http://schemas.microsoft.com/office/drawing/2014/main" id="{F60519DC-9DFE-854D-A29C-A92404E2E3AA}"/>
                  </a:ext>
                </a:extLst>
              </p:cNvPr>
              <p:cNvSpPr/>
              <p:nvPr/>
            </p:nvSpPr>
            <p:spPr>
              <a:xfrm>
                <a:off x="3259120" y="4462484"/>
                <a:ext cx="1804916" cy="289859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 w="12700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89" name="Object60">
                <a:extLst>
                  <a:ext uri="{FF2B5EF4-FFF2-40B4-BE49-F238E27FC236}">
                    <a16:creationId xmlns:a16="http://schemas.microsoft.com/office/drawing/2014/main" id="{BF9C618D-C232-6841-8718-E2A38DE0C8A9}"/>
                  </a:ext>
                </a:extLst>
              </p:cNvPr>
              <p:cNvSpPr/>
              <p:nvPr/>
            </p:nvSpPr>
            <p:spPr>
              <a:xfrm>
                <a:off x="3468039" y="4526622"/>
                <a:ext cx="1387079" cy="16158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认知阶段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76" name="组合 175">
              <a:extLst>
                <a:ext uri="{FF2B5EF4-FFF2-40B4-BE49-F238E27FC236}">
                  <a16:creationId xmlns:a16="http://schemas.microsoft.com/office/drawing/2014/main" id="{6EA87634-BB1E-A042-AB07-96D8638DF574}"/>
                </a:ext>
              </a:extLst>
            </p:cNvPr>
            <p:cNvGrpSpPr/>
            <p:nvPr/>
          </p:nvGrpSpPr>
          <p:grpSpPr>
            <a:xfrm flipH="1">
              <a:off x="1162157" y="4217176"/>
              <a:ext cx="1021933" cy="289859"/>
              <a:chOff x="3259120" y="4462484"/>
              <a:chExt cx="1804916" cy="289859"/>
            </a:xfrm>
          </p:grpSpPr>
          <p:sp>
            <p:nvSpPr>
              <p:cNvPr id="186" name="矩形: 圆角 114">
                <a:extLst>
                  <a:ext uri="{FF2B5EF4-FFF2-40B4-BE49-F238E27FC236}">
                    <a16:creationId xmlns:a16="http://schemas.microsoft.com/office/drawing/2014/main" id="{69B75417-25DE-4C45-9C6A-5CA608F5DF02}"/>
                  </a:ext>
                </a:extLst>
              </p:cNvPr>
              <p:cNvSpPr/>
              <p:nvPr/>
            </p:nvSpPr>
            <p:spPr>
              <a:xfrm>
                <a:off x="3259120" y="4462484"/>
                <a:ext cx="1804916" cy="289859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 w="12700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87" name="Object60">
                <a:extLst>
                  <a:ext uri="{FF2B5EF4-FFF2-40B4-BE49-F238E27FC236}">
                    <a16:creationId xmlns:a16="http://schemas.microsoft.com/office/drawing/2014/main" id="{85864471-98B6-7146-AB4D-EA2914E73096}"/>
                  </a:ext>
                </a:extLst>
              </p:cNvPr>
              <p:cNvSpPr/>
              <p:nvPr/>
            </p:nvSpPr>
            <p:spPr>
              <a:xfrm>
                <a:off x="3468039" y="4526622"/>
                <a:ext cx="1387079" cy="16158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探索阶段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77" name="组合 176">
              <a:extLst>
                <a:ext uri="{FF2B5EF4-FFF2-40B4-BE49-F238E27FC236}">
                  <a16:creationId xmlns:a16="http://schemas.microsoft.com/office/drawing/2014/main" id="{987DAC8C-5DCC-D74E-AD2E-16D371BFE0F3}"/>
                </a:ext>
              </a:extLst>
            </p:cNvPr>
            <p:cNvGrpSpPr/>
            <p:nvPr/>
          </p:nvGrpSpPr>
          <p:grpSpPr>
            <a:xfrm flipH="1">
              <a:off x="1285283" y="5203183"/>
              <a:ext cx="1021933" cy="289859"/>
              <a:chOff x="3259120" y="4462484"/>
              <a:chExt cx="1804916" cy="289859"/>
            </a:xfrm>
          </p:grpSpPr>
          <p:sp>
            <p:nvSpPr>
              <p:cNvPr id="184" name="矩形: 圆角 114">
                <a:extLst>
                  <a:ext uri="{FF2B5EF4-FFF2-40B4-BE49-F238E27FC236}">
                    <a16:creationId xmlns:a16="http://schemas.microsoft.com/office/drawing/2014/main" id="{F4A663E5-F882-F642-8498-1A4E360193D0}"/>
                  </a:ext>
                </a:extLst>
              </p:cNvPr>
              <p:cNvSpPr/>
              <p:nvPr/>
            </p:nvSpPr>
            <p:spPr>
              <a:xfrm>
                <a:off x="3259120" y="4462484"/>
                <a:ext cx="1804916" cy="289859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 w="12700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85" name="Object60">
                <a:extLst>
                  <a:ext uri="{FF2B5EF4-FFF2-40B4-BE49-F238E27FC236}">
                    <a16:creationId xmlns:a16="http://schemas.microsoft.com/office/drawing/2014/main" id="{B5C3D908-32D5-054F-804D-EF911A8735F0}"/>
                  </a:ext>
                </a:extLst>
              </p:cNvPr>
              <p:cNvSpPr/>
              <p:nvPr/>
            </p:nvSpPr>
            <p:spPr>
              <a:xfrm>
                <a:off x="3468039" y="4526622"/>
                <a:ext cx="1387079" cy="16158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忠诚阶段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178" name="三角形 177">
              <a:extLst>
                <a:ext uri="{FF2B5EF4-FFF2-40B4-BE49-F238E27FC236}">
                  <a16:creationId xmlns:a16="http://schemas.microsoft.com/office/drawing/2014/main" id="{2350FFF3-CC86-6148-8B02-0A38BEC34AC7}"/>
                </a:ext>
              </a:extLst>
            </p:cNvPr>
            <p:cNvSpPr/>
            <p:nvPr/>
          </p:nvSpPr>
          <p:spPr>
            <a:xfrm rot="12478339" flipH="1">
              <a:off x="2095981" y="2743097"/>
              <a:ext cx="127627" cy="143893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79" name="三角形 178">
              <a:extLst>
                <a:ext uri="{FF2B5EF4-FFF2-40B4-BE49-F238E27FC236}">
                  <a16:creationId xmlns:a16="http://schemas.microsoft.com/office/drawing/2014/main" id="{4AD1B296-496F-4A4F-8CBE-1833EE054AA4}"/>
                </a:ext>
              </a:extLst>
            </p:cNvPr>
            <p:cNvSpPr/>
            <p:nvPr/>
          </p:nvSpPr>
          <p:spPr>
            <a:xfrm rot="11459271" flipH="1">
              <a:off x="1705350" y="3808877"/>
              <a:ext cx="127627" cy="143893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80" name="三角形 179">
              <a:extLst>
                <a:ext uri="{FF2B5EF4-FFF2-40B4-BE49-F238E27FC236}">
                  <a16:creationId xmlns:a16="http://schemas.microsoft.com/office/drawing/2014/main" id="{B7D6A3AA-CA0A-9745-B960-5EBB11779571}"/>
                </a:ext>
              </a:extLst>
            </p:cNvPr>
            <p:cNvSpPr/>
            <p:nvPr/>
          </p:nvSpPr>
          <p:spPr>
            <a:xfrm rot="10565433" flipH="1">
              <a:off x="1722133" y="4770265"/>
              <a:ext cx="127627" cy="143893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81" name="三角形 180">
              <a:extLst>
                <a:ext uri="{FF2B5EF4-FFF2-40B4-BE49-F238E27FC236}">
                  <a16:creationId xmlns:a16="http://schemas.microsoft.com/office/drawing/2014/main" id="{BA8C9A1F-0654-D64E-B4DC-7503274E073C}"/>
                </a:ext>
              </a:extLst>
            </p:cNvPr>
            <p:cNvSpPr/>
            <p:nvPr/>
          </p:nvSpPr>
          <p:spPr>
            <a:xfrm rot="9039608" flipH="1">
              <a:off x="2129300" y="5788827"/>
              <a:ext cx="127627" cy="143893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cxnSp>
          <p:nvCxnSpPr>
            <p:cNvPr id="182" name="直线连接符 181">
              <a:extLst>
                <a:ext uri="{FF2B5EF4-FFF2-40B4-BE49-F238E27FC236}">
                  <a16:creationId xmlns:a16="http://schemas.microsoft.com/office/drawing/2014/main" id="{7878D798-F2DC-5E4E-8F5A-14A0CF3E79C4}"/>
                </a:ext>
              </a:extLst>
            </p:cNvPr>
            <p:cNvCxnSpPr>
              <a:cxnSpLocks/>
            </p:cNvCxnSpPr>
            <p:nvPr/>
          </p:nvCxnSpPr>
          <p:spPr>
            <a:xfrm>
              <a:off x="4112475" y="4114594"/>
              <a:ext cx="937541" cy="0"/>
            </a:xfrm>
            <a:prstGeom prst="line">
              <a:avLst/>
            </a:prstGeom>
            <a:ln w="12700">
              <a:solidFill>
                <a:srgbClr val="000000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线连接符 182">
              <a:extLst>
                <a:ext uri="{FF2B5EF4-FFF2-40B4-BE49-F238E27FC236}">
                  <a16:creationId xmlns:a16="http://schemas.microsoft.com/office/drawing/2014/main" id="{4167887C-322F-3D4F-B65E-3BF4C8A6E7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12475" y="4262231"/>
              <a:ext cx="937541" cy="0"/>
            </a:xfrm>
            <a:prstGeom prst="line">
              <a:avLst/>
            </a:prstGeom>
            <a:ln w="12700">
              <a:solidFill>
                <a:srgbClr val="000000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C3AB0E94-4E74-C241-A08C-A047C39579EE}"/>
              </a:ext>
            </a:extLst>
          </p:cNvPr>
          <p:cNvGrpSpPr/>
          <p:nvPr/>
        </p:nvGrpSpPr>
        <p:grpSpPr>
          <a:xfrm>
            <a:off x="5163305" y="2264902"/>
            <a:ext cx="1876990" cy="3994602"/>
            <a:chOff x="5163305" y="2305410"/>
            <a:chExt cx="1876990" cy="3994602"/>
          </a:xfrm>
        </p:grpSpPr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E9B2E6BC-CEC3-2F47-B005-82CB942D15BA}"/>
                </a:ext>
              </a:extLst>
            </p:cNvPr>
            <p:cNvGrpSpPr/>
            <p:nvPr/>
          </p:nvGrpSpPr>
          <p:grpSpPr>
            <a:xfrm>
              <a:off x="5163305" y="3251552"/>
              <a:ext cx="1876990" cy="1876991"/>
              <a:chOff x="2315274" y="3053600"/>
              <a:chExt cx="2253699" cy="2253700"/>
            </a:xfrm>
          </p:grpSpPr>
          <p:sp>
            <p:nvSpPr>
              <p:cNvPr id="74" name="椭圆 73">
                <a:extLst>
                  <a:ext uri="{FF2B5EF4-FFF2-40B4-BE49-F238E27FC236}">
                    <a16:creationId xmlns:a16="http://schemas.microsoft.com/office/drawing/2014/main" id="{73149967-CD20-DE45-AC74-CB93863AFE7C}"/>
                  </a:ext>
                </a:extLst>
              </p:cNvPr>
              <p:cNvSpPr/>
              <p:nvPr/>
            </p:nvSpPr>
            <p:spPr>
              <a:xfrm>
                <a:off x="2422524" y="3155668"/>
                <a:ext cx="2051108" cy="2051108"/>
              </a:xfrm>
              <a:prstGeom prst="ellipse">
                <a:avLst/>
              </a:prstGeom>
              <a:solidFill>
                <a:srgbClr val="3C5DEC">
                  <a:alpha val="90000"/>
                </a:srgbClr>
              </a:solidFill>
              <a:ln w="12700" cap="flat">
                <a:noFill/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89" name="Object29">
                <a:extLst>
                  <a:ext uri="{FF2B5EF4-FFF2-40B4-BE49-F238E27FC236}">
                    <a16:creationId xmlns:a16="http://schemas.microsoft.com/office/drawing/2014/main" id="{2E9D9AFD-A49B-184F-8142-240895CFECE4}"/>
                  </a:ext>
                </a:extLst>
              </p:cNvPr>
              <p:cNvSpPr txBox="1"/>
              <p:nvPr/>
            </p:nvSpPr>
            <p:spPr>
              <a:xfrm>
                <a:off x="2747283" y="4012682"/>
                <a:ext cx="1401591" cy="3370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zh-CN" altLang="en-US" b="0" kern="0" dirty="0"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会玩社区</a:t>
                </a:r>
                <a:endParaRPr lang="en-US" altLang="zh-CN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  <p:sp>
            <p:nvSpPr>
              <p:cNvPr id="211" name="椭圆 210">
                <a:extLst>
                  <a:ext uri="{FF2B5EF4-FFF2-40B4-BE49-F238E27FC236}">
                    <a16:creationId xmlns:a16="http://schemas.microsoft.com/office/drawing/2014/main" id="{0F302CDA-4B3F-3E4F-886F-D35B9925E3A5}"/>
                  </a:ext>
                </a:extLst>
              </p:cNvPr>
              <p:cNvSpPr/>
              <p:nvPr/>
            </p:nvSpPr>
            <p:spPr>
              <a:xfrm>
                <a:off x="2315274" y="3053600"/>
                <a:ext cx="2253699" cy="2253700"/>
              </a:xfrm>
              <a:prstGeom prst="ellipse">
                <a:avLst/>
              </a:prstGeom>
              <a:noFill/>
              <a:ln w="12700" cap="flat">
                <a:gradFill>
                  <a:gsLst>
                    <a:gs pos="0">
                      <a:srgbClr val="000000"/>
                    </a:gs>
                    <a:gs pos="100000">
                      <a:srgbClr val="3C5DEC"/>
                    </a:gs>
                  </a:gsLst>
                  <a:lin ang="0" scaled="0"/>
                </a:gradFill>
                <a:prstDash val="dash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D1170015-5D6C-E144-96C3-DBAEECC8CBEE}"/>
                </a:ext>
              </a:extLst>
            </p:cNvPr>
            <p:cNvGrpSpPr/>
            <p:nvPr/>
          </p:nvGrpSpPr>
          <p:grpSpPr>
            <a:xfrm>
              <a:off x="5258380" y="5825968"/>
              <a:ext cx="1686840" cy="474044"/>
              <a:chOff x="5371911" y="5825968"/>
              <a:chExt cx="1686840" cy="474044"/>
            </a:xfrm>
          </p:grpSpPr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F3B3182C-A214-6D44-AA28-EAB1D7D6DD49}"/>
                  </a:ext>
                </a:extLst>
              </p:cNvPr>
              <p:cNvGrpSpPr/>
              <p:nvPr/>
            </p:nvGrpSpPr>
            <p:grpSpPr>
              <a:xfrm>
                <a:off x="5482452" y="5917750"/>
                <a:ext cx="1377897" cy="289859"/>
                <a:chOff x="3259120" y="4100534"/>
                <a:chExt cx="1804916" cy="289859"/>
              </a:xfrm>
            </p:grpSpPr>
            <p:sp>
              <p:nvSpPr>
                <p:cNvPr id="101" name="矩形: 圆角 114">
                  <a:extLst>
                    <a:ext uri="{FF2B5EF4-FFF2-40B4-BE49-F238E27FC236}">
                      <a16:creationId xmlns:a16="http://schemas.microsoft.com/office/drawing/2014/main" id="{50D673EA-2B95-304A-92A9-02D1CF1C8976}"/>
                    </a:ext>
                  </a:extLst>
                </p:cNvPr>
                <p:cNvSpPr/>
                <p:nvPr/>
              </p:nvSpPr>
              <p:spPr>
                <a:xfrm>
                  <a:off x="3259120" y="4100534"/>
                  <a:ext cx="1804916" cy="28985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 w="12700" cap="flat">
                  <a:solidFill>
                    <a:srgbClr val="000000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02" name="Object60">
                  <a:extLst>
                    <a:ext uri="{FF2B5EF4-FFF2-40B4-BE49-F238E27FC236}">
                      <a16:creationId xmlns:a16="http://schemas.microsoft.com/office/drawing/2014/main" id="{FB64E448-4F2C-204D-9131-50601B4DA8FE}"/>
                    </a:ext>
                  </a:extLst>
                </p:cNvPr>
                <p:cNvSpPr/>
                <p:nvPr/>
              </p:nvSpPr>
              <p:spPr>
                <a:xfrm>
                  <a:off x="3755872" y="4164672"/>
                  <a:ext cx="947312" cy="161583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核心用户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071C54EE-C92C-394C-9C19-6AD0757B15F5}"/>
                  </a:ext>
                </a:extLst>
              </p:cNvPr>
              <p:cNvSpPr/>
              <p:nvPr/>
            </p:nvSpPr>
            <p:spPr>
              <a:xfrm>
                <a:off x="6601045" y="5825968"/>
                <a:ext cx="457706" cy="457706"/>
              </a:xfrm>
              <a:prstGeom prst="ellips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14" name="椭圆 213">
                <a:extLst>
                  <a:ext uri="{FF2B5EF4-FFF2-40B4-BE49-F238E27FC236}">
                    <a16:creationId xmlns:a16="http://schemas.microsoft.com/office/drawing/2014/main" id="{64533F82-4347-D748-AD15-7C9E6BE36273}"/>
                  </a:ext>
                </a:extLst>
              </p:cNvPr>
              <p:cNvSpPr/>
              <p:nvPr/>
            </p:nvSpPr>
            <p:spPr>
              <a:xfrm>
                <a:off x="5371911" y="5842306"/>
                <a:ext cx="457706" cy="457706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7" name="图形 26" descr="建筑 轮廓">
                <a:extLst>
                  <a:ext uri="{FF2B5EF4-FFF2-40B4-BE49-F238E27FC236}">
                    <a16:creationId xmlns:a16="http://schemas.microsoft.com/office/drawing/2014/main" id="{218CCDB7-A752-924F-BE0B-4FA8186A07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691832" y="5916755"/>
                <a:ext cx="276133" cy="276133"/>
              </a:xfrm>
              <a:prstGeom prst="rect">
                <a:avLst/>
              </a:prstGeom>
            </p:spPr>
          </p:pic>
          <p:pic>
            <p:nvPicPr>
              <p:cNvPr id="29" name="图形 28" descr="条形图 轮廓">
                <a:extLst>
                  <a:ext uri="{FF2B5EF4-FFF2-40B4-BE49-F238E27FC236}">
                    <a16:creationId xmlns:a16="http://schemas.microsoft.com/office/drawing/2014/main" id="{84776A59-7D3E-974F-9E0C-A2E9D5BA1D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455835" y="5926230"/>
                <a:ext cx="289859" cy="289859"/>
              </a:xfrm>
              <a:prstGeom prst="rect">
                <a:avLst/>
              </a:prstGeom>
            </p:spPr>
          </p:pic>
        </p:grpSp>
        <p:grpSp>
          <p:nvGrpSpPr>
            <p:cNvPr id="215" name="组合 214">
              <a:extLst>
                <a:ext uri="{FF2B5EF4-FFF2-40B4-BE49-F238E27FC236}">
                  <a16:creationId xmlns:a16="http://schemas.microsoft.com/office/drawing/2014/main" id="{6DCB216A-C4CF-ED44-BC69-BC3DCDAA6608}"/>
                </a:ext>
              </a:extLst>
            </p:cNvPr>
            <p:cNvGrpSpPr/>
            <p:nvPr/>
          </p:nvGrpSpPr>
          <p:grpSpPr>
            <a:xfrm>
              <a:off x="5258380" y="2305410"/>
              <a:ext cx="1686840" cy="474044"/>
              <a:chOff x="5371911" y="5825968"/>
              <a:chExt cx="1686840" cy="474044"/>
            </a:xfrm>
          </p:grpSpPr>
          <p:grpSp>
            <p:nvGrpSpPr>
              <p:cNvPr id="216" name="组合 215">
                <a:extLst>
                  <a:ext uri="{FF2B5EF4-FFF2-40B4-BE49-F238E27FC236}">
                    <a16:creationId xmlns:a16="http://schemas.microsoft.com/office/drawing/2014/main" id="{F4F17BD7-9296-8D47-B128-30FFDCB74DB9}"/>
                  </a:ext>
                </a:extLst>
              </p:cNvPr>
              <p:cNvGrpSpPr/>
              <p:nvPr/>
            </p:nvGrpSpPr>
            <p:grpSpPr>
              <a:xfrm>
                <a:off x="5482452" y="5917750"/>
                <a:ext cx="1377897" cy="289859"/>
                <a:chOff x="3259120" y="4100534"/>
                <a:chExt cx="1804916" cy="289859"/>
              </a:xfrm>
            </p:grpSpPr>
            <p:sp>
              <p:nvSpPr>
                <p:cNvPr id="221" name="矩形: 圆角 114">
                  <a:extLst>
                    <a:ext uri="{FF2B5EF4-FFF2-40B4-BE49-F238E27FC236}">
                      <a16:creationId xmlns:a16="http://schemas.microsoft.com/office/drawing/2014/main" id="{10A21366-CA87-6C4E-BE0B-A9159192284D}"/>
                    </a:ext>
                  </a:extLst>
                </p:cNvPr>
                <p:cNvSpPr/>
                <p:nvPr/>
              </p:nvSpPr>
              <p:spPr>
                <a:xfrm>
                  <a:off x="3259120" y="4100534"/>
                  <a:ext cx="1804916" cy="28985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222" name="Object60">
                  <a:extLst>
                    <a:ext uri="{FF2B5EF4-FFF2-40B4-BE49-F238E27FC236}">
                      <a16:creationId xmlns:a16="http://schemas.microsoft.com/office/drawing/2014/main" id="{E92F33BB-005A-B54D-8283-521BB234B7DA}"/>
                    </a:ext>
                  </a:extLst>
                </p:cNvPr>
                <p:cNvSpPr/>
                <p:nvPr/>
              </p:nvSpPr>
              <p:spPr>
                <a:xfrm>
                  <a:off x="3878022" y="4164672"/>
                  <a:ext cx="734390" cy="161583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核心心智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sp>
            <p:nvSpPr>
              <p:cNvPr id="217" name="椭圆 216">
                <a:extLst>
                  <a:ext uri="{FF2B5EF4-FFF2-40B4-BE49-F238E27FC236}">
                    <a16:creationId xmlns:a16="http://schemas.microsoft.com/office/drawing/2014/main" id="{88509D3E-221D-1840-A443-96D9503693D1}"/>
                  </a:ext>
                </a:extLst>
              </p:cNvPr>
              <p:cNvSpPr/>
              <p:nvPr/>
            </p:nvSpPr>
            <p:spPr>
              <a:xfrm>
                <a:off x="6601045" y="5825968"/>
                <a:ext cx="457706" cy="457706"/>
              </a:xfrm>
              <a:prstGeom prst="ellips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18" name="椭圆 217">
                <a:extLst>
                  <a:ext uri="{FF2B5EF4-FFF2-40B4-BE49-F238E27FC236}">
                    <a16:creationId xmlns:a16="http://schemas.microsoft.com/office/drawing/2014/main" id="{D0B9628D-3C37-3641-A898-0BA536799626}"/>
                  </a:ext>
                </a:extLst>
              </p:cNvPr>
              <p:cNvSpPr/>
              <p:nvPr/>
            </p:nvSpPr>
            <p:spPr>
              <a:xfrm>
                <a:off x="5371911" y="5842306"/>
                <a:ext cx="457706" cy="457706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19" name="图形 218" descr="建筑 轮廓">
                <a:extLst>
                  <a:ext uri="{FF2B5EF4-FFF2-40B4-BE49-F238E27FC236}">
                    <a16:creationId xmlns:a16="http://schemas.microsoft.com/office/drawing/2014/main" id="{13AEF8CD-D344-EB49-9F1A-32010D4577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691832" y="5916755"/>
                <a:ext cx="276133" cy="276133"/>
              </a:xfrm>
              <a:prstGeom prst="rect">
                <a:avLst/>
              </a:prstGeom>
            </p:spPr>
          </p:pic>
          <p:pic>
            <p:nvPicPr>
              <p:cNvPr id="220" name="图形 219" descr="条形图 轮廓">
                <a:extLst>
                  <a:ext uri="{FF2B5EF4-FFF2-40B4-BE49-F238E27FC236}">
                    <a16:creationId xmlns:a16="http://schemas.microsoft.com/office/drawing/2014/main" id="{607C1BE5-D374-444B-AA0D-84C9502073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455835" y="5926230"/>
                <a:ext cx="289859" cy="289859"/>
              </a:xfrm>
              <a:prstGeom prst="rect">
                <a:avLst/>
              </a:prstGeom>
            </p:spPr>
          </p:pic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94FEBFDE-2FF8-D548-91BA-88FEC7CAB645}"/>
                </a:ext>
              </a:extLst>
            </p:cNvPr>
            <p:cNvGrpSpPr/>
            <p:nvPr/>
          </p:nvGrpSpPr>
          <p:grpSpPr>
            <a:xfrm>
              <a:off x="6037987" y="5304560"/>
              <a:ext cx="127627" cy="453020"/>
              <a:chOff x="6030026" y="5304560"/>
              <a:chExt cx="127627" cy="453020"/>
            </a:xfr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0"/>
            </a:gradFill>
          </p:grpSpPr>
          <p:sp>
            <p:nvSpPr>
              <p:cNvPr id="223" name="三角形 222">
                <a:extLst>
                  <a:ext uri="{FF2B5EF4-FFF2-40B4-BE49-F238E27FC236}">
                    <a16:creationId xmlns:a16="http://schemas.microsoft.com/office/drawing/2014/main" id="{D27DCF70-AE0E-1346-860E-A052FF43AEE2}"/>
                  </a:ext>
                </a:extLst>
              </p:cNvPr>
              <p:cNvSpPr/>
              <p:nvPr/>
            </p:nvSpPr>
            <p:spPr>
              <a:xfrm rot="10800000" flipH="1">
                <a:off x="6030026" y="5304560"/>
                <a:ext cx="127627" cy="783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224" name="三角形 223">
                <a:extLst>
                  <a:ext uri="{FF2B5EF4-FFF2-40B4-BE49-F238E27FC236}">
                    <a16:creationId xmlns:a16="http://schemas.microsoft.com/office/drawing/2014/main" id="{D535B7FF-2568-EC43-B84A-E970D7CD8FF3}"/>
                  </a:ext>
                </a:extLst>
              </p:cNvPr>
              <p:cNvSpPr/>
              <p:nvPr/>
            </p:nvSpPr>
            <p:spPr>
              <a:xfrm rot="10800000" flipH="1">
                <a:off x="6030026" y="5428385"/>
                <a:ext cx="127627" cy="783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225" name="三角形 224">
                <a:extLst>
                  <a:ext uri="{FF2B5EF4-FFF2-40B4-BE49-F238E27FC236}">
                    <a16:creationId xmlns:a16="http://schemas.microsoft.com/office/drawing/2014/main" id="{9DF06347-1861-D045-BBF5-CBD750CDA561}"/>
                  </a:ext>
                </a:extLst>
              </p:cNvPr>
              <p:cNvSpPr/>
              <p:nvPr/>
            </p:nvSpPr>
            <p:spPr>
              <a:xfrm rot="10800000" flipH="1">
                <a:off x="6030026" y="5555385"/>
                <a:ext cx="127627" cy="783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226" name="三角形 225">
                <a:extLst>
                  <a:ext uri="{FF2B5EF4-FFF2-40B4-BE49-F238E27FC236}">
                    <a16:creationId xmlns:a16="http://schemas.microsoft.com/office/drawing/2014/main" id="{8CFE5D48-3D40-0948-9204-678A2601233D}"/>
                  </a:ext>
                </a:extLst>
              </p:cNvPr>
              <p:cNvSpPr/>
              <p:nvPr/>
            </p:nvSpPr>
            <p:spPr>
              <a:xfrm rot="10800000" flipH="1">
                <a:off x="6030026" y="5679210"/>
                <a:ext cx="127627" cy="783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</p:grpSp>
        <p:grpSp>
          <p:nvGrpSpPr>
            <p:cNvPr id="227" name="组合 226">
              <a:extLst>
                <a:ext uri="{FF2B5EF4-FFF2-40B4-BE49-F238E27FC236}">
                  <a16:creationId xmlns:a16="http://schemas.microsoft.com/office/drawing/2014/main" id="{795A943A-3D34-9D4C-8825-0E635C714238}"/>
                </a:ext>
              </a:extLst>
            </p:cNvPr>
            <p:cNvGrpSpPr/>
            <p:nvPr/>
          </p:nvGrpSpPr>
          <p:grpSpPr>
            <a:xfrm rot="10800000">
              <a:off x="6037987" y="2716309"/>
              <a:ext cx="127627" cy="453020"/>
              <a:chOff x="6030026" y="5304560"/>
              <a:chExt cx="127627" cy="453020"/>
            </a:xfrm>
            <a:gradFill>
              <a:gsLst>
                <a:gs pos="0">
                  <a:srgbClr val="3C5DEC">
                    <a:alpha val="0"/>
                  </a:srgbClr>
                </a:gs>
                <a:gs pos="100000">
                  <a:srgbClr val="3C5DEC"/>
                </a:gs>
              </a:gsLst>
              <a:lin ang="5400000" scaled="0"/>
            </a:gradFill>
          </p:grpSpPr>
          <p:sp>
            <p:nvSpPr>
              <p:cNvPr id="228" name="三角形 227">
                <a:extLst>
                  <a:ext uri="{FF2B5EF4-FFF2-40B4-BE49-F238E27FC236}">
                    <a16:creationId xmlns:a16="http://schemas.microsoft.com/office/drawing/2014/main" id="{F82A3BE4-147D-4042-AEEF-82E00933C806}"/>
                  </a:ext>
                </a:extLst>
              </p:cNvPr>
              <p:cNvSpPr/>
              <p:nvPr/>
            </p:nvSpPr>
            <p:spPr>
              <a:xfrm rot="10800000" flipH="1">
                <a:off x="6030026" y="5304560"/>
                <a:ext cx="127627" cy="783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229" name="三角形 228">
                <a:extLst>
                  <a:ext uri="{FF2B5EF4-FFF2-40B4-BE49-F238E27FC236}">
                    <a16:creationId xmlns:a16="http://schemas.microsoft.com/office/drawing/2014/main" id="{F2887734-595D-F74D-B73B-57962707B477}"/>
                  </a:ext>
                </a:extLst>
              </p:cNvPr>
              <p:cNvSpPr/>
              <p:nvPr/>
            </p:nvSpPr>
            <p:spPr>
              <a:xfrm rot="10800000" flipH="1">
                <a:off x="6030026" y="5428385"/>
                <a:ext cx="127627" cy="783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230" name="三角形 229">
                <a:extLst>
                  <a:ext uri="{FF2B5EF4-FFF2-40B4-BE49-F238E27FC236}">
                    <a16:creationId xmlns:a16="http://schemas.microsoft.com/office/drawing/2014/main" id="{0D1C3BDF-4F52-E54B-8ED3-64ECC8D65817}"/>
                  </a:ext>
                </a:extLst>
              </p:cNvPr>
              <p:cNvSpPr/>
              <p:nvPr/>
            </p:nvSpPr>
            <p:spPr>
              <a:xfrm rot="10800000" flipH="1">
                <a:off x="6030026" y="5555385"/>
                <a:ext cx="127627" cy="783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231" name="三角形 230">
                <a:extLst>
                  <a:ext uri="{FF2B5EF4-FFF2-40B4-BE49-F238E27FC236}">
                    <a16:creationId xmlns:a16="http://schemas.microsoft.com/office/drawing/2014/main" id="{115ECF98-336E-714D-B7FE-4CF95AAFA0AA}"/>
                  </a:ext>
                </a:extLst>
              </p:cNvPr>
              <p:cNvSpPr/>
              <p:nvPr/>
            </p:nvSpPr>
            <p:spPr>
              <a:xfrm rot="10800000" flipH="1">
                <a:off x="6030026" y="5679210"/>
                <a:ext cx="127627" cy="7837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0986046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322103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架构图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251460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6" y="1338713"/>
            <a:ext cx="2589962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ARCHITECTURE DIAGRAM.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28AE21C-A68C-7F4F-9723-D62CDFF92560}"/>
              </a:ext>
            </a:extLst>
          </p:cNvPr>
          <p:cNvGrpSpPr/>
          <p:nvPr/>
        </p:nvGrpSpPr>
        <p:grpSpPr>
          <a:xfrm>
            <a:off x="3290047" y="1744193"/>
            <a:ext cx="7539317" cy="1358951"/>
            <a:chOff x="3290047" y="1201681"/>
            <a:chExt cx="7539317" cy="1519217"/>
          </a:xfrm>
        </p:grpSpPr>
        <p:sp>
          <p:nvSpPr>
            <p:cNvPr id="163" name="矩形: 圆角 114">
              <a:extLst>
                <a:ext uri="{FF2B5EF4-FFF2-40B4-BE49-F238E27FC236}">
                  <a16:creationId xmlns:a16="http://schemas.microsoft.com/office/drawing/2014/main" id="{ACBE4153-B8BC-154D-BF10-4EC1296BF45C}"/>
                </a:ext>
              </a:extLst>
            </p:cNvPr>
            <p:cNvSpPr/>
            <p:nvPr/>
          </p:nvSpPr>
          <p:spPr>
            <a:xfrm>
              <a:off x="3290047" y="1201681"/>
              <a:ext cx="7539317" cy="1156037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>
              <a:outerShdw blurRad="190500" sx="102000" sy="102000" algn="ctr" rotWithShape="0">
                <a:srgbClr val="000000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3" name="Object29">
              <a:extLst>
                <a:ext uri="{FF2B5EF4-FFF2-40B4-BE49-F238E27FC236}">
                  <a16:creationId xmlns:a16="http://schemas.microsoft.com/office/drawing/2014/main" id="{93DC4728-0E37-644A-9C34-63CE80EB6DE8}"/>
                </a:ext>
              </a:extLst>
            </p:cNvPr>
            <p:cNvSpPr/>
            <p:nvPr/>
          </p:nvSpPr>
          <p:spPr>
            <a:xfrm>
              <a:off x="6261847" y="1397096"/>
              <a:ext cx="1595717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设计基础规范（收敛）</a:t>
              </a:r>
              <a:endParaRPr lang="zh-CN" altLang="en-US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E345059D-5075-B14F-BEE8-D363FB2FD393}"/>
                </a:ext>
              </a:extLst>
            </p:cNvPr>
            <p:cNvGrpSpPr/>
            <p:nvPr/>
          </p:nvGrpSpPr>
          <p:grpSpPr>
            <a:xfrm>
              <a:off x="3523875" y="1828798"/>
              <a:ext cx="7071660" cy="400784"/>
              <a:chOff x="3522521" y="1828798"/>
              <a:chExt cx="7071660" cy="400784"/>
            </a:xfrm>
          </p:grpSpPr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3A7D0A3D-D646-1D47-8E05-D362054B77A2}"/>
                  </a:ext>
                </a:extLst>
              </p:cNvPr>
              <p:cNvGrpSpPr/>
              <p:nvPr/>
            </p:nvGrpSpPr>
            <p:grpSpPr>
              <a:xfrm>
                <a:off x="3522521" y="1828798"/>
                <a:ext cx="1062179" cy="400784"/>
                <a:chOff x="3522521" y="1828798"/>
                <a:chExt cx="1062179" cy="400784"/>
              </a:xfrm>
            </p:grpSpPr>
            <p:sp>
              <p:nvSpPr>
                <p:cNvPr id="232" name="矩形: 圆角 114">
                  <a:extLst>
                    <a:ext uri="{FF2B5EF4-FFF2-40B4-BE49-F238E27FC236}">
                      <a16:creationId xmlns:a16="http://schemas.microsoft.com/office/drawing/2014/main" id="{73679944-6F1D-6A49-967D-E485B344D6A3}"/>
                    </a:ext>
                  </a:extLst>
                </p:cNvPr>
                <p:cNvSpPr/>
                <p:nvPr/>
              </p:nvSpPr>
              <p:spPr>
                <a:xfrm>
                  <a:off x="3522521" y="1828798"/>
                  <a:ext cx="1062179" cy="400784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233" name="Object60">
                  <a:extLst>
                    <a:ext uri="{FF2B5EF4-FFF2-40B4-BE49-F238E27FC236}">
                      <a16:creationId xmlns:a16="http://schemas.microsoft.com/office/drawing/2014/main" id="{5C74F0F1-87AD-8B4B-A23A-EC80422DCBB3}"/>
                    </a:ext>
                  </a:extLst>
                </p:cNvPr>
                <p:cNvSpPr/>
                <p:nvPr/>
              </p:nvSpPr>
              <p:spPr>
                <a:xfrm>
                  <a:off x="3645468" y="1921906"/>
                  <a:ext cx="816285" cy="214569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normAutofit/>
                </a:bodyPr>
                <a:lstStyle/>
                <a:p>
                  <a:pPr algn="ctr" defTabSz="731520">
                    <a:lnSpc>
                      <a:spcPct val="120000"/>
                    </a:lnSpc>
                  </a:pPr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间距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237" name="组合 236">
                <a:extLst>
                  <a:ext uri="{FF2B5EF4-FFF2-40B4-BE49-F238E27FC236}">
                    <a16:creationId xmlns:a16="http://schemas.microsoft.com/office/drawing/2014/main" id="{33EE3E17-427F-764B-8119-3517A62A4234}"/>
                  </a:ext>
                </a:extLst>
              </p:cNvPr>
              <p:cNvGrpSpPr/>
              <p:nvPr/>
            </p:nvGrpSpPr>
            <p:grpSpPr>
              <a:xfrm>
                <a:off x="4754997" y="1828798"/>
                <a:ext cx="1062179" cy="400784"/>
                <a:chOff x="3522521" y="1828798"/>
                <a:chExt cx="1062179" cy="400784"/>
              </a:xfrm>
            </p:grpSpPr>
            <p:sp>
              <p:nvSpPr>
                <p:cNvPr id="238" name="矩形: 圆角 114">
                  <a:extLst>
                    <a:ext uri="{FF2B5EF4-FFF2-40B4-BE49-F238E27FC236}">
                      <a16:creationId xmlns:a16="http://schemas.microsoft.com/office/drawing/2014/main" id="{43C4C963-910C-0A45-AA6F-C2D297FD11F8}"/>
                    </a:ext>
                  </a:extLst>
                </p:cNvPr>
                <p:cNvSpPr/>
                <p:nvPr/>
              </p:nvSpPr>
              <p:spPr>
                <a:xfrm>
                  <a:off x="3522521" y="1828798"/>
                  <a:ext cx="1062179" cy="400784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239" name="Object60">
                  <a:extLst>
                    <a:ext uri="{FF2B5EF4-FFF2-40B4-BE49-F238E27FC236}">
                      <a16:creationId xmlns:a16="http://schemas.microsoft.com/office/drawing/2014/main" id="{98CDD5E9-16F5-364D-9E7A-4692033B1102}"/>
                    </a:ext>
                  </a:extLst>
                </p:cNvPr>
                <p:cNvSpPr/>
                <p:nvPr/>
              </p:nvSpPr>
              <p:spPr>
                <a:xfrm>
                  <a:off x="3645468" y="1921906"/>
                  <a:ext cx="816285" cy="214569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normAutofit/>
                </a:bodyPr>
                <a:lstStyle/>
                <a:p>
                  <a:pPr algn="ctr" defTabSz="731520">
                    <a:lnSpc>
                      <a:spcPct val="120000"/>
                    </a:lnSpc>
                  </a:pPr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色板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240" name="组合 239">
                <a:extLst>
                  <a:ext uri="{FF2B5EF4-FFF2-40B4-BE49-F238E27FC236}">
                    <a16:creationId xmlns:a16="http://schemas.microsoft.com/office/drawing/2014/main" id="{3DA27FFA-EB5A-8047-9055-FC0069EA1B19}"/>
                  </a:ext>
                </a:extLst>
              </p:cNvPr>
              <p:cNvGrpSpPr/>
              <p:nvPr/>
            </p:nvGrpSpPr>
            <p:grpSpPr>
              <a:xfrm>
                <a:off x="6157771" y="1828798"/>
                <a:ext cx="4436410" cy="400784"/>
                <a:chOff x="3522521" y="1828798"/>
                <a:chExt cx="1062179" cy="400784"/>
              </a:xfrm>
            </p:grpSpPr>
            <p:sp>
              <p:nvSpPr>
                <p:cNvPr id="241" name="矩形: 圆角 114">
                  <a:extLst>
                    <a:ext uri="{FF2B5EF4-FFF2-40B4-BE49-F238E27FC236}">
                      <a16:creationId xmlns:a16="http://schemas.microsoft.com/office/drawing/2014/main" id="{1616DED6-53FE-264A-BFAF-D9C549FA223C}"/>
                    </a:ext>
                  </a:extLst>
                </p:cNvPr>
                <p:cNvSpPr/>
                <p:nvPr/>
              </p:nvSpPr>
              <p:spPr>
                <a:xfrm>
                  <a:off x="3522521" y="1828798"/>
                  <a:ext cx="1062179" cy="400784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242" name="Object60">
                  <a:extLst>
                    <a:ext uri="{FF2B5EF4-FFF2-40B4-BE49-F238E27FC236}">
                      <a16:creationId xmlns:a16="http://schemas.microsoft.com/office/drawing/2014/main" id="{F35AA513-BD45-5E4B-8ED0-CCE39D7B21A4}"/>
                    </a:ext>
                  </a:extLst>
                </p:cNvPr>
                <p:cNvSpPr/>
                <p:nvPr/>
              </p:nvSpPr>
              <p:spPr>
                <a:xfrm>
                  <a:off x="3645468" y="1921906"/>
                  <a:ext cx="816285" cy="214569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normAutofit/>
                </a:bodyPr>
                <a:lstStyle/>
                <a:p>
                  <a:pPr algn="ctr" defTabSz="731520">
                    <a:lnSpc>
                      <a:spcPct val="120000"/>
                    </a:lnSpc>
                  </a:pPr>
                  <a:r>
                    <a:rPr lang="zh-CN" alt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字号、字重、尺寸、行高、投影、边角</a:t>
                  </a:r>
                  <a:r>
                    <a:rPr lang="en-US" altLang="zh-CN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…</a:t>
                  </a:r>
                  <a:endParaRPr lang="en-US" sz="105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cxnSp>
            <p:nvCxnSpPr>
              <p:cNvPr id="243" name="直线连接符 242">
                <a:extLst>
                  <a:ext uri="{FF2B5EF4-FFF2-40B4-BE49-F238E27FC236}">
                    <a16:creationId xmlns:a16="http://schemas.microsoft.com/office/drawing/2014/main" id="{7C52E738-0B4E-0B42-9FCA-392692F9E5F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87473" y="1828798"/>
                <a:ext cx="0" cy="389657"/>
              </a:xfrm>
              <a:prstGeom prst="line">
                <a:avLst/>
              </a:prstGeom>
              <a:ln w="6350">
                <a:solidFill>
                  <a:srgbClr val="3C5DEC"/>
                </a:solidFill>
                <a:prstDash val="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4" name="直线连接符 243">
              <a:extLst>
                <a:ext uri="{FF2B5EF4-FFF2-40B4-BE49-F238E27FC236}">
                  <a16:creationId xmlns:a16="http://schemas.microsoft.com/office/drawing/2014/main" id="{0568BB5A-E6CE-814A-A250-16473C701C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59705" y="2443162"/>
              <a:ext cx="0" cy="277736"/>
            </a:xfrm>
            <a:prstGeom prst="line">
              <a:avLst/>
            </a:prstGeom>
            <a:ln w="9525">
              <a:solidFill>
                <a:srgbClr val="3C5DEC"/>
              </a:solidFill>
              <a:prstDash val="sys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5" name="Object29">
            <a:extLst>
              <a:ext uri="{FF2B5EF4-FFF2-40B4-BE49-F238E27FC236}">
                <a16:creationId xmlns:a16="http://schemas.microsoft.com/office/drawing/2014/main" id="{A484B5B4-6121-E94A-B1B2-37F51BF2400B}"/>
              </a:ext>
            </a:extLst>
          </p:cNvPr>
          <p:cNvSpPr/>
          <p:nvPr/>
        </p:nvSpPr>
        <p:spPr>
          <a:xfrm>
            <a:off x="6835028" y="2845127"/>
            <a:ext cx="1595717" cy="26759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000" kern="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Design</a:t>
            </a:r>
            <a:r>
              <a:rPr lang="zh-CN" altLang="en-US" sz="1000" kern="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 </a:t>
            </a:r>
            <a:r>
              <a:rPr lang="en-US" altLang="zh-CN" sz="1000" kern="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token</a:t>
            </a:r>
            <a:endParaRPr lang="zh-CN" altLang="en-US" sz="700" kern="0" dirty="0">
              <a:solidFill>
                <a:schemeClr val="tx1">
                  <a:lumMod val="50000"/>
                  <a:lumOff val="50000"/>
                </a:schemeClr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sp>
        <p:nvSpPr>
          <p:cNvPr id="247" name="矩形: 圆角 114">
            <a:extLst>
              <a:ext uri="{FF2B5EF4-FFF2-40B4-BE49-F238E27FC236}">
                <a16:creationId xmlns:a16="http://schemas.microsoft.com/office/drawing/2014/main" id="{ECDE8F04-F012-5745-AA1D-DD724CCDA0B9}"/>
              </a:ext>
            </a:extLst>
          </p:cNvPr>
          <p:cNvSpPr/>
          <p:nvPr/>
        </p:nvSpPr>
        <p:spPr>
          <a:xfrm>
            <a:off x="3290047" y="3150252"/>
            <a:ext cx="7539317" cy="1034084"/>
          </a:xfrm>
          <a:prstGeom prst="roundRect">
            <a:avLst>
              <a:gd name="adj" fmla="val 0"/>
            </a:avLst>
          </a:prstGeom>
          <a:noFill/>
          <a:ln w="12700" cap="flat">
            <a:solidFill>
              <a:srgbClr val="3C5DEC"/>
            </a:solidFill>
            <a:prstDash val="solid"/>
            <a:miter/>
          </a:ln>
          <a:effectLst>
            <a:outerShdw blurRad="190500" sx="102000" sy="102000" algn="ctr" rotWithShape="0">
              <a:srgbClr val="000000">
                <a:alpha val="20000"/>
              </a:srgbClr>
            </a:outerShdw>
          </a:effectLst>
        </p:spPr>
        <p:txBody>
          <a:bodyPr rtlCol="0" anchor="ctr"/>
          <a:lstStyle/>
          <a:p>
            <a:pPr defTabSz="731520"/>
            <a:endParaRPr lang="zh-CN" altLang="en-US" sz="1440" dirty="0">
              <a:solidFill>
                <a:srgbClr val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248" name="Object29">
            <a:extLst>
              <a:ext uri="{FF2B5EF4-FFF2-40B4-BE49-F238E27FC236}">
                <a16:creationId xmlns:a16="http://schemas.microsoft.com/office/drawing/2014/main" id="{30EE1289-185A-A443-B8AD-D96BFF45A8AD}"/>
              </a:ext>
            </a:extLst>
          </p:cNvPr>
          <p:cNvSpPr/>
          <p:nvPr/>
        </p:nvSpPr>
        <p:spPr>
          <a:xfrm>
            <a:off x="6261847" y="3267055"/>
            <a:ext cx="1595717" cy="26759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2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元素库（视觉最小单位）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27A87CE-F0CE-D941-A1BF-7A54139BC130}"/>
              </a:ext>
            </a:extLst>
          </p:cNvPr>
          <p:cNvGrpSpPr/>
          <p:nvPr/>
        </p:nvGrpSpPr>
        <p:grpSpPr>
          <a:xfrm>
            <a:off x="3495977" y="3614893"/>
            <a:ext cx="7127457" cy="358504"/>
            <a:chOff x="3523875" y="3292999"/>
            <a:chExt cx="7127457" cy="400784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A62BF4B6-AB6D-504B-8111-463C4602DD5F}"/>
                </a:ext>
              </a:extLst>
            </p:cNvPr>
            <p:cNvGrpSpPr/>
            <p:nvPr/>
          </p:nvGrpSpPr>
          <p:grpSpPr>
            <a:xfrm>
              <a:off x="3523875" y="3292999"/>
              <a:ext cx="1719638" cy="400784"/>
              <a:chOff x="3523875" y="3292999"/>
              <a:chExt cx="1719638" cy="400784"/>
            </a:xfrm>
          </p:grpSpPr>
          <p:sp>
            <p:nvSpPr>
              <p:cNvPr id="259" name="矩形: 圆角 114">
                <a:extLst>
                  <a:ext uri="{FF2B5EF4-FFF2-40B4-BE49-F238E27FC236}">
                    <a16:creationId xmlns:a16="http://schemas.microsoft.com/office/drawing/2014/main" id="{CA925DDA-8C7F-D44C-9458-70F58E1D6029}"/>
                  </a:ext>
                </a:extLst>
              </p:cNvPr>
              <p:cNvSpPr/>
              <p:nvPr/>
            </p:nvSpPr>
            <p:spPr>
              <a:xfrm>
                <a:off x="3523875" y="3292999"/>
                <a:ext cx="1719638" cy="400784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60" name="Object60">
                <a:extLst>
                  <a:ext uri="{FF2B5EF4-FFF2-40B4-BE49-F238E27FC236}">
                    <a16:creationId xmlns:a16="http://schemas.microsoft.com/office/drawing/2014/main" id="{A04EF182-6B59-6C47-99A1-3399C72EEFF6}"/>
                  </a:ext>
                </a:extLst>
              </p:cNvPr>
              <p:cNvSpPr/>
              <p:nvPr/>
            </p:nvSpPr>
            <p:spPr>
              <a:xfrm>
                <a:off x="3646822" y="3386107"/>
                <a:ext cx="1321543" cy="21456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normAutofit/>
              </a:bodyPr>
              <a:lstStyle/>
              <a:p>
                <a:pPr algn="ctr" defTabSz="731520">
                  <a:lnSpc>
                    <a:spcPct val="120000"/>
                  </a:lnSpc>
                </a:pPr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图层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7FFA458-9D93-0343-A5B9-67ACE01B1CAB}"/>
                </a:ext>
              </a:extLst>
            </p:cNvPr>
            <p:cNvGrpSpPr/>
            <p:nvPr/>
          </p:nvGrpSpPr>
          <p:grpSpPr>
            <a:xfrm>
              <a:off x="5326481" y="3292999"/>
              <a:ext cx="1719638" cy="400784"/>
              <a:chOff x="5324100" y="3292999"/>
              <a:chExt cx="1719638" cy="400784"/>
            </a:xfrm>
          </p:grpSpPr>
          <p:sp>
            <p:nvSpPr>
              <p:cNvPr id="261" name="矩形: 圆角 114">
                <a:extLst>
                  <a:ext uri="{FF2B5EF4-FFF2-40B4-BE49-F238E27FC236}">
                    <a16:creationId xmlns:a16="http://schemas.microsoft.com/office/drawing/2014/main" id="{18993998-5910-E64F-A055-43401AEB1586}"/>
                  </a:ext>
                </a:extLst>
              </p:cNvPr>
              <p:cNvSpPr/>
              <p:nvPr/>
            </p:nvSpPr>
            <p:spPr>
              <a:xfrm>
                <a:off x="5324100" y="3292999"/>
                <a:ext cx="1719638" cy="400784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62" name="Object60">
                <a:extLst>
                  <a:ext uri="{FF2B5EF4-FFF2-40B4-BE49-F238E27FC236}">
                    <a16:creationId xmlns:a16="http://schemas.microsoft.com/office/drawing/2014/main" id="{B03969C4-75CC-B744-B1CA-9F45256658FB}"/>
                  </a:ext>
                </a:extLst>
              </p:cNvPr>
              <p:cNvSpPr/>
              <p:nvPr/>
            </p:nvSpPr>
            <p:spPr>
              <a:xfrm>
                <a:off x="5447047" y="3386107"/>
                <a:ext cx="1321543" cy="21456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normAutofit/>
              </a:bodyPr>
              <a:lstStyle/>
              <a:p>
                <a:pPr algn="ctr" defTabSz="731520">
                  <a:lnSpc>
                    <a:spcPct val="120000"/>
                  </a:lnSpc>
                </a:pPr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文本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44DB7654-EED1-F145-90EC-7B7A32783F2C}"/>
                </a:ext>
              </a:extLst>
            </p:cNvPr>
            <p:cNvGrpSpPr/>
            <p:nvPr/>
          </p:nvGrpSpPr>
          <p:grpSpPr>
            <a:xfrm>
              <a:off x="7129087" y="3292999"/>
              <a:ext cx="1719638" cy="400784"/>
              <a:chOff x="7102894" y="3292999"/>
              <a:chExt cx="1719638" cy="400784"/>
            </a:xfrm>
          </p:grpSpPr>
          <p:sp>
            <p:nvSpPr>
              <p:cNvPr id="263" name="矩形: 圆角 114">
                <a:extLst>
                  <a:ext uri="{FF2B5EF4-FFF2-40B4-BE49-F238E27FC236}">
                    <a16:creationId xmlns:a16="http://schemas.microsoft.com/office/drawing/2014/main" id="{5ED71E8B-84C7-4444-ABC2-C4FF9D1B2C15}"/>
                  </a:ext>
                </a:extLst>
              </p:cNvPr>
              <p:cNvSpPr/>
              <p:nvPr/>
            </p:nvSpPr>
            <p:spPr>
              <a:xfrm>
                <a:off x="7102894" y="3292999"/>
                <a:ext cx="1719638" cy="400784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64" name="Object60">
                <a:extLst>
                  <a:ext uri="{FF2B5EF4-FFF2-40B4-BE49-F238E27FC236}">
                    <a16:creationId xmlns:a16="http://schemas.microsoft.com/office/drawing/2014/main" id="{06935C8A-F2B0-5241-9A8F-D3C5E47F6B36}"/>
                  </a:ext>
                </a:extLst>
              </p:cNvPr>
              <p:cNvSpPr/>
              <p:nvPr/>
            </p:nvSpPr>
            <p:spPr>
              <a:xfrm>
                <a:off x="7225841" y="3386107"/>
                <a:ext cx="1321543" cy="21456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normAutofit/>
              </a:bodyPr>
              <a:lstStyle/>
              <a:p>
                <a:pPr algn="ctr" defTabSz="731520">
                  <a:lnSpc>
                    <a:spcPct val="120000"/>
                  </a:lnSpc>
                </a:pPr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直线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903BC150-B895-704A-8A09-DF2D7E208272}"/>
                </a:ext>
              </a:extLst>
            </p:cNvPr>
            <p:cNvGrpSpPr/>
            <p:nvPr/>
          </p:nvGrpSpPr>
          <p:grpSpPr>
            <a:xfrm>
              <a:off x="8931694" y="3292999"/>
              <a:ext cx="1719638" cy="400784"/>
              <a:chOff x="8931694" y="3292999"/>
              <a:chExt cx="1719638" cy="400784"/>
            </a:xfrm>
          </p:grpSpPr>
          <p:sp>
            <p:nvSpPr>
              <p:cNvPr id="265" name="矩形: 圆角 114">
                <a:extLst>
                  <a:ext uri="{FF2B5EF4-FFF2-40B4-BE49-F238E27FC236}">
                    <a16:creationId xmlns:a16="http://schemas.microsoft.com/office/drawing/2014/main" id="{A4996906-D43B-3E4C-B3AA-E2C7D1C6A3A2}"/>
                  </a:ext>
                </a:extLst>
              </p:cNvPr>
              <p:cNvSpPr/>
              <p:nvPr/>
            </p:nvSpPr>
            <p:spPr>
              <a:xfrm>
                <a:off x="8931694" y="3292999"/>
                <a:ext cx="1719638" cy="400784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66" name="Object60">
                <a:extLst>
                  <a:ext uri="{FF2B5EF4-FFF2-40B4-BE49-F238E27FC236}">
                    <a16:creationId xmlns:a16="http://schemas.microsoft.com/office/drawing/2014/main" id="{639D7722-855E-FA4E-8312-42F51AEB9741}"/>
                  </a:ext>
                </a:extLst>
              </p:cNvPr>
              <p:cNvSpPr/>
              <p:nvPr/>
            </p:nvSpPr>
            <p:spPr>
              <a:xfrm>
                <a:off x="9054641" y="3386107"/>
                <a:ext cx="1321543" cy="21456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normAutofit/>
              </a:bodyPr>
              <a:lstStyle/>
              <a:p>
                <a:pPr algn="ctr" defTabSz="731520">
                  <a:lnSpc>
                    <a:spcPct val="120000"/>
                  </a:lnSpc>
                </a:pPr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图标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cxnSp>
        <p:nvCxnSpPr>
          <p:cNvPr id="250" name="直线连接符 249">
            <a:extLst>
              <a:ext uri="{FF2B5EF4-FFF2-40B4-BE49-F238E27FC236}">
                <a16:creationId xmlns:a16="http://schemas.microsoft.com/office/drawing/2014/main" id="{73530C9A-D5CB-2F40-B5D8-2B4754C217EF}"/>
              </a:ext>
            </a:extLst>
          </p:cNvPr>
          <p:cNvCxnSpPr>
            <a:cxnSpLocks/>
          </p:cNvCxnSpPr>
          <p:nvPr/>
        </p:nvCxnSpPr>
        <p:spPr>
          <a:xfrm flipV="1">
            <a:off x="7059705" y="4236969"/>
            <a:ext cx="0" cy="188495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2" name="矩形: 圆角 114">
            <a:extLst>
              <a:ext uri="{FF2B5EF4-FFF2-40B4-BE49-F238E27FC236}">
                <a16:creationId xmlns:a16="http://schemas.microsoft.com/office/drawing/2014/main" id="{27809E45-A3B3-9645-927E-1FEF67569A99}"/>
              </a:ext>
            </a:extLst>
          </p:cNvPr>
          <p:cNvSpPr/>
          <p:nvPr/>
        </p:nvSpPr>
        <p:spPr>
          <a:xfrm>
            <a:off x="3290047" y="4459990"/>
            <a:ext cx="7539317" cy="1034084"/>
          </a:xfrm>
          <a:prstGeom prst="roundRect">
            <a:avLst>
              <a:gd name="adj" fmla="val 0"/>
            </a:avLst>
          </a:prstGeom>
          <a:noFill/>
          <a:ln w="12700" cap="flat">
            <a:solidFill>
              <a:srgbClr val="3C5DEC"/>
            </a:solidFill>
            <a:prstDash val="solid"/>
            <a:miter/>
          </a:ln>
          <a:effectLst>
            <a:outerShdw blurRad="190500" sx="102000" sy="102000" algn="ctr" rotWithShape="0">
              <a:srgbClr val="000000">
                <a:alpha val="20000"/>
              </a:srgbClr>
            </a:outerShdw>
          </a:effectLst>
        </p:spPr>
        <p:txBody>
          <a:bodyPr rtlCol="0" anchor="ctr"/>
          <a:lstStyle/>
          <a:p>
            <a:pPr defTabSz="731520"/>
            <a:endParaRPr lang="zh-CN" altLang="en-US" sz="1440" dirty="0">
              <a:solidFill>
                <a:srgbClr val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303" name="Object29">
            <a:extLst>
              <a:ext uri="{FF2B5EF4-FFF2-40B4-BE49-F238E27FC236}">
                <a16:creationId xmlns:a16="http://schemas.microsoft.com/office/drawing/2014/main" id="{C18CFCA9-40A3-9A42-9BF7-9B7DC332FF2F}"/>
              </a:ext>
            </a:extLst>
          </p:cNvPr>
          <p:cNvSpPr/>
          <p:nvPr/>
        </p:nvSpPr>
        <p:spPr>
          <a:xfrm>
            <a:off x="6261847" y="4576793"/>
            <a:ext cx="1595717" cy="26759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200" kern="0" dirty="0">
                <a:solidFill>
                  <a:srgbClr val="000000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元件库（交互最小单位）</a:t>
            </a:r>
            <a:endParaRPr lang="zh-CN" altLang="en-US" sz="1000" kern="0" dirty="0">
              <a:solidFill>
                <a:schemeClr val="tx1">
                  <a:lumMod val="50000"/>
                  <a:lumOff val="50000"/>
                </a:schemeClr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grpSp>
        <p:nvGrpSpPr>
          <p:cNvPr id="304" name="组合 303">
            <a:extLst>
              <a:ext uri="{FF2B5EF4-FFF2-40B4-BE49-F238E27FC236}">
                <a16:creationId xmlns:a16="http://schemas.microsoft.com/office/drawing/2014/main" id="{712D0A55-F5B3-E643-828D-AF8E9A9D2B87}"/>
              </a:ext>
            </a:extLst>
          </p:cNvPr>
          <p:cNvGrpSpPr/>
          <p:nvPr/>
        </p:nvGrpSpPr>
        <p:grpSpPr>
          <a:xfrm>
            <a:off x="3495977" y="4924632"/>
            <a:ext cx="7127457" cy="358504"/>
            <a:chOff x="3523875" y="3292999"/>
            <a:chExt cx="7127457" cy="400784"/>
          </a:xfrm>
        </p:grpSpPr>
        <p:grpSp>
          <p:nvGrpSpPr>
            <p:cNvPr id="305" name="组合 304">
              <a:extLst>
                <a:ext uri="{FF2B5EF4-FFF2-40B4-BE49-F238E27FC236}">
                  <a16:creationId xmlns:a16="http://schemas.microsoft.com/office/drawing/2014/main" id="{651E47E0-64DB-A94E-93C8-6771128F165C}"/>
                </a:ext>
              </a:extLst>
            </p:cNvPr>
            <p:cNvGrpSpPr/>
            <p:nvPr/>
          </p:nvGrpSpPr>
          <p:grpSpPr>
            <a:xfrm>
              <a:off x="3523875" y="3292999"/>
              <a:ext cx="1719638" cy="400784"/>
              <a:chOff x="3523875" y="3292999"/>
              <a:chExt cx="1719638" cy="400784"/>
            </a:xfrm>
          </p:grpSpPr>
          <p:sp>
            <p:nvSpPr>
              <p:cNvPr id="315" name="矩形: 圆角 114">
                <a:extLst>
                  <a:ext uri="{FF2B5EF4-FFF2-40B4-BE49-F238E27FC236}">
                    <a16:creationId xmlns:a16="http://schemas.microsoft.com/office/drawing/2014/main" id="{7F5621BA-EE84-4845-9F81-4F0D8A6B1000}"/>
                  </a:ext>
                </a:extLst>
              </p:cNvPr>
              <p:cNvSpPr/>
              <p:nvPr/>
            </p:nvSpPr>
            <p:spPr>
              <a:xfrm>
                <a:off x="3523875" y="3292999"/>
                <a:ext cx="1719638" cy="400784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316" name="Object60">
                <a:extLst>
                  <a:ext uri="{FF2B5EF4-FFF2-40B4-BE49-F238E27FC236}">
                    <a16:creationId xmlns:a16="http://schemas.microsoft.com/office/drawing/2014/main" id="{3477F69B-D3FD-A84A-871A-A69188FBBEB9}"/>
                  </a:ext>
                </a:extLst>
              </p:cNvPr>
              <p:cNvSpPr/>
              <p:nvPr/>
            </p:nvSpPr>
            <p:spPr>
              <a:xfrm>
                <a:off x="3646822" y="3386107"/>
                <a:ext cx="1321543" cy="21456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normAutofit/>
              </a:bodyPr>
              <a:lstStyle/>
              <a:p>
                <a:pPr algn="ctr" defTabSz="731520">
                  <a:lnSpc>
                    <a:spcPct val="120000"/>
                  </a:lnSpc>
                </a:pPr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常规态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306" name="组合 305">
              <a:extLst>
                <a:ext uri="{FF2B5EF4-FFF2-40B4-BE49-F238E27FC236}">
                  <a16:creationId xmlns:a16="http://schemas.microsoft.com/office/drawing/2014/main" id="{4A8A0450-4DB8-AB43-9DF9-C198BAB8A16E}"/>
                </a:ext>
              </a:extLst>
            </p:cNvPr>
            <p:cNvGrpSpPr/>
            <p:nvPr/>
          </p:nvGrpSpPr>
          <p:grpSpPr>
            <a:xfrm>
              <a:off x="5326481" y="3292999"/>
              <a:ext cx="1719638" cy="400784"/>
              <a:chOff x="5324100" y="3292999"/>
              <a:chExt cx="1719638" cy="400784"/>
            </a:xfrm>
          </p:grpSpPr>
          <p:sp>
            <p:nvSpPr>
              <p:cNvPr id="313" name="矩形: 圆角 114">
                <a:extLst>
                  <a:ext uri="{FF2B5EF4-FFF2-40B4-BE49-F238E27FC236}">
                    <a16:creationId xmlns:a16="http://schemas.microsoft.com/office/drawing/2014/main" id="{47C6F8AD-CDA8-F346-B257-391EFB49D98E}"/>
                  </a:ext>
                </a:extLst>
              </p:cNvPr>
              <p:cNvSpPr/>
              <p:nvPr/>
            </p:nvSpPr>
            <p:spPr>
              <a:xfrm>
                <a:off x="5324100" y="3292999"/>
                <a:ext cx="1719638" cy="400784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314" name="Object60">
                <a:extLst>
                  <a:ext uri="{FF2B5EF4-FFF2-40B4-BE49-F238E27FC236}">
                    <a16:creationId xmlns:a16="http://schemas.microsoft.com/office/drawing/2014/main" id="{6235A28D-51E5-C845-AE02-61D3BBECE83A}"/>
                  </a:ext>
                </a:extLst>
              </p:cNvPr>
              <p:cNvSpPr/>
              <p:nvPr/>
            </p:nvSpPr>
            <p:spPr>
              <a:xfrm>
                <a:off x="5447047" y="3386107"/>
                <a:ext cx="1321543" cy="21456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normAutofit/>
              </a:bodyPr>
              <a:lstStyle/>
              <a:p>
                <a:pPr algn="ctr" defTabSz="731520">
                  <a:lnSpc>
                    <a:spcPct val="120000"/>
                  </a:lnSpc>
                </a:pPr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悬浮态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307" name="组合 306">
              <a:extLst>
                <a:ext uri="{FF2B5EF4-FFF2-40B4-BE49-F238E27FC236}">
                  <a16:creationId xmlns:a16="http://schemas.microsoft.com/office/drawing/2014/main" id="{4E07A60B-B633-1B48-BE08-815C82AC8E03}"/>
                </a:ext>
              </a:extLst>
            </p:cNvPr>
            <p:cNvGrpSpPr/>
            <p:nvPr/>
          </p:nvGrpSpPr>
          <p:grpSpPr>
            <a:xfrm>
              <a:off x="7129087" y="3292999"/>
              <a:ext cx="1719638" cy="400784"/>
              <a:chOff x="7102894" y="3292999"/>
              <a:chExt cx="1719638" cy="400784"/>
            </a:xfrm>
          </p:grpSpPr>
          <p:sp>
            <p:nvSpPr>
              <p:cNvPr id="311" name="矩形: 圆角 114">
                <a:extLst>
                  <a:ext uri="{FF2B5EF4-FFF2-40B4-BE49-F238E27FC236}">
                    <a16:creationId xmlns:a16="http://schemas.microsoft.com/office/drawing/2014/main" id="{1AF7D483-CF1C-404A-A281-7EC3F2B92C9D}"/>
                  </a:ext>
                </a:extLst>
              </p:cNvPr>
              <p:cNvSpPr/>
              <p:nvPr/>
            </p:nvSpPr>
            <p:spPr>
              <a:xfrm>
                <a:off x="7102894" y="3292999"/>
                <a:ext cx="1719638" cy="400784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312" name="Object60">
                <a:extLst>
                  <a:ext uri="{FF2B5EF4-FFF2-40B4-BE49-F238E27FC236}">
                    <a16:creationId xmlns:a16="http://schemas.microsoft.com/office/drawing/2014/main" id="{594797A8-4AF5-8249-97ED-A6DA4421C950}"/>
                  </a:ext>
                </a:extLst>
              </p:cNvPr>
              <p:cNvSpPr/>
              <p:nvPr/>
            </p:nvSpPr>
            <p:spPr>
              <a:xfrm>
                <a:off x="7225841" y="3386107"/>
                <a:ext cx="1321543" cy="21456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normAutofit/>
              </a:bodyPr>
              <a:lstStyle/>
              <a:p>
                <a:pPr algn="ctr" defTabSz="731520">
                  <a:lnSpc>
                    <a:spcPct val="120000"/>
                  </a:lnSpc>
                </a:pPr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选中态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308" name="组合 307">
              <a:extLst>
                <a:ext uri="{FF2B5EF4-FFF2-40B4-BE49-F238E27FC236}">
                  <a16:creationId xmlns:a16="http://schemas.microsoft.com/office/drawing/2014/main" id="{A61A8CE7-9EA7-6546-AD8B-C3DF5ACBA216}"/>
                </a:ext>
              </a:extLst>
            </p:cNvPr>
            <p:cNvGrpSpPr/>
            <p:nvPr/>
          </p:nvGrpSpPr>
          <p:grpSpPr>
            <a:xfrm>
              <a:off x="8931694" y="3292999"/>
              <a:ext cx="1719638" cy="400784"/>
              <a:chOff x="8931694" y="3292999"/>
              <a:chExt cx="1719638" cy="400784"/>
            </a:xfrm>
          </p:grpSpPr>
          <p:sp>
            <p:nvSpPr>
              <p:cNvPr id="309" name="矩形: 圆角 114">
                <a:extLst>
                  <a:ext uri="{FF2B5EF4-FFF2-40B4-BE49-F238E27FC236}">
                    <a16:creationId xmlns:a16="http://schemas.microsoft.com/office/drawing/2014/main" id="{A1DFF986-C967-784D-A102-3442977E8C77}"/>
                  </a:ext>
                </a:extLst>
              </p:cNvPr>
              <p:cNvSpPr/>
              <p:nvPr/>
            </p:nvSpPr>
            <p:spPr>
              <a:xfrm>
                <a:off x="8931694" y="3292999"/>
                <a:ext cx="1719638" cy="400784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310" name="Object60">
                <a:extLst>
                  <a:ext uri="{FF2B5EF4-FFF2-40B4-BE49-F238E27FC236}">
                    <a16:creationId xmlns:a16="http://schemas.microsoft.com/office/drawing/2014/main" id="{76BF0A17-96AE-5A40-ABCF-980B12662DA3}"/>
                  </a:ext>
                </a:extLst>
              </p:cNvPr>
              <p:cNvSpPr/>
              <p:nvPr/>
            </p:nvSpPr>
            <p:spPr>
              <a:xfrm>
                <a:off x="9054641" y="3386107"/>
                <a:ext cx="1321543" cy="21456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normAutofit/>
              </a:bodyPr>
              <a:lstStyle/>
              <a:p>
                <a:pPr algn="ctr" defTabSz="731520">
                  <a:lnSpc>
                    <a:spcPct val="120000"/>
                  </a:lnSpc>
                </a:pPr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禁用态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cxnSp>
        <p:nvCxnSpPr>
          <p:cNvPr id="317" name="直线连接符 316">
            <a:extLst>
              <a:ext uri="{FF2B5EF4-FFF2-40B4-BE49-F238E27FC236}">
                <a16:creationId xmlns:a16="http://schemas.microsoft.com/office/drawing/2014/main" id="{D6C18690-518E-BE4A-A43C-E362EA16E480}"/>
              </a:ext>
            </a:extLst>
          </p:cNvPr>
          <p:cNvCxnSpPr>
            <a:cxnSpLocks/>
          </p:cNvCxnSpPr>
          <p:nvPr/>
        </p:nvCxnSpPr>
        <p:spPr>
          <a:xfrm flipV="1">
            <a:off x="7059705" y="5523909"/>
            <a:ext cx="0" cy="194762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DD87087-366A-2847-8ABB-80AC6D909120}"/>
              </a:ext>
            </a:extLst>
          </p:cNvPr>
          <p:cNvGrpSpPr/>
          <p:nvPr/>
        </p:nvGrpSpPr>
        <p:grpSpPr>
          <a:xfrm>
            <a:off x="3248562" y="5731002"/>
            <a:ext cx="7539317" cy="613354"/>
            <a:chOff x="3248562" y="5658667"/>
            <a:chExt cx="7539317" cy="1156037"/>
          </a:xfrm>
        </p:grpSpPr>
        <p:sp>
          <p:nvSpPr>
            <p:cNvPr id="318" name="矩形: 圆角 114">
              <a:extLst>
                <a:ext uri="{FF2B5EF4-FFF2-40B4-BE49-F238E27FC236}">
                  <a16:creationId xmlns:a16="http://schemas.microsoft.com/office/drawing/2014/main" id="{9C54A6DD-6BF8-E542-9238-41A9051B7428}"/>
                </a:ext>
              </a:extLst>
            </p:cNvPr>
            <p:cNvSpPr/>
            <p:nvPr/>
          </p:nvSpPr>
          <p:spPr>
            <a:xfrm>
              <a:off x="3248562" y="5658667"/>
              <a:ext cx="7539317" cy="1156037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>
              <a:outerShdw blurRad="190500" sx="102000" sy="102000" algn="ctr" rotWithShape="0">
                <a:srgbClr val="000000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19" name="Object29">
              <a:extLst>
                <a:ext uri="{FF2B5EF4-FFF2-40B4-BE49-F238E27FC236}">
                  <a16:creationId xmlns:a16="http://schemas.microsoft.com/office/drawing/2014/main" id="{75AF01F5-A144-4D48-B161-27E20D27A335}"/>
                </a:ext>
              </a:extLst>
            </p:cNvPr>
            <p:cNvSpPr/>
            <p:nvPr/>
          </p:nvSpPr>
          <p:spPr>
            <a:xfrm>
              <a:off x="6220362" y="6087108"/>
              <a:ext cx="1595717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组件库</a:t>
              </a:r>
              <a:endParaRPr lang="zh-CN" altLang="en-US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</p:grpSp>
      <p:cxnSp>
        <p:nvCxnSpPr>
          <p:cNvPr id="320" name="直线连接符 319">
            <a:extLst>
              <a:ext uri="{FF2B5EF4-FFF2-40B4-BE49-F238E27FC236}">
                <a16:creationId xmlns:a16="http://schemas.microsoft.com/office/drawing/2014/main" id="{D15CE800-C85C-1B43-96BA-DF2F6C11C521}"/>
              </a:ext>
            </a:extLst>
          </p:cNvPr>
          <p:cNvCxnSpPr>
            <a:cxnSpLocks/>
          </p:cNvCxnSpPr>
          <p:nvPr/>
        </p:nvCxnSpPr>
        <p:spPr>
          <a:xfrm flipH="1">
            <a:off x="2777067" y="4977032"/>
            <a:ext cx="360260" cy="0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直线连接符 321">
            <a:extLst>
              <a:ext uri="{FF2B5EF4-FFF2-40B4-BE49-F238E27FC236}">
                <a16:creationId xmlns:a16="http://schemas.microsoft.com/office/drawing/2014/main" id="{B87676B3-5E95-AE4B-8656-3E6C73EC646F}"/>
              </a:ext>
            </a:extLst>
          </p:cNvPr>
          <p:cNvCxnSpPr>
            <a:cxnSpLocks/>
          </p:cNvCxnSpPr>
          <p:nvPr/>
        </p:nvCxnSpPr>
        <p:spPr>
          <a:xfrm flipH="1">
            <a:off x="2777067" y="3667294"/>
            <a:ext cx="360260" cy="0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直线连接符 322">
            <a:extLst>
              <a:ext uri="{FF2B5EF4-FFF2-40B4-BE49-F238E27FC236}">
                <a16:creationId xmlns:a16="http://schemas.microsoft.com/office/drawing/2014/main" id="{83770510-15F3-F642-8118-3F7AEE97F0BF}"/>
              </a:ext>
            </a:extLst>
          </p:cNvPr>
          <p:cNvCxnSpPr>
            <a:cxnSpLocks/>
          </p:cNvCxnSpPr>
          <p:nvPr/>
        </p:nvCxnSpPr>
        <p:spPr>
          <a:xfrm flipH="1">
            <a:off x="2777067" y="2423668"/>
            <a:ext cx="360260" cy="0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9" name="组合 338">
            <a:extLst>
              <a:ext uri="{FF2B5EF4-FFF2-40B4-BE49-F238E27FC236}">
                <a16:creationId xmlns:a16="http://schemas.microsoft.com/office/drawing/2014/main" id="{55B6425B-C24E-B94F-96EC-F48B9014F1A7}"/>
              </a:ext>
            </a:extLst>
          </p:cNvPr>
          <p:cNvGrpSpPr/>
          <p:nvPr/>
        </p:nvGrpSpPr>
        <p:grpSpPr>
          <a:xfrm>
            <a:off x="1180539" y="1739987"/>
            <a:ext cx="1612386" cy="4604363"/>
            <a:chOff x="7913454" y="2959960"/>
            <a:chExt cx="1612386" cy="8678207"/>
          </a:xfrm>
        </p:grpSpPr>
        <p:sp>
          <p:nvSpPr>
            <p:cNvPr id="340" name="矩形: 圆角 114">
              <a:extLst>
                <a:ext uri="{FF2B5EF4-FFF2-40B4-BE49-F238E27FC236}">
                  <a16:creationId xmlns:a16="http://schemas.microsoft.com/office/drawing/2014/main" id="{1E7B2733-C557-5A4E-88C6-CFFFD0E2686B}"/>
                </a:ext>
              </a:extLst>
            </p:cNvPr>
            <p:cNvSpPr/>
            <p:nvPr/>
          </p:nvSpPr>
          <p:spPr>
            <a:xfrm>
              <a:off x="8095253" y="2959960"/>
              <a:ext cx="1294016" cy="8678207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41" name="Object29">
              <a:extLst>
                <a:ext uri="{FF2B5EF4-FFF2-40B4-BE49-F238E27FC236}">
                  <a16:creationId xmlns:a16="http://schemas.microsoft.com/office/drawing/2014/main" id="{30375ED9-7216-4C44-A15F-6CC72CBC56C2}"/>
                </a:ext>
              </a:extLst>
            </p:cNvPr>
            <p:cNvSpPr/>
            <p:nvPr/>
          </p:nvSpPr>
          <p:spPr>
            <a:xfrm>
              <a:off x="7930123" y="6417961"/>
              <a:ext cx="1595717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设计语言</a:t>
              </a:r>
              <a:endParaRPr lang="zh-CN" altLang="en-US" sz="1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sp>
          <p:nvSpPr>
            <p:cNvPr id="342" name="Object29">
              <a:extLst>
                <a:ext uri="{FF2B5EF4-FFF2-40B4-BE49-F238E27FC236}">
                  <a16:creationId xmlns:a16="http://schemas.microsoft.com/office/drawing/2014/main" id="{6D23F2DF-138E-E94D-A876-5E8F7EC76F35}"/>
                </a:ext>
              </a:extLst>
            </p:cNvPr>
            <p:cNvSpPr/>
            <p:nvPr/>
          </p:nvSpPr>
          <p:spPr>
            <a:xfrm>
              <a:off x="7913454" y="6754436"/>
              <a:ext cx="1595717" cy="29915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en-US" altLang="zh-CN" sz="105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Light</a:t>
              </a:r>
              <a:r>
                <a:rPr lang="zh-CN" altLang="en-US" sz="105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 </a:t>
              </a:r>
              <a:r>
                <a:rPr lang="en-US" altLang="zh-CN" sz="105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design</a:t>
              </a:r>
              <a:endParaRPr lang="zh-CN" altLang="en-US" sz="8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289351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322103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设计差异化创新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370332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5" y="1338713"/>
            <a:ext cx="395675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DESIGN DIFFERENTIATION INNOVATION.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A70F28B-B622-C149-8115-9EF0F11714DF}"/>
              </a:ext>
            </a:extLst>
          </p:cNvPr>
          <p:cNvGrpSpPr/>
          <p:nvPr/>
        </p:nvGrpSpPr>
        <p:grpSpPr>
          <a:xfrm>
            <a:off x="963322" y="1868516"/>
            <a:ext cx="10265357" cy="4674304"/>
            <a:chOff x="971347" y="1868516"/>
            <a:chExt cx="10265357" cy="4674304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543C1B9E-93F3-AE4A-95F3-886B22596FF6}"/>
                </a:ext>
              </a:extLst>
            </p:cNvPr>
            <p:cNvGrpSpPr/>
            <p:nvPr/>
          </p:nvGrpSpPr>
          <p:grpSpPr>
            <a:xfrm>
              <a:off x="971347" y="1868516"/>
              <a:ext cx="4713016" cy="4206360"/>
              <a:chOff x="971347" y="1868516"/>
              <a:chExt cx="4713016" cy="4206360"/>
            </a:xfrm>
          </p:grpSpPr>
          <p:sp>
            <p:nvSpPr>
              <p:cNvPr id="66" name="矩形: 圆角 114">
                <a:extLst>
                  <a:ext uri="{FF2B5EF4-FFF2-40B4-BE49-F238E27FC236}">
                    <a16:creationId xmlns:a16="http://schemas.microsoft.com/office/drawing/2014/main" id="{9EB174AB-7D76-2546-8F39-22E5803E19C8}"/>
                  </a:ext>
                </a:extLst>
              </p:cNvPr>
              <p:cNvSpPr/>
              <p:nvPr/>
            </p:nvSpPr>
            <p:spPr>
              <a:xfrm>
                <a:off x="971347" y="2051247"/>
                <a:ext cx="4713016" cy="4023629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grpSp>
            <p:nvGrpSpPr>
              <p:cNvPr id="2" name="组合 1">
                <a:extLst>
                  <a:ext uri="{FF2B5EF4-FFF2-40B4-BE49-F238E27FC236}">
                    <a16:creationId xmlns:a16="http://schemas.microsoft.com/office/drawing/2014/main" id="{6EC3FB30-6154-0049-8733-30FFD39858DD}"/>
                  </a:ext>
                </a:extLst>
              </p:cNvPr>
              <p:cNvGrpSpPr/>
              <p:nvPr/>
            </p:nvGrpSpPr>
            <p:grpSpPr>
              <a:xfrm>
                <a:off x="1828993" y="1868516"/>
                <a:ext cx="2997724" cy="444501"/>
                <a:chOff x="3523875" y="2068903"/>
                <a:chExt cx="1062179" cy="594755"/>
              </a:xfrm>
            </p:grpSpPr>
            <p:sp>
              <p:nvSpPr>
                <p:cNvPr id="68" name="矩形: 圆角 114">
                  <a:extLst>
                    <a:ext uri="{FF2B5EF4-FFF2-40B4-BE49-F238E27FC236}">
                      <a16:creationId xmlns:a16="http://schemas.microsoft.com/office/drawing/2014/main" id="{6ECA7723-AF4F-0543-93BC-8864E96B9D92}"/>
                    </a:ext>
                  </a:extLst>
                </p:cNvPr>
                <p:cNvSpPr/>
                <p:nvPr/>
              </p:nvSpPr>
              <p:spPr>
                <a:xfrm>
                  <a:off x="3523875" y="2068903"/>
                  <a:ext cx="1062179" cy="594755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69" name="Object60">
                  <a:extLst>
                    <a:ext uri="{FF2B5EF4-FFF2-40B4-BE49-F238E27FC236}">
                      <a16:creationId xmlns:a16="http://schemas.microsoft.com/office/drawing/2014/main" id="{F5037886-247F-2649-895A-E7C1F270202C}"/>
                    </a:ext>
                  </a:extLst>
                </p:cNvPr>
                <p:cNvSpPr/>
                <p:nvPr/>
              </p:nvSpPr>
              <p:spPr>
                <a:xfrm>
                  <a:off x="3646822" y="2180964"/>
                  <a:ext cx="816285" cy="370633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zh-CN" altLang="en-US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触底涉及整个服务周期</a:t>
                  </a:r>
                  <a:endParaRPr lang="en-US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DF868055-3A57-394D-B9E1-C0A1CEE0ECC4}"/>
                  </a:ext>
                </a:extLst>
              </p:cNvPr>
              <p:cNvGrpSpPr/>
              <p:nvPr/>
            </p:nvGrpSpPr>
            <p:grpSpPr>
              <a:xfrm>
                <a:off x="1252551" y="2466750"/>
                <a:ext cx="4150609" cy="1034084"/>
                <a:chOff x="1250950" y="2466750"/>
                <a:chExt cx="4150609" cy="1034084"/>
              </a:xfrm>
            </p:grpSpPr>
            <p:sp>
              <p:nvSpPr>
                <p:cNvPr id="71" name="矩形: 圆角 114">
                  <a:extLst>
                    <a:ext uri="{FF2B5EF4-FFF2-40B4-BE49-F238E27FC236}">
                      <a16:creationId xmlns:a16="http://schemas.microsoft.com/office/drawing/2014/main" id="{D62C2095-CA09-124A-BE9A-7725FCA4581C}"/>
                    </a:ext>
                  </a:extLst>
                </p:cNvPr>
                <p:cNvSpPr/>
                <p:nvPr/>
              </p:nvSpPr>
              <p:spPr>
                <a:xfrm>
                  <a:off x="1250950" y="2466750"/>
                  <a:ext cx="4150609" cy="1034084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grpSp>
              <p:nvGrpSpPr>
                <p:cNvPr id="11" name="组合 10">
                  <a:extLst>
                    <a:ext uri="{FF2B5EF4-FFF2-40B4-BE49-F238E27FC236}">
                      <a16:creationId xmlns:a16="http://schemas.microsoft.com/office/drawing/2014/main" id="{DBC9E702-F15C-0C48-8A56-0536F7A953A6}"/>
                    </a:ext>
                  </a:extLst>
                </p:cNvPr>
                <p:cNvGrpSpPr/>
                <p:nvPr/>
              </p:nvGrpSpPr>
              <p:grpSpPr>
                <a:xfrm>
                  <a:off x="1441700" y="2679508"/>
                  <a:ext cx="3769108" cy="608569"/>
                  <a:chOff x="1441700" y="2679508"/>
                  <a:chExt cx="3769108" cy="608569"/>
                </a:xfrm>
              </p:grpSpPr>
              <p:sp>
                <p:nvSpPr>
                  <p:cNvPr id="72" name="Object29">
                    <a:extLst>
                      <a:ext uri="{FF2B5EF4-FFF2-40B4-BE49-F238E27FC236}">
                        <a16:creationId xmlns:a16="http://schemas.microsoft.com/office/drawing/2014/main" id="{1B60EBAC-23E4-5749-9127-CA5C06C1712A}"/>
                      </a:ext>
                    </a:extLst>
                  </p:cNvPr>
                  <p:cNvSpPr/>
                  <p:nvPr/>
                </p:nvSpPr>
                <p:spPr>
                  <a:xfrm>
                    <a:off x="1441700" y="2849994"/>
                    <a:ext cx="554567" cy="267596"/>
                  </a:xfrm>
                  <a:prstGeom prst="rect">
                    <a:avLst/>
                  </a:prstGeom>
                  <a:ln w="12700">
                    <a:miter lim="400000"/>
                  </a:ln>
                </p:spPr>
                <p:txBody>
                  <a:bodyPr wrap="none" lIns="25400" tIns="25400" rIns="25400" bIns="25400" anchor="ctr">
                    <a:noAutofit/>
                  </a:bodyPr>
                  <a:lstStyle/>
                  <a:p>
                    <a:pPr algn="ctr" defTabSz="1219169" hangingPunct="0"/>
                    <a:r>
                      <a:rPr lang="zh-CN" altLang="en-US" kern="0" dirty="0">
                        <a:solidFill>
                          <a:srgbClr val="000000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售前</a:t>
                    </a:r>
                    <a:endParaRPr lang="zh-CN" altLang="en-US" sz="1200" kern="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  <p:grpSp>
                <p:nvGrpSpPr>
                  <p:cNvPr id="3" name="组合 2">
                    <a:extLst>
                      <a:ext uri="{FF2B5EF4-FFF2-40B4-BE49-F238E27FC236}">
                        <a16:creationId xmlns:a16="http://schemas.microsoft.com/office/drawing/2014/main" id="{AFD4524B-E7E5-C94F-9F23-0A8265C98929}"/>
                      </a:ext>
                    </a:extLst>
                  </p:cNvPr>
                  <p:cNvGrpSpPr/>
                  <p:nvPr/>
                </p:nvGrpSpPr>
                <p:grpSpPr>
                  <a:xfrm>
                    <a:off x="2087254" y="2679508"/>
                    <a:ext cx="980527" cy="608569"/>
                    <a:chOff x="3523875" y="2305154"/>
                    <a:chExt cx="1062179" cy="358504"/>
                  </a:xfrm>
                </p:grpSpPr>
                <p:sp>
                  <p:nvSpPr>
                    <p:cNvPr id="73" name="矩形: 圆角 114">
                      <a:extLst>
                        <a:ext uri="{FF2B5EF4-FFF2-40B4-BE49-F238E27FC236}">
                          <a16:creationId xmlns:a16="http://schemas.microsoft.com/office/drawing/2014/main" id="{E0239BB3-BFB3-C24D-9078-0762356354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23875" y="2305154"/>
                      <a:ext cx="1062179" cy="358504"/>
                    </a:xfrm>
                    <a:prstGeom prst="roundRect">
                      <a:avLst>
                        <a:gd name="adj" fmla="val 0"/>
                      </a:avLst>
                    </a:prstGeom>
                    <a:solidFill>
                      <a:srgbClr val="3C5DEC"/>
                    </a:solidFill>
                    <a:ln w="12700" cap="flat">
                      <a:solidFill>
                        <a:srgbClr val="3C5DEC"/>
                      </a:solidFill>
                      <a:prstDash val="solid"/>
                      <a:miter/>
                    </a:ln>
                    <a:effectLst/>
                  </p:spPr>
                  <p:txBody>
                    <a:bodyPr rtlCol="0" anchor="ctr"/>
                    <a:lstStyle/>
                    <a:p>
                      <a:pPr defTabSz="731520"/>
                      <a:endParaRPr lang="zh-CN" altLang="en-US" sz="1440" dirty="0">
                        <a:solidFill>
                          <a:srgbClr val="000000"/>
                        </a:solidFill>
                        <a:latin typeface="Calibri" panose="020F0502020204030204"/>
                        <a:ea typeface="等线" panose="02010600030101010101" pitchFamily="2" charset="-122"/>
                      </a:endParaRPr>
                    </a:p>
                  </p:txBody>
                </p:sp>
                <p:sp>
                  <p:nvSpPr>
                    <p:cNvPr id="74" name="Object60">
                      <a:extLst>
                        <a:ext uri="{FF2B5EF4-FFF2-40B4-BE49-F238E27FC236}">
                          <a16:creationId xmlns:a16="http://schemas.microsoft.com/office/drawing/2014/main" id="{ED947F1B-E06A-6E4D-A59E-B2D8F6015D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822" y="2436812"/>
                      <a:ext cx="816285" cy="95187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square" lIns="0" tIns="0" rIns="0" bIns="0" rtlCol="0" anchor="t">
                      <a:spAutoFit/>
                    </a:bodyPr>
                    <a:lstStyle/>
                    <a:p>
                      <a:pPr algn="ctr" defTabSz="731520"/>
                      <a:r>
                        <a:rPr lang="zh-CN" altLang="en-US" sz="1050" dirty="0">
                          <a:solidFill>
                            <a:schemeClr val="bg1"/>
                          </a:solidFill>
                          <a:latin typeface="OPPOSans M" pitchFamily="18" charset="-122"/>
                          <a:ea typeface="OPPOSans M" pitchFamily="18" charset="-122"/>
                          <a:cs typeface="OPPOSans M" pitchFamily="18" charset="-122"/>
                        </a:rPr>
                        <a:t>客户接触</a:t>
                      </a:r>
                      <a:endParaRPr lang="en-US" sz="105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endParaRPr>
                    </a:p>
                  </p:txBody>
                </p:sp>
              </p:grpSp>
              <p:grpSp>
                <p:nvGrpSpPr>
                  <p:cNvPr id="76" name="组合 75">
                    <a:extLst>
                      <a:ext uri="{FF2B5EF4-FFF2-40B4-BE49-F238E27FC236}">
                        <a16:creationId xmlns:a16="http://schemas.microsoft.com/office/drawing/2014/main" id="{4A392FA4-6A8E-8B4F-8599-6AC57A3C3481}"/>
                      </a:ext>
                    </a:extLst>
                  </p:cNvPr>
                  <p:cNvGrpSpPr/>
                  <p:nvPr/>
                </p:nvGrpSpPr>
                <p:grpSpPr>
                  <a:xfrm>
                    <a:off x="3158768" y="2679508"/>
                    <a:ext cx="980527" cy="608569"/>
                    <a:chOff x="3523875" y="2305154"/>
                    <a:chExt cx="1062179" cy="358504"/>
                  </a:xfrm>
                </p:grpSpPr>
                <p:sp>
                  <p:nvSpPr>
                    <p:cNvPr id="77" name="矩形: 圆角 114">
                      <a:extLst>
                        <a:ext uri="{FF2B5EF4-FFF2-40B4-BE49-F238E27FC236}">
                          <a16:creationId xmlns:a16="http://schemas.microsoft.com/office/drawing/2014/main" id="{74DA001A-3CDF-DE42-8AC4-DFE738B261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23875" y="2305154"/>
                      <a:ext cx="1062179" cy="358504"/>
                    </a:xfrm>
                    <a:prstGeom prst="roundRect">
                      <a:avLst>
                        <a:gd name="adj" fmla="val 0"/>
                      </a:avLst>
                    </a:prstGeom>
                    <a:noFill/>
                    <a:ln w="12700" cap="flat">
                      <a:solidFill>
                        <a:srgbClr val="3C5DEC"/>
                      </a:solidFill>
                      <a:prstDash val="solid"/>
                      <a:miter/>
                    </a:ln>
                    <a:effectLst/>
                  </p:spPr>
                  <p:txBody>
                    <a:bodyPr rtlCol="0" anchor="ctr"/>
                    <a:lstStyle/>
                    <a:p>
                      <a:pPr defTabSz="731520"/>
                      <a:endParaRPr lang="zh-CN" altLang="en-US" sz="1440" dirty="0">
                        <a:solidFill>
                          <a:srgbClr val="000000"/>
                        </a:solidFill>
                        <a:latin typeface="Calibri" panose="020F0502020204030204"/>
                        <a:ea typeface="等线" panose="02010600030101010101" pitchFamily="2" charset="-122"/>
                      </a:endParaRPr>
                    </a:p>
                  </p:txBody>
                </p:sp>
                <p:sp>
                  <p:nvSpPr>
                    <p:cNvPr id="78" name="Object60">
                      <a:extLst>
                        <a:ext uri="{FF2B5EF4-FFF2-40B4-BE49-F238E27FC236}">
                          <a16:creationId xmlns:a16="http://schemas.microsoft.com/office/drawing/2014/main" id="{D5456835-6135-A744-8709-49C58CFF75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822" y="2436812"/>
                      <a:ext cx="816285" cy="95187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square" lIns="0" tIns="0" rIns="0" bIns="0" rtlCol="0" anchor="t">
                      <a:spAutoFit/>
                    </a:bodyPr>
                    <a:lstStyle/>
                    <a:p>
                      <a:pPr algn="ctr" defTabSz="731520"/>
                      <a:r>
                        <a:rPr lang="zh-CN" altLang="en-US" sz="1050" dirty="0">
                          <a:solidFill>
                            <a:srgbClr val="3C5DEC"/>
                          </a:solidFill>
                          <a:latin typeface="OPPOSans M" pitchFamily="18" charset="-122"/>
                          <a:ea typeface="OPPOSans M" pitchFamily="18" charset="-122"/>
                          <a:cs typeface="OPPOSans M" pitchFamily="18" charset="-122"/>
                        </a:rPr>
                        <a:t>项目投标</a:t>
                      </a:r>
                      <a:endParaRPr lang="en-US" sz="105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endParaRPr>
                    </a:p>
                  </p:txBody>
                </p:sp>
              </p:grpSp>
              <p:grpSp>
                <p:nvGrpSpPr>
                  <p:cNvPr id="79" name="组合 78">
                    <a:extLst>
                      <a:ext uri="{FF2B5EF4-FFF2-40B4-BE49-F238E27FC236}">
                        <a16:creationId xmlns:a16="http://schemas.microsoft.com/office/drawing/2014/main" id="{4341619A-2650-6148-A742-81D6BF773F4D}"/>
                      </a:ext>
                    </a:extLst>
                  </p:cNvPr>
                  <p:cNvGrpSpPr/>
                  <p:nvPr/>
                </p:nvGrpSpPr>
                <p:grpSpPr>
                  <a:xfrm>
                    <a:off x="4230281" y="2679508"/>
                    <a:ext cx="980527" cy="608569"/>
                    <a:chOff x="3523875" y="2305154"/>
                    <a:chExt cx="1062179" cy="358504"/>
                  </a:xfrm>
                </p:grpSpPr>
                <p:sp>
                  <p:nvSpPr>
                    <p:cNvPr id="80" name="矩形: 圆角 114">
                      <a:extLst>
                        <a:ext uri="{FF2B5EF4-FFF2-40B4-BE49-F238E27FC236}">
                          <a16:creationId xmlns:a16="http://schemas.microsoft.com/office/drawing/2014/main" id="{D76DE999-49A4-C246-A4E9-32938D287F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23875" y="2305154"/>
                      <a:ext cx="1062179" cy="358504"/>
                    </a:xfrm>
                    <a:prstGeom prst="roundRect">
                      <a:avLst>
                        <a:gd name="adj" fmla="val 0"/>
                      </a:avLst>
                    </a:prstGeom>
                    <a:noFill/>
                    <a:ln w="12700" cap="flat">
                      <a:solidFill>
                        <a:srgbClr val="3C5DEC"/>
                      </a:solidFill>
                      <a:prstDash val="solid"/>
                      <a:miter/>
                    </a:ln>
                    <a:effectLst/>
                  </p:spPr>
                  <p:txBody>
                    <a:bodyPr rtlCol="0" anchor="ctr"/>
                    <a:lstStyle/>
                    <a:p>
                      <a:pPr defTabSz="731520"/>
                      <a:endParaRPr lang="zh-CN" altLang="en-US" sz="1440" dirty="0">
                        <a:solidFill>
                          <a:srgbClr val="000000"/>
                        </a:solidFill>
                        <a:latin typeface="Calibri" panose="020F0502020204030204"/>
                        <a:ea typeface="等线" panose="02010600030101010101" pitchFamily="2" charset="-122"/>
                      </a:endParaRPr>
                    </a:p>
                  </p:txBody>
                </p:sp>
                <p:sp>
                  <p:nvSpPr>
                    <p:cNvPr id="81" name="Object60">
                      <a:extLst>
                        <a:ext uri="{FF2B5EF4-FFF2-40B4-BE49-F238E27FC236}">
                          <a16:creationId xmlns:a16="http://schemas.microsoft.com/office/drawing/2014/main" id="{E8F4581A-AC28-C847-9FCF-81A4BDED85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822" y="2436812"/>
                      <a:ext cx="816285" cy="95187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square" lIns="0" tIns="0" rIns="0" bIns="0" rtlCol="0" anchor="t">
                      <a:spAutoFit/>
                    </a:bodyPr>
                    <a:lstStyle/>
                    <a:p>
                      <a:pPr algn="ctr" defTabSz="731520"/>
                      <a:r>
                        <a:rPr lang="zh-CN" altLang="en-US" sz="1050" dirty="0">
                          <a:solidFill>
                            <a:srgbClr val="3C5DEC"/>
                          </a:solidFill>
                          <a:latin typeface="OPPOSans M" pitchFamily="18" charset="-122"/>
                          <a:ea typeface="OPPOSans M" pitchFamily="18" charset="-122"/>
                          <a:cs typeface="OPPOSans M" pitchFamily="18" charset="-122"/>
                        </a:rPr>
                        <a:t>签订合同</a:t>
                      </a:r>
                      <a:endParaRPr lang="en-US" sz="105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endParaRPr>
                    </a:p>
                  </p:txBody>
                </p:sp>
              </p:grpSp>
            </p:grpSp>
          </p:grpSp>
          <p:grpSp>
            <p:nvGrpSpPr>
              <p:cNvPr id="85" name="组合 84">
                <a:extLst>
                  <a:ext uri="{FF2B5EF4-FFF2-40B4-BE49-F238E27FC236}">
                    <a16:creationId xmlns:a16="http://schemas.microsoft.com/office/drawing/2014/main" id="{06009B05-F43B-664E-A05D-D97D399D53C2}"/>
                  </a:ext>
                </a:extLst>
              </p:cNvPr>
              <p:cNvGrpSpPr/>
              <p:nvPr/>
            </p:nvGrpSpPr>
            <p:grpSpPr>
              <a:xfrm>
                <a:off x="1252551" y="3617853"/>
                <a:ext cx="4150609" cy="1034084"/>
                <a:chOff x="1250950" y="2466750"/>
                <a:chExt cx="4150609" cy="1034084"/>
              </a:xfrm>
            </p:grpSpPr>
            <p:sp>
              <p:nvSpPr>
                <p:cNvPr id="86" name="矩形: 圆角 114">
                  <a:extLst>
                    <a:ext uri="{FF2B5EF4-FFF2-40B4-BE49-F238E27FC236}">
                      <a16:creationId xmlns:a16="http://schemas.microsoft.com/office/drawing/2014/main" id="{DA5BEC5A-C432-0A4C-9F5B-F753C52877C6}"/>
                    </a:ext>
                  </a:extLst>
                </p:cNvPr>
                <p:cNvSpPr/>
                <p:nvPr/>
              </p:nvSpPr>
              <p:spPr>
                <a:xfrm>
                  <a:off x="1250950" y="2466750"/>
                  <a:ext cx="4150609" cy="1034084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grpSp>
              <p:nvGrpSpPr>
                <p:cNvPr id="87" name="组合 86">
                  <a:extLst>
                    <a:ext uri="{FF2B5EF4-FFF2-40B4-BE49-F238E27FC236}">
                      <a16:creationId xmlns:a16="http://schemas.microsoft.com/office/drawing/2014/main" id="{3C5BED4A-5D42-D848-B504-D8DBD2195400}"/>
                    </a:ext>
                  </a:extLst>
                </p:cNvPr>
                <p:cNvGrpSpPr/>
                <p:nvPr/>
              </p:nvGrpSpPr>
              <p:grpSpPr>
                <a:xfrm>
                  <a:off x="1441700" y="2679508"/>
                  <a:ext cx="3769108" cy="608569"/>
                  <a:chOff x="1441700" y="2679508"/>
                  <a:chExt cx="3769108" cy="608569"/>
                </a:xfrm>
              </p:grpSpPr>
              <p:sp>
                <p:nvSpPr>
                  <p:cNvPr id="88" name="Object29">
                    <a:extLst>
                      <a:ext uri="{FF2B5EF4-FFF2-40B4-BE49-F238E27FC236}">
                        <a16:creationId xmlns:a16="http://schemas.microsoft.com/office/drawing/2014/main" id="{392AD4C8-947D-6D4D-8A8E-0333E25FA045}"/>
                      </a:ext>
                    </a:extLst>
                  </p:cNvPr>
                  <p:cNvSpPr/>
                  <p:nvPr/>
                </p:nvSpPr>
                <p:spPr>
                  <a:xfrm>
                    <a:off x="1441700" y="2849994"/>
                    <a:ext cx="554567" cy="267596"/>
                  </a:xfrm>
                  <a:prstGeom prst="rect">
                    <a:avLst/>
                  </a:prstGeom>
                  <a:ln w="12700">
                    <a:miter lim="400000"/>
                  </a:ln>
                </p:spPr>
                <p:txBody>
                  <a:bodyPr wrap="none" lIns="25400" tIns="25400" rIns="25400" bIns="25400" anchor="ctr">
                    <a:noAutofit/>
                  </a:bodyPr>
                  <a:lstStyle/>
                  <a:p>
                    <a:pPr algn="ctr" defTabSz="1219169" hangingPunct="0"/>
                    <a:r>
                      <a:rPr lang="zh-CN" altLang="en-US" kern="0" dirty="0">
                        <a:solidFill>
                          <a:srgbClr val="000000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售中</a:t>
                    </a:r>
                    <a:endParaRPr lang="zh-CN" altLang="en-US" sz="1200" kern="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  <p:grpSp>
                <p:nvGrpSpPr>
                  <p:cNvPr id="89" name="组合 88">
                    <a:extLst>
                      <a:ext uri="{FF2B5EF4-FFF2-40B4-BE49-F238E27FC236}">
                        <a16:creationId xmlns:a16="http://schemas.microsoft.com/office/drawing/2014/main" id="{ACE40F98-B0FA-D946-9A62-DBF504D74245}"/>
                      </a:ext>
                    </a:extLst>
                  </p:cNvPr>
                  <p:cNvGrpSpPr/>
                  <p:nvPr/>
                </p:nvGrpSpPr>
                <p:grpSpPr>
                  <a:xfrm>
                    <a:off x="2087254" y="2679508"/>
                    <a:ext cx="980527" cy="608569"/>
                    <a:chOff x="3523875" y="2305154"/>
                    <a:chExt cx="1062179" cy="358504"/>
                  </a:xfrm>
                </p:grpSpPr>
                <p:sp>
                  <p:nvSpPr>
                    <p:cNvPr id="96" name="矩形: 圆角 114">
                      <a:extLst>
                        <a:ext uri="{FF2B5EF4-FFF2-40B4-BE49-F238E27FC236}">
                          <a16:creationId xmlns:a16="http://schemas.microsoft.com/office/drawing/2014/main" id="{FD4C2A6E-E9DB-434E-A53E-5A3721956F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23875" y="2305154"/>
                      <a:ext cx="1062179" cy="358504"/>
                    </a:xfrm>
                    <a:prstGeom prst="roundRect">
                      <a:avLst>
                        <a:gd name="adj" fmla="val 0"/>
                      </a:avLst>
                    </a:prstGeom>
                    <a:solidFill>
                      <a:srgbClr val="3C5DEC"/>
                    </a:solidFill>
                    <a:ln w="12700" cap="flat">
                      <a:solidFill>
                        <a:srgbClr val="3C5DEC"/>
                      </a:solidFill>
                      <a:prstDash val="solid"/>
                      <a:miter/>
                    </a:ln>
                    <a:effectLst/>
                  </p:spPr>
                  <p:txBody>
                    <a:bodyPr rtlCol="0" anchor="ctr"/>
                    <a:lstStyle/>
                    <a:p>
                      <a:pPr defTabSz="731520"/>
                      <a:endParaRPr lang="zh-CN" altLang="en-US" sz="1440" dirty="0">
                        <a:solidFill>
                          <a:srgbClr val="000000"/>
                        </a:solidFill>
                        <a:latin typeface="Calibri" panose="020F0502020204030204"/>
                        <a:ea typeface="等线" panose="02010600030101010101" pitchFamily="2" charset="-122"/>
                      </a:endParaRPr>
                    </a:p>
                  </p:txBody>
                </p:sp>
                <p:sp>
                  <p:nvSpPr>
                    <p:cNvPr id="97" name="Object60">
                      <a:extLst>
                        <a:ext uri="{FF2B5EF4-FFF2-40B4-BE49-F238E27FC236}">
                          <a16:creationId xmlns:a16="http://schemas.microsoft.com/office/drawing/2014/main" id="{1B8C6710-F0A7-794B-B709-9BD5537275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822" y="2436812"/>
                      <a:ext cx="816285" cy="95187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square" lIns="0" tIns="0" rIns="0" bIns="0" rtlCol="0" anchor="t">
                      <a:spAutoFit/>
                    </a:bodyPr>
                    <a:lstStyle/>
                    <a:p>
                      <a:pPr algn="ctr" defTabSz="731520"/>
                      <a:r>
                        <a:rPr lang="zh-CN" altLang="en-US" sz="1050" dirty="0">
                          <a:solidFill>
                            <a:schemeClr val="bg1"/>
                          </a:solidFill>
                          <a:latin typeface="OPPOSans M" pitchFamily="18" charset="-122"/>
                          <a:ea typeface="OPPOSans M" pitchFamily="18" charset="-122"/>
                          <a:cs typeface="OPPOSans M" pitchFamily="18" charset="-122"/>
                        </a:rPr>
                        <a:t>业务接触</a:t>
                      </a:r>
                      <a:endParaRPr lang="en-US" sz="105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endParaRPr>
                    </a:p>
                  </p:txBody>
                </p:sp>
              </p:grpSp>
              <p:grpSp>
                <p:nvGrpSpPr>
                  <p:cNvPr id="90" name="组合 89">
                    <a:extLst>
                      <a:ext uri="{FF2B5EF4-FFF2-40B4-BE49-F238E27FC236}">
                        <a16:creationId xmlns:a16="http://schemas.microsoft.com/office/drawing/2014/main" id="{E1A49FA3-FB13-3F49-8BDD-0EF463956718}"/>
                      </a:ext>
                    </a:extLst>
                  </p:cNvPr>
                  <p:cNvGrpSpPr/>
                  <p:nvPr/>
                </p:nvGrpSpPr>
                <p:grpSpPr>
                  <a:xfrm>
                    <a:off x="3158768" y="2679508"/>
                    <a:ext cx="980527" cy="608569"/>
                    <a:chOff x="3523875" y="2305154"/>
                    <a:chExt cx="1062179" cy="358504"/>
                  </a:xfrm>
                </p:grpSpPr>
                <p:sp>
                  <p:nvSpPr>
                    <p:cNvPr id="94" name="矩形: 圆角 114">
                      <a:extLst>
                        <a:ext uri="{FF2B5EF4-FFF2-40B4-BE49-F238E27FC236}">
                          <a16:creationId xmlns:a16="http://schemas.microsoft.com/office/drawing/2014/main" id="{49210809-5F5D-0542-A92B-6ECCC669E0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23875" y="2305154"/>
                      <a:ext cx="1062179" cy="358504"/>
                    </a:xfrm>
                    <a:prstGeom prst="roundRect">
                      <a:avLst>
                        <a:gd name="adj" fmla="val 0"/>
                      </a:avLst>
                    </a:prstGeom>
                    <a:solidFill>
                      <a:srgbClr val="3C5DEC"/>
                    </a:solidFill>
                    <a:ln w="12700" cap="flat">
                      <a:noFill/>
                      <a:prstDash val="solid"/>
                      <a:miter/>
                    </a:ln>
                    <a:effectLst/>
                  </p:spPr>
                  <p:txBody>
                    <a:bodyPr rtlCol="0" anchor="ctr"/>
                    <a:lstStyle/>
                    <a:p>
                      <a:pPr defTabSz="731520"/>
                      <a:endParaRPr lang="zh-CN" altLang="en-US" sz="1440" dirty="0">
                        <a:solidFill>
                          <a:srgbClr val="000000"/>
                        </a:solidFill>
                        <a:latin typeface="Calibri" panose="020F0502020204030204"/>
                        <a:ea typeface="等线" panose="02010600030101010101" pitchFamily="2" charset="-122"/>
                      </a:endParaRPr>
                    </a:p>
                  </p:txBody>
                </p:sp>
                <p:sp>
                  <p:nvSpPr>
                    <p:cNvPr id="95" name="Object60">
                      <a:extLst>
                        <a:ext uri="{FF2B5EF4-FFF2-40B4-BE49-F238E27FC236}">
                          <a16:creationId xmlns:a16="http://schemas.microsoft.com/office/drawing/2014/main" id="{DC9EA94B-56CF-0D44-A352-2603482CD6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822" y="2436812"/>
                      <a:ext cx="816285" cy="95187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square" lIns="0" tIns="0" rIns="0" bIns="0" rtlCol="0" anchor="t">
                      <a:spAutoFit/>
                    </a:bodyPr>
                    <a:lstStyle/>
                    <a:p>
                      <a:pPr algn="ctr" defTabSz="731520"/>
                      <a:r>
                        <a:rPr lang="zh-CN" altLang="en-US" sz="1050" dirty="0">
                          <a:solidFill>
                            <a:schemeClr val="bg1"/>
                          </a:solidFill>
                          <a:latin typeface="OPPOSans M" pitchFamily="18" charset="-122"/>
                          <a:ea typeface="OPPOSans M" pitchFamily="18" charset="-122"/>
                          <a:cs typeface="OPPOSans M" pitchFamily="18" charset="-122"/>
                        </a:rPr>
                        <a:t>产品研发</a:t>
                      </a:r>
                      <a:endParaRPr lang="en-US" sz="105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endParaRPr>
                    </a:p>
                  </p:txBody>
                </p:sp>
              </p:grpSp>
              <p:grpSp>
                <p:nvGrpSpPr>
                  <p:cNvPr id="91" name="组合 90">
                    <a:extLst>
                      <a:ext uri="{FF2B5EF4-FFF2-40B4-BE49-F238E27FC236}">
                        <a16:creationId xmlns:a16="http://schemas.microsoft.com/office/drawing/2014/main" id="{F25BB185-110D-3849-950D-8B18BB26442F}"/>
                      </a:ext>
                    </a:extLst>
                  </p:cNvPr>
                  <p:cNvGrpSpPr/>
                  <p:nvPr/>
                </p:nvGrpSpPr>
                <p:grpSpPr>
                  <a:xfrm>
                    <a:off x="4230281" y="2679508"/>
                    <a:ext cx="980527" cy="608569"/>
                    <a:chOff x="3523875" y="2305154"/>
                    <a:chExt cx="1062179" cy="358504"/>
                  </a:xfrm>
                </p:grpSpPr>
                <p:sp>
                  <p:nvSpPr>
                    <p:cNvPr id="92" name="矩形: 圆角 114">
                      <a:extLst>
                        <a:ext uri="{FF2B5EF4-FFF2-40B4-BE49-F238E27FC236}">
                          <a16:creationId xmlns:a16="http://schemas.microsoft.com/office/drawing/2014/main" id="{26640D22-BB74-4B4E-9020-3578FF1F99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23875" y="2305154"/>
                      <a:ext cx="1062179" cy="358504"/>
                    </a:xfrm>
                    <a:prstGeom prst="roundRect">
                      <a:avLst>
                        <a:gd name="adj" fmla="val 0"/>
                      </a:avLst>
                    </a:prstGeom>
                    <a:solidFill>
                      <a:srgbClr val="3C5DEC"/>
                    </a:solidFill>
                    <a:ln w="12700" cap="flat">
                      <a:noFill/>
                      <a:prstDash val="solid"/>
                      <a:miter/>
                    </a:ln>
                    <a:effectLst/>
                  </p:spPr>
                  <p:txBody>
                    <a:bodyPr rtlCol="0" anchor="ctr"/>
                    <a:lstStyle/>
                    <a:p>
                      <a:pPr defTabSz="731520"/>
                      <a:endParaRPr lang="zh-CN" altLang="en-US" sz="1440" dirty="0">
                        <a:solidFill>
                          <a:srgbClr val="000000"/>
                        </a:solidFill>
                        <a:latin typeface="Calibri" panose="020F0502020204030204"/>
                        <a:ea typeface="等线" panose="02010600030101010101" pitchFamily="2" charset="-122"/>
                      </a:endParaRPr>
                    </a:p>
                  </p:txBody>
                </p:sp>
                <p:sp>
                  <p:nvSpPr>
                    <p:cNvPr id="93" name="Object60">
                      <a:extLst>
                        <a:ext uri="{FF2B5EF4-FFF2-40B4-BE49-F238E27FC236}">
                          <a16:creationId xmlns:a16="http://schemas.microsoft.com/office/drawing/2014/main" id="{20C7F67D-51C2-EB4A-9763-925FA91363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822" y="2436812"/>
                      <a:ext cx="816285" cy="95187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square" lIns="0" tIns="0" rIns="0" bIns="0" rtlCol="0" anchor="t">
                      <a:spAutoFit/>
                    </a:bodyPr>
                    <a:lstStyle/>
                    <a:p>
                      <a:pPr algn="ctr" defTabSz="731520"/>
                      <a:r>
                        <a:rPr lang="zh-CN" altLang="en-US" sz="1050" dirty="0">
                          <a:solidFill>
                            <a:schemeClr val="bg1"/>
                          </a:solidFill>
                          <a:latin typeface="OPPOSans M" pitchFamily="18" charset="-122"/>
                          <a:ea typeface="OPPOSans M" pitchFamily="18" charset="-122"/>
                          <a:cs typeface="OPPOSans M" pitchFamily="18" charset="-122"/>
                        </a:rPr>
                        <a:t>测试上线</a:t>
                      </a:r>
                      <a:endParaRPr lang="en-US" sz="105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endParaRPr>
                    </a:p>
                  </p:txBody>
                </p:sp>
              </p:grpSp>
            </p:grpSp>
          </p:grpSp>
          <p:grpSp>
            <p:nvGrpSpPr>
              <p:cNvPr id="125" name="组合 124">
                <a:extLst>
                  <a:ext uri="{FF2B5EF4-FFF2-40B4-BE49-F238E27FC236}">
                    <a16:creationId xmlns:a16="http://schemas.microsoft.com/office/drawing/2014/main" id="{AB0FC844-6125-0549-97E5-7A4DEAE03FC3}"/>
                  </a:ext>
                </a:extLst>
              </p:cNvPr>
              <p:cNvGrpSpPr/>
              <p:nvPr/>
            </p:nvGrpSpPr>
            <p:grpSpPr>
              <a:xfrm>
                <a:off x="1252551" y="4768957"/>
                <a:ext cx="4150609" cy="1034084"/>
                <a:chOff x="1250950" y="2466750"/>
                <a:chExt cx="4150609" cy="1034084"/>
              </a:xfrm>
            </p:grpSpPr>
            <p:sp>
              <p:nvSpPr>
                <p:cNvPr id="126" name="矩形: 圆角 114">
                  <a:extLst>
                    <a:ext uri="{FF2B5EF4-FFF2-40B4-BE49-F238E27FC236}">
                      <a16:creationId xmlns:a16="http://schemas.microsoft.com/office/drawing/2014/main" id="{50C15A22-98BB-1941-885C-7D7BB8E8493B}"/>
                    </a:ext>
                  </a:extLst>
                </p:cNvPr>
                <p:cNvSpPr/>
                <p:nvPr/>
              </p:nvSpPr>
              <p:spPr>
                <a:xfrm>
                  <a:off x="1250950" y="2466750"/>
                  <a:ext cx="4150609" cy="1034084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>
                  <a:outerShdw blurRad="190500" sx="102000" sy="102000" algn="ctr" rotWithShape="0">
                    <a:srgbClr val="000000">
                      <a:alpha val="2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grpSp>
              <p:nvGrpSpPr>
                <p:cNvPr id="127" name="组合 126">
                  <a:extLst>
                    <a:ext uri="{FF2B5EF4-FFF2-40B4-BE49-F238E27FC236}">
                      <a16:creationId xmlns:a16="http://schemas.microsoft.com/office/drawing/2014/main" id="{880CA51D-A62E-594C-BCAC-B4DB8C619381}"/>
                    </a:ext>
                  </a:extLst>
                </p:cNvPr>
                <p:cNvGrpSpPr/>
                <p:nvPr/>
              </p:nvGrpSpPr>
              <p:grpSpPr>
                <a:xfrm>
                  <a:off x="1441700" y="2679508"/>
                  <a:ext cx="3769108" cy="608569"/>
                  <a:chOff x="1441700" y="2679508"/>
                  <a:chExt cx="3769108" cy="608569"/>
                </a:xfrm>
              </p:grpSpPr>
              <p:sp>
                <p:nvSpPr>
                  <p:cNvPr id="128" name="Object29">
                    <a:extLst>
                      <a:ext uri="{FF2B5EF4-FFF2-40B4-BE49-F238E27FC236}">
                        <a16:creationId xmlns:a16="http://schemas.microsoft.com/office/drawing/2014/main" id="{0F7996D8-FACF-0644-AE4D-7F22E40B2CCD}"/>
                      </a:ext>
                    </a:extLst>
                  </p:cNvPr>
                  <p:cNvSpPr/>
                  <p:nvPr/>
                </p:nvSpPr>
                <p:spPr>
                  <a:xfrm>
                    <a:off x="1441700" y="2849994"/>
                    <a:ext cx="554567" cy="267596"/>
                  </a:xfrm>
                  <a:prstGeom prst="rect">
                    <a:avLst/>
                  </a:prstGeom>
                  <a:ln w="12700">
                    <a:miter lim="400000"/>
                  </a:ln>
                </p:spPr>
                <p:txBody>
                  <a:bodyPr wrap="none" lIns="25400" tIns="25400" rIns="25400" bIns="25400" anchor="ctr">
                    <a:noAutofit/>
                  </a:bodyPr>
                  <a:lstStyle/>
                  <a:p>
                    <a:pPr algn="ctr" defTabSz="1219169" hangingPunct="0"/>
                    <a:r>
                      <a:rPr lang="zh-CN" altLang="en-US" kern="0" dirty="0">
                        <a:solidFill>
                          <a:srgbClr val="000000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售后</a:t>
                    </a:r>
                    <a:endParaRPr lang="zh-CN" altLang="en-US" sz="1200" kern="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  <p:grpSp>
                <p:nvGrpSpPr>
                  <p:cNvPr id="129" name="组合 128">
                    <a:extLst>
                      <a:ext uri="{FF2B5EF4-FFF2-40B4-BE49-F238E27FC236}">
                        <a16:creationId xmlns:a16="http://schemas.microsoft.com/office/drawing/2014/main" id="{08C3F094-675F-514A-A3DC-008DCB4F2D19}"/>
                      </a:ext>
                    </a:extLst>
                  </p:cNvPr>
                  <p:cNvGrpSpPr/>
                  <p:nvPr/>
                </p:nvGrpSpPr>
                <p:grpSpPr>
                  <a:xfrm>
                    <a:off x="2087254" y="2679508"/>
                    <a:ext cx="980527" cy="608569"/>
                    <a:chOff x="3523875" y="2305154"/>
                    <a:chExt cx="1062179" cy="358504"/>
                  </a:xfrm>
                </p:grpSpPr>
                <p:sp>
                  <p:nvSpPr>
                    <p:cNvPr id="136" name="矩形: 圆角 114">
                      <a:extLst>
                        <a:ext uri="{FF2B5EF4-FFF2-40B4-BE49-F238E27FC236}">
                          <a16:creationId xmlns:a16="http://schemas.microsoft.com/office/drawing/2014/main" id="{54308BA9-8ACA-924D-B11B-44D2EA2ED4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23875" y="2305154"/>
                      <a:ext cx="1062179" cy="358504"/>
                    </a:xfrm>
                    <a:prstGeom prst="roundRect">
                      <a:avLst>
                        <a:gd name="adj" fmla="val 0"/>
                      </a:avLst>
                    </a:prstGeom>
                    <a:solidFill>
                      <a:srgbClr val="3C5DEC"/>
                    </a:solidFill>
                    <a:ln w="12700" cap="flat">
                      <a:solidFill>
                        <a:srgbClr val="3C5DEC"/>
                      </a:solidFill>
                      <a:prstDash val="solid"/>
                      <a:miter/>
                    </a:ln>
                    <a:effectLst/>
                  </p:spPr>
                  <p:txBody>
                    <a:bodyPr rtlCol="0" anchor="ctr"/>
                    <a:lstStyle/>
                    <a:p>
                      <a:pPr defTabSz="731520"/>
                      <a:endParaRPr lang="zh-CN" altLang="en-US" sz="1440" dirty="0">
                        <a:solidFill>
                          <a:srgbClr val="000000"/>
                        </a:solidFill>
                        <a:latin typeface="Calibri" panose="020F0502020204030204"/>
                        <a:ea typeface="等线" panose="02010600030101010101" pitchFamily="2" charset="-122"/>
                      </a:endParaRPr>
                    </a:p>
                  </p:txBody>
                </p:sp>
                <p:sp>
                  <p:nvSpPr>
                    <p:cNvPr id="137" name="Object60">
                      <a:extLst>
                        <a:ext uri="{FF2B5EF4-FFF2-40B4-BE49-F238E27FC236}">
                          <a16:creationId xmlns:a16="http://schemas.microsoft.com/office/drawing/2014/main" id="{BA43C9C6-49EC-6C43-8ECF-AC71623D59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822" y="2436812"/>
                      <a:ext cx="816285" cy="95187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square" lIns="0" tIns="0" rIns="0" bIns="0" rtlCol="0" anchor="t">
                      <a:spAutoFit/>
                    </a:bodyPr>
                    <a:lstStyle/>
                    <a:p>
                      <a:pPr algn="ctr" defTabSz="731520"/>
                      <a:r>
                        <a:rPr lang="zh-CN" altLang="en-US" sz="1050" dirty="0">
                          <a:solidFill>
                            <a:schemeClr val="bg1"/>
                          </a:solidFill>
                          <a:latin typeface="OPPOSans M" pitchFamily="18" charset="-122"/>
                          <a:ea typeface="OPPOSans M" pitchFamily="18" charset="-122"/>
                          <a:cs typeface="OPPOSans M" pitchFamily="18" charset="-122"/>
                        </a:rPr>
                        <a:t>迭代跟进</a:t>
                      </a:r>
                      <a:endParaRPr lang="en-US" sz="105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endParaRPr>
                    </a:p>
                  </p:txBody>
                </p:sp>
              </p:grpSp>
              <p:grpSp>
                <p:nvGrpSpPr>
                  <p:cNvPr id="130" name="组合 129">
                    <a:extLst>
                      <a:ext uri="{FF2B5EF4-FFF2-40B4-BE49-F238E27FC236}">
                        <a16:creationId xmlns:a16="http://schemas.microsoft.com/office/drawing/2014/main" id="{506AFD86-70A8-544C-B36F-05559A205FCB}"/>
                      </a:ext>
                    </a:extLst>
                  </p:cNvPr>
                  <p:cNvGrpSpPr/>
                  <p:nvPr/>
                </p:nvGrpSpPr>
                <p:grpSpPr>
                  <a:xfrm>
                    <a:off x="3158768" y="2679508"/>
                    <a:ext cx="980527" cy="608569"/>
                    <a:chOff x="3523875" y="2305154"/>
                    <a:chExt cx="1062179" cy="358504"/>
                  </a:xfrm>
                </p:grpSpPr>
                <p:sp>
                  <p:nvSpPr>
                    <p:cNvPr id="134" name="矩形: 圆角 114">
                      <a:extLst>
                        <a:ext uri="{FF2B5EF4-FFF2-40B4-BE49-F238E27FC236}">
                          <a16:creationId xmlns:a16="http://schemas.microsoft.com/office/drawing/2014/main" id="{BD656DC6-EFEE-064D-832D-79AA858573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23875" y="2305154"/>
                      <a:ext cx="1062179" cy="358504"/>
                    </a:xfrm>
                    <a:prstGeom prst="roundRect">
                      <a:avLst>
                        <a:gd name="adj" fmla="val 0"/>
                      </a:avLst>
                    </a:prstGeom>
                    <a:noFill/>
                    <a:ln w="12700" cap="flat">
                      <a:solidFill>
                        <a:srgbClr val="3C5DEC"/>
                      </a:solidFill>
                      <a:prstDash val="solid"/>
                      <a:miter/>
                    </a:ln>
                    <a:effectLst/>
                  </p:spPr>
                  <p:txBody>
                    <a:bodyPr rtlCol="0" anchor="ctr"/>
                    <a:lstStyle/>
                    <a:p>
                      <a:pPr defTabSz="731520"/>
                      <a:endParaRPr lang="zh-CN" altLang="en-US" sz="1440" dirty="0">
                        <a:solidFill>
                          <a:srgbClr val="000000"/>
                        </a:solidFill>
                        <a:latin typeface="Calibri" panose="020F0502020204030204"/>
                        <a:ea typeface="等线" panose="02010600030101010101" pitchFamily="2" charset="-122"/>
                      </a:endParaRPr>
                    </a:p>
                  </p:txBody>
                </p:sp>
                <p:sp>
                  <p:nvSpPr>
                    <p:cNvPr id="135" name="Object60">
                      <a:extLst>
                        <a:ext uri="{FF2B5EF4-FFF2-40B4-BE49-F238E27FC236}">
                          <a16:creationId xmlns:a16="http://schemas.microsoft.com/office/drawing/2014/main" id="{DBD17463-1036-EA42-B501-0EA0A9A187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822" y="2436812"/>
                      <a:ext cx="816285" cy="95187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square" lIns="0" tIns="0" rIns="0" bIns="0" rtlCol="0" anchor="t">
                      <a:spAutoFit/>
                    </a:bodyPr>
                    <a:lstStyle/>
                    <a:p>
                      <a:pPr algn="ctr" defTabSz="731520"/>
                      <a:r>
                        <a:rPr lang="en-US" altLang="zh-CN" sz="1050" dirty="0">
                          <a:solidFill>
                            <a:srgbClr val="3C5DEC"/>
                          </a:solidFill>
                          <a:latin typeface="OPPOSans M" pitchFamily="18" charset="-122"/>
                          <a:ea typeface="OPPOSans M" pitchFamily="18" charset="-122"/>
                          <a:cs typeface="OPPOSans M" pitchFamily="18" charset="-122"/>
                        </a:rPr>
                        <a:t>2.0</a:t>
                      </a:r>
                      <a:endParaRPr lang="en-US" sz="105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endParaRPr>
                    </a:p>
                  </p:txBody>
                </p:sp>
              </p:grpSp>
              <p:grpSp>
                <p:nvGrpSpPr>
                  <p:cNvPr id="131" name="组合 130">
                    <a:extLst>
                      <a:ext uri="{FF2B5EF4-FFF2-40B4-BE49-F238E27FC236}">
                        <a16:creationId xmlns:a16="http://schemas.microsoft.com/office/drawing/2014/main" id="{A3CC212F-9F42-7F47-9DD4-295600EE844C}"/>
                      </a:ext>
                    </a:extLst>
                  </p:cNvPr>
                  <p:cNvGrpSpPr/>
                  <p:nvPr/>
                </p:nvGrpSpPr>
                <p:grpSpPr>
                  <a:xfrm>
                    <a:off x="4230281" y="2679508"/>
                    <a:ext cx="980527" cy="608569"/>
                    <a:chOff x="3523875" y="2305154"/>
                    <a:chExt cx="1062179" cy="358504"/>
                  </a:xfrm>
                </p:grpSpPr>
                <p:sp>
                  <p:nvSpPr>
                    <p:cNvPr id="132" name="矩形: 圆角 114">
                      <a:extLst>
                        <a:ext uri="{FF2B5EF4-FFF2-40B4-BE49-F238E27FC236}">
                          <a16:creationId xmlns:a16="http://schemas.microsoft.com/office/drawing/2014/main" id="{2A37D335-C223-7446-9B52-CBA87A4F18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23875" y="2305154"/>
                      <a:ext cx="1062179" cy="358504"/>
                    </a:xfrm>
                    <a:prstGeom prst="roundRect">
                      <a:avLst>
                        <a:gd name="adj" fmla="val 0"/>
                      </a:avLst>
                    </a:prstGeom>
                    <a:noFill/>
                    <a:ln w="12700" cap="flat">
                      <a:solidFill>
                        <a:srgbClr val="3C5DEC"/>
                      </a:solidFill>
                      <a:prstDash val="solid"/>
                      <a:miter/>
                    </a:ln>
                    <a:effectLst/>
                  </p:spPr>
                  <p:txBody>
                    <a:bodyPr rtlCol="0" anchor="ctr"/>
                    <a:lstStyle/>
                    <a:p>
                      <a:pPr defTabSz="731520"/>
                      <a:endParaRPr lang="zh-CN" altLang="en-US" sz="1440" dirty="0">
                        <a:solidFill>
                          <a:srgbClr val="000000"/>
                        </a:solidFill>
                        <a:latin typeface="Calibri" panose="020F0502020204030204"/>
                        <a:ea typeface="等线" panose="02010600030101010101" pitchFamily="2" charset="-122"/>
                      </a:endParaRPr>
                    </a:p>
                  </p:txBody>
                </p:sp>
                <p:sp>
                  <p:nvSpPr>
                    <p:cNvPr id="133" name="Object60">
                      <a:extLst>
                        <a:ext uri="{FF2B5EF4-FFF2-40B4-BE49-F238E27FC236}">
                          <a16:creationId xmlns:a16="http://schemas.microsoft.com/office/drawing/2014/main" id="{0D46FF04-CC1E-4148-831D-0C66683C2F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46822" y="2436812"/>
                      <a:ext cx="816285" cy="95187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square" lIns="0" tIns="0" rIns="0" bIns="0" rtlCol="0" anchor="t">
                      <a:spAutoFit/>
                    </a:bodyPr>
                    <a:lstStyle/>
                    <a:p>
                      <a:pPr algn="ctr" defTabSz="731520"/>
                      <a:r>
                        <a:rPr lang="en-US" altLang="zh-CN" sz="1050" dirty="0">
                          <a:solidFill>
                            <a:srgbClr val="3C5DEC"/>
                          </a:solidFill>
                          <a:latin typeface="OPPOSans M" pitchFamily="18" charset="-122"/>
                          <a:ea typeface="OPPOSans M" pitchFamily="18" charset="-122"/>
                          <a:cs typeface="OPPOSans M" pitchFamily="18" charset="-122"/>
                        </a:rPr>
                        <a:t>3.0</a:t>
                      </a:r>
                      <a:endParaRPr lang="en-US" sz="105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endParaRPr>
                    </a:p>
                  </p:txBody>
                </p:sp>
              </p:grpSp>
            </p:grpSp>
          </p:grpSp>
        </p:grpSp>
        <p:sp>
          <p:nvSpPr>
            <p:cNvPr id="140" name="矩形: 圆角 114">
              <a:extLst>
                <a:ext uri="{FF2B5EF4-FFF2-40B4-BE49-F238E27FC236}">
                  <a16:creationId xmlns:a16="http://schemas.microsoft.com/office/drawing/2014/main" id="{B8DE378D-5B85-0C40-842E-2B7B16793930}"/>
                </a:ext>
              </a:extLst>
            </p:cNvPr>
            <p:cNvSpPr/>
            <p:nvPr/>
          </p:nvSpPr>
          <p:spPr>
            <a:xfrm>
              <a:off x="6523688" y="2051247"/>
              <a:ext cx="4713016" cy="4023629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grpSp>
          <p:nvGrpSpPr>
            <p:cNvPr id="141" name="组合 140">
              <a:extLst>
                <a:ext uri="{FF2B5EF4-FFF2-40B4-BE49-F238E27FC236}">
                  <a16:creationId xmlns:a16="http://schemas.microsoft.com/office/drawing/2014/main" id="{2870E646-E2B0-2444-B73F-DBB8131D6313}"/>
                </a:ext>
              </a:extLst>
            </p:cNvPr>
            <p:cNvGrpSpPr/>
            <p:nvPr/>
          </p:nvGrpSpPr>
          <p:grpSpPr>
            <a:xfrm>
              <a:off x="7091902" y="1868516"/>
              <a:ext cx="3576590" cy="444501"/>
              <a:chOff x="3421322" y="2068903"/>
              <a:chExt cx="1267288" cy="594755"/>
            </a:xfrm>
          </p:grpSpPr>
          <p:sp>
            <p:nvSpPr>
              <p:cNvPr id="182" name="矩形: 圆角 114">
                <a:extLst>
                  <a:ext uri="{FF2B5EF4-FFF2-40B4-BE49-F238E27FC236}">
                    <a16:creationId xmlns:a16="http://schemas.microsoft.com/office/drawing/2014/main" id="{5C1ABD24-130D-8746-A3BD-F1AE9834C04F}"/>
                  </a:ext>
                </a:extLst>
              </p:cNvPr>
              <p:cNvSpPr/>
              <p:nvPr/>
            </p:nvSpPr>
            <p:spPr>
              <a:xfrm>
                <a:off x="3421322" y="2068903"/>
                <a:ext cx="1267288" cy="594755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83" name="Object60">
                <a:extLst>
                  <a:ext uri="{FF2B5EF4-FFF2-40B4-BE49-F238E27FC236}">
                    <a16:creationId xmlns:a16="http://schemas.microsoft.com/office/drawing/2014/main" id="{D7662E85-40A3-4344-B78D-09CA99D2C445}"/>
                  </a:ext>
                </a:extLst>
              </p:cNvPr>
              <p:cNvSpPr/>
              <p:nvPr/>
            </p:nvSpPr>
            <p:spPr>
              <a:xfrm>
                <a:off x="3480159" y="2180964"/>
                <a:ext cx="1149613" cy="37063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寻找</a:t>
                </a:r>
                <a:r>
                  <a:rPr lang="en-US" altLang="zh-CN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/</a:t>
                </a:r>
                <a:r>
                  <a:rPr lang="zh-CN" altLang="en-US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重点打磨差异化创新点</a:t>
                </a:r>
                <a:endParaRPr lang="en-US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43EC13E7-54B4-3A44-A412-2EE4A1E1FE6C}"/>
                </a:ext>
              </a:extLst>
            </p:cNvPr>
            <p:cNvGrpSpPr/>
            <p:nvPr/>
          </p:nvGrpSpPr>
          <p:grpSpPr>
            <a:xfrm>
              <a:off x="6788840" y="2547055"/>
              <a:ext cx="4150609" cy="2221901"/>
              <a:chOff x="6788840" y="2547055"/>
              <a:chExt cx="4150609" cy="2221901"/>
            </a:xfrm>
          </p:grpSpPr>
          <p:sp>
            <p:nvSpPr>
              <p:cNvPr id="184" name="矩形: 圆角 114">
                <a:extLst>
                  <a:ext uri="{FF2B5EF4-FFF2-40B4-BE49-F238E27FC236}">
                    <a16:creationId xmlns:a16="http://schemas.microsoft.com/office/drawing/2014/main" id="{4C3E70B9-AE1D-F74B-B1AD-D2DE88516EF3}"/>
                  </a:ext>
                </a:extLst>
              </p:cNvPr>
              <p:cNvSpPr/>
              <p:nvPr/>
            </p:nvSpPr>
            <p:spPr>
              <a:xfrm>
                <a:off x="6788840" y="2547055"/>
                <a:ext cx="4150609" cy="2221901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>
                <a:outerShdw blurRad="190500" sx="102000" sy="102000" algn="ctr" rotWithShape="0">
                  <a:srgbClr val="000000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85" name="Object29">
                <a:extLst>
                  <a:ext uri="{FF2B5EF4-FFF2-40B4-BE49-F238E27FC236}">
                    <a16:creationId xmlns:a16="http://schemas.microsoft.com/office/drawing/2014/main" id="{AB3BA766-241C-0B4C-B62D-918ED3DC9F17}"/>
                  </a:ext>
                </a:extLst>
              </p:cNvPr>
              <p:cNvSpPr/>
              <p:nvPr/>
            </p:nvSpPr>
            <p:spPr>
              <a:xfrm>
                <a:off x="6788840" y="3524207"/>
                <a:ext cx="554567" cy="26759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zh-CN" altLang="en-US" kern="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重</a:t>
                </a:r>
                <a:endParaRPr lang="zh-CN" altLang="en-US" sz="12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EEDDA088-008F-C248-8DBE-F03EDEC3FDDF}"/>
                  </a:ext>
                </a:extLst>
              </p:cNvPr>
              <p:cNvGrpSpPr/>
              <p:nvPr/>
            </p:nvGrpSpPr>
            <p:grpSpPr>
              <a:xfrm>
                <a:off x="7343407" y="2652034"/>
                <a:ext cx="3026078" cy="2011942"/>
                <a:chOff x="7343407" y="2654328"/>
                <a:chExt cx="3026078" cy="2011942"/>
              </a:xfrm>
            </p:grpSpPr>
            <p:grpSp>
              <p:nvGrpSpPr>
                <p:cNvPr id="15" name="组合 14">
                  <a:extLst>
                    <a:ext uri="{FF2B5EF4-FFF2-40B4-BE49-F238E27FC236}">
                      <a16:creationId xmlns:a16="http://schemas.microsoft.com/office/drawing/2014/main" id="{C063CD46-5244-844C-9CB4-A943B2523749}"/>
                    </a:ext>
                  </a:extLst>
                </p:cNvPr>
                <p:cNvGrpSpPr/>
                <p:nvPr/>
              </p:nvGrpSpPr>
              <p:grpSpPr>
                <a:xfrm>
                  <a:off x="7343407" y="2654328"/>
                  <a:ext cx="3026078" cy="333970"/>
                  <a:chOff x="7343407" y="2654327"/>
                  <a:chExt cx="980527" cy="608569"/>
                </a:xfrm>
              </p:grpSpPr>
              <p:sp>
                <p:nvSpPr>
                  <p:cNvPr id="186" name="矩形: 圆角 114">
                    <a:extLst>
                      <a:ext uri="{FF2B5EF4-FFF2-40B4-BE49-F238E27FC236}">
                        <a16:creationId xmlns:a16="http://schemas.microsoft.com/office/drawing/2014/main" id="{FDC432DB-EFC9-1641-8599-CE5824EFF1B3}"/>
                      </a:ext>
                    </a:extLst>
                  </p:cNvPr>
                  <p:cNvSpPr/>
                  <p:nvPr/>
                </p:nvSpPr>
                <p:spPr>
                  <a:xfrm>
                    <a:off x="7343407" y="2654327"/>
                    <a:ext cx="980527" cy="60856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87" name="Object60">
                    <a:extLst>
                      <a:ext uri="{FF2B5EF4-FFF2-40B4-BE49-F238E27FC236}">
                        <a16:creationId xmlns:a16="http://schemas.microsoft.com/office/drawing/2014/main" id="{23CC9C65-83BE-B845-81C7-38589A92CD6C}"/>
                      </a:ext>
                    </a:extLst>
                  </p:cNvPr>
                  <p:cNvSpPr/>
                  <p:nvPr/>
                </p:nvSpPr>
                <p:spPr>
                  <a:xfrm>
                    <a:off x="7456903" y="2811392"/>
                    <a:ext cx="753535" cy="294441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/>
                    <a:r>
                      <a:rPr lang="zh-CN" altLang="en-US" sz="105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客户调研</a:t>
                    </a:r>
                    <a:endParaRPr 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188" name="组合 187">
                  <a:extLst>
                    <a:ext uri="{FF2B5EF4-FFF2-40B4-BE49-F238E27FC236}">
                      <a16:creationId xmlns:a16="http://schemas.microsoft.com/office/drawing/2014/main" id="{86354BF9-52F1-D140-B7BA-F0E60A3C685C}"/>
                    </a:ext>
                  </a:extLst>
                </p:cNvPr>
                <p:cNvGrpSpPr/>
                <p:nvPr/>
              </p:nvGrpSpPr>
              <p:grpSpPr>
                <a:xfrm>
                  <a:off x="7343407" y="3073821"/>
                  <a:ext cx="3026078" cy="333970"/>
                  <a:chOff x="7343407" y="2654327"/>
                  <a:chExt cx="980527" cy="608569"/>
                </a:xfrm>
              </p:grpSpPr>
              <p:sp>
                <p:nvSpPr>
                  <p:cNvPr id="189" name="矩形: 圆角 114">
                    <a:extLst>
                      <a:ext uri="{FF2B5EF4-FFF2-40B4-BE49-F238E27FC236}">
                        <a16:creationId xmlns:a16="http://schemas.microsoft.com/office/drawing/2014/main" id="{EEB1ADDD-58CC-5D43-9E12-7C54841E97BF}"/>
                      </a:ext>
                    </a:extLst>
                  </p:cNvPr>
                  <p:cNvSpPr/>
                  <p:nvPr/>
                </p:nvSpPr>
                <p:spPr>
                  <a:xfrm>
                    <a:off x="7343407" y="2654327"/>
                    <a:ext cx="980527" cy="60856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90" name="Object60">
                    <a:extLst>
                      <a:ext uri="{FF2B5EF4-FFF2-40B4-BE49-F238E27FC236}">
                        <a16:creationId xmlns:a16="http://schemas.microsoft.com/office/drawing/2014/main" id="{5988B429-770C-394C-8D1E-05F0E0EBC8D0}"/>
                      </a:ext>
                    </a:extLst>
                  </p:cNvPr>
                  <p:cNvSpPr/>
                  <p:nvPr/>
                </p:nvSpPr>
                <p:spPr>
                  <a:xfrm>
                    <a:off x="7456903" y="2811392"/>
                    <a:ext cx="753535" cy="294441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/>
                    <a:r>
                      <a:rPr lang="zh-CN" altLang="en-US" sz="105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设计目标</a:t>
                    </a:r>
                    <a:endParaRPr 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191" name="组合 190">
                  <a:extLst>
                    <a:ext uri="{FF2B5EF4-FFF2-40B4-BE49-F238E27FC236}">
                      <a16:creationId xmlns:a16="http://schemas.microsoft.com/office/drawing/2014/main" id="{5D3193EE-E73B-E444-B27E-CB8BB5C4F232}"/>
                    </a:ext>
                  </a:extLst>
                </p:cNvPr>
                <p:cNvGrpSpPr/>
                <p:nvPr/>
              </p:nvGrpSpPr>
              <p:grpSpPr>
                <a:xfrm>
                  <a:off x="7343407" y="3493314"/>
                  <a:ext cx="3026078" cy="333970"/>
                  <a:chOff x="7343407" y="2654327"/>
                  <a:chExt cx="980527" cy="608569"/>
                </a:xfrm>
              </p:grpSpPr>
              <p:sp>
                <p:nvSpPr>
                  <p:cNvPr id="192" name="矩形: 圆角 114">
                    <a:extLst>
                      <a:ext uri="{FF2B5EF4-FFF2-40B4-BE49-F238E27FC236}">
                        <a16:creationId xmlns:a16="http://schemas.microsoft.com/office/drawing/2014/main" id="{C6B3DB84-B8D9-A94A-96EA-810C4254C39C}"/>
                      </a:ext>
                    </a:extLst>
                  </p:cNvPr>
                  <p:cNvSpPr/>
                  <p:nvPr/>
                </p:nvSpPr>
                <p:spPr>
                  <a:xfrm>
                    <a:off x="7343407" y="2654327"/>
                    <a:ext cx="980527" cy="60856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93" name="Object60">
                    <a:extLst>
                      <a:ext uri="{FF2B5EF4-FFF2-40B4-BE49-F238E27FC236}">
                        <a16:creationId xmlns:a16="http://schemas.microsoft.com/office/drawing/2014/main" id="{D737E489-7F2A-494B-A03D-F5FFFC2F514D}"/>
                      </a:ext>
                    </a:extLst>
                  </p:cNvPr>
                  <p:cNvSpPr/>
                  <p:nvPr/>
                </p:nvSpPr>
                <p:spPr>
                  <a:xfrm>
                    <a:off x="7456903" y="2811392"/>
                    <a:ext cx="753535" cy="294441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/>
                    <a:r>
                      <a:rPr lang="zh-CN" altLang="en-US" sz="105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版本规划</a:t>
                    </a:r>
                    <a:endParaRPr 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194" name="组合 193">
                  <a:extLst>
                    <a:ext uri="{FF2B5EF4-FFF2-40B4-BE49-F238E27FC236}">
                      <a16:creationId xmlns:a16="http://schemas.microsoft.com/office/drawing/2014/main" id="{191752AC-CEEA-0D4D-877B-D56BD22869FC}"/>
                    </a:ext>
                  </a:extLst>
                </p:cNvPr>
                <p:cNvGrpSpPr/>
                <p:nvPr/>
              </p:nvGrpSpPr>
              <p:grpSpPr>
                <a:xfrm>
                  <a:off x="7343407" y="3912807"/>
                  <a:ext cx="3026078" cy="333970"/>
                  <a:chOff x="7343407" y="2654327"/>
                  <a:chExt cx="980527" cy="608569"/>
                </a:xfrm>
              </p:grpSpPr>
              <p:sp>
                <p:nvSpPr>
                  <p:cNvPr id="195" name="矩形: 圆角 114">
                    <a:extLst>
                      <a:ext uri="{FF2B5EF4-FFF2-40B4-BE49-F238E27FC236}">
                        <a16:creationId xmlns:a16="http://schemas.microsoft.com/office/drawing/2014/main" id="{ED567C6A-9377-F744-8E02-547689B6F81A}"/>
                      </a:ext>
                    </a:extLst>
                  </p:cNvPr>
                  <p:cNvSpPr/>
                  <p:nvPr/>
                </p:nvSpPr>
                <p:spPr>
                  <a:xfrm>
                    <a:off x="7343407" y="2654327"/>
                    <a:ext cx="980527" cy="60856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96" name="Object60">
                    <a:extLst>
                      <a:ext uri="{FF2B5EF4-FFF2-40B4-BE49-F238E27FC236}">
                        <a16:creationId xmlns:a16="http://schemas.microsoft.com/office/drawing/2014/main" id="{679232BF-2467-F244-8C25-EFB6840CC834}"/>
                      </a:ext>
                    </a:extLst>
                  </p:cNvPr>
                  <p:cNvSpPr/>
                  <p:nvPr/>
                </p:nvSpPr>
                <p:spPr>
                  <a:xfrm>
                    <a:off x="7456903" y="2811392"/>
                    <a:ext cx="753535" cy="294441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/>
                    <a:r>
                      <a:rPr lang="zh-CN" altLang="en-US" sz="105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提案</a:t>
                    </a:r>
                    <a:r>
                      <a:rPr lang="en-US" altLang="zh-CN" sz="105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demo</a:t>
                    </a:r>
                    <a:endParaRPr 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197" name="组合 196">
                  <a:extLst>
                    <a:ext uri="{FF2B5EF4-FFF2-40B4-BE49-F238E27FC236}">
                      <a16:creationId xmlns:a16="http://schemas.microsoft.com/office/drawing/2014/main" id="{09BDC1CE-10AC-0B4A-ADE0-685485C96AAA}"/>
                    </a:ext>
                  </a:extLst>
                </p:cNvPr>
                <p:cNvGrpSpPr/>
                <p:nvPr/>
              </p:nvGrpSpPr>
              <p:grpSpPr>
                <a:xfrm>
                  <a:off x="7343407" y="4332300"/>
                  <a:ext cx="3026078" cy="333970"/>
                  <a:chOff x="7343407" y="2654327"/>
                  <a:chExt cx="980527" cy="608569"/>
                </a:xfrm>
              </p:grpSpPr>
              <p:sp>
                <p:nvSpPr>
                  <p:cNvPr id="198" name="矩形: 圆角 114">
                    <a:extLst>
                      <a:ext uri="{FF2B5EF4-FFF2-40B4-BE49-F238E27FC236}">
                        <a16:creationId xmlns:a16="http://schemas.microsoft.com/office/drawing/2014/main" id="{9625B7E1-5EE8-6949-90DE-AAC9F3039445}"/>
                      </a:ext>
                    </a:extLst>
                  </p:cNvPr>
                  <p:cNvSpPr/>
                  <p:nvPr/>
                </p:nvSpPr>
                <p:spPr>
                  <a:xfrm>
                    <a:off x="7343407" y="2654327"/>
                    <a:ext cx="980527" cy="60856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99" name="Object60">
                    <a:extLst>
                      <a:ext uri="{FF2B5EF4-FFF2-40B4-BE49-F238E27FC236}">
                        <a16:creationId xmlns:a16="http://schemas.microsoft.com/office/drawing/2014/main" id="{88CBCDA6-874D-C54A-B3BB-CA1D6BAC159D}"/>
                      </a:ext>
                    </a:extLst>
                  </p:cNvPr>
                  <p:cNvSpPr/>
                  <p:nvPr/>
                </p:nvSpPr>
                <p:spPr>
                  <a:xfrm>
                    <a:off x="7456903" y="2811392"/>
                    <a:ext cx="753535" cy="294441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/>
                    <a:r>
                      <a:rPr lang="zh-CN" altLang="en-US" sz="105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方案设计</a:t>
                    </a:r>
                    <a:endParaRPr lang="en-US" sz="105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</p:grp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BBFA531-6D1F-6347-B86C-21F37E44C7CE}"/>
                </a:ext>
              </a:extLst>
            </p:cNvPr>
            <p:cNvGrpSpPr/>
            <p:nvPr/>
          </p:nvGrpSpPr>
          <p:grpSpPr>
            <a:xfrm>
              <a:off x="6781141" y="4898129"/>
              <a:ext cx="4150609" cy="947777"/>
              <a:chOff x="6781141" y="4898129"/>
              <a:chExt cx="4150609" cy="947777"/>
            </a:xfrm>
          </p:grpSpPr>
          <p:sp>
            <p:nvSpPr>
              <p:cNvPr id="203" name="矩形: 圆角 114">
                <a:extLst>
                  <a:ext uri="{FF2B5EF4-FFF2-40B4-BE49-F238E27FC236}">
                    <a16:creationId xmlns:a16="http://schemas.microsoft.com/office/drawing/2014/main" id="{E57B9D29-E634-0342-A37C-CBFFBCD26A2C}"/>
                  </a:ext>
                </a:extLst>
              </p:cNvPr>
              <p:cNvSpPr/>
              <p:nvPr/>
            </p:nvSpPr>
            <p:spPr>
              <a:xfrm>
                <a:off x="6781141" y="4898129"/>
                <a:ext cx="4150609" cy="947777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>
                <a:outerShdw blurRad="190500" sx="102000" sy="102000" algn="ctr" rotWithShape="0">
                  <a:srgbClr val="000000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04" name="Object29">
                <a:extLst>
                  <a:ext uri="{FF2B5EF4-FFF2-40B4-BE49-F238E27FC236}">
                    <a16:creationId xmlns:a16="http://schemas.microsoft.com/office/drawing/2014/main" id="{F1555038-F31E-D640-96CF-BB55A8D8EBE1}"/>
                  </a:ext>
                </a:extLst>
              </p:cNvPr>
              <p:cNvSpPr/>
              <p:nvPr/>
            </p:nvSpPr>
            <p:spPr>
              <a:xfrm>
                <a:off x="6781141" y="5252561"/>
                <a:ext cx="554567" cy="26759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zh-CN" altLang="en-US" kern="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轻</a:t>
                </a:r>
                <a:endParaRPr lang="zh-CN" altLang="en-US" sz="12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grpSp>
            <p:nvGrpSpPr>
              <p:cNvPr id="205" name="组合 204">
                <a:extLst>
                  <a:ext uri="{FF2B5EF4-FFF2-40B4-BE49-F238E27FC236}">
                    <a16:creationId xmlns:a16="http://schemas.microsoft.com/office/drawing/2014/main" id="{65DDEC1D-0C4D-1449-984F-709932F6A0AF}"/>
                  </a:ext>
                </a:extLst>
              </p:cNvPr>
              <p:cNvGrpSpPr/>
              <p:nvPr/>
            </p:nvGrpSpPr>
            <p:grpSpPr>
              <a:xfrm>
                <a:off x="7335708" y="5014470"/>
                <a:ext cx="3026078" cy="753463"/>
                <a:chOff x="7343407" y="2665690"/>
                <a:chExt cx="3026078" cy="753463"/>
              </a:xfrm>
            </p:grpSpPr>
            <p:grpSp>
              <p:nvGrpSpPr>
                <p:cNvPr id="208" name="组合 207">
                  <a:extLst>
                    <a:ext uri="{FF2B5EF4-FFF2-40B4-BE49-F238E27FC236}">
                      <a16:creationId xmlns:a16="http://schemas.microsoft.com/office/drawing/2014/main" id="{FBB36322-64EE-324E-A888-156809F6862A}"/>
                    </a:ext>
                  </a:extLst>
                </p:cNvPr>
                <p:cNvGrpSpPr/>
                <p:nvPr/>
              </p:nvGrpSpPr>
              <p:grpSpPr>
                <a:xfrm>
                  <a:off x="7343407" y="2665690"/>
                  <a:ext cx="3026078" cy="333970"/>
                  <a:chOff x="7343407" y="1146209"/>
                  <a:chExt cx="980527" cy="608569"/>
                </a:xfrm>
              </p:grpSpPr>
              <p:sp>
                <p:nvSpPr>
                  <p:cNvPr id="216" name="矩形: 圆角 114">
                    <a:extLst>
                      <a:ext uri="{FF2B5EF4-FFF2-40B4-BE49-F238E27FC236}">
                        <a16:creationId xmlns:a16="http://schemas.microsoft.com/office/drawing/2014/main" id="{92C67B7D-BDA0-4641-9C21-83D9974D6BF1}"/>
                      </a:ext>
                    </a:extLst>
                  </p:cNvPr>
                  <p:cNvSpPr/>
                  <p:nvPr/>
                </p:nvSpPr>
                <p:spPr>
                  <a:xfrm>
                    <a:off x="7343407" y="1146209"/>
                    <a:ext cx="980527" cy="608569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217" name="Object60">
                    <a:extLst>
                      <a:ext uri="{FF2B5EF4-FFF2-40B4-BE49-F238E27FC236}">
                        <a16:creationId xmlns:a16="http://schemas.microsoft.com/office/drawing/2014/main" id="{D2E1F375-0BBF-CA48-9CE6-96DEE3318603}"/>
                      </a:ext>
                    </a:extLst>
                  </p:cNvPr>
                  <p:cNvSpPr/>
                  <p:nvPr/>
                </p:nvSpPr>
                <p:spPr>
                  <a:xfrm>
                    <a:off x="7456903" y="1303274"/>
                    <a:ext cx="753535" cy="294441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/>
                    <a:r>
                      <a:rPr lang="zh-CN" altLang="en-US" sz="105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交付验证</a:t>
                    </a:r>
                    <a:endParaRPr lang="en-US" sz="105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grpSp>
              <p:nvGrpSpPr>
                <p:cNvPr id="209" name="组合 208">
                  <a:extLst>
                    <a:ext uri="{FF2B5EF4-FFF2-40B4-BE49-F238E27FC236}">
                      <a16:creationId xmlns:a16="http://schemas.microsoft.com/office/drawing/2014/main" id="{5430F273-1FFB-DF47-B533-3B888B8EB654}"/>
                    </a:ext>
                  </a:extLst>
                </p:cNvPr>
                <p:cNvGrpSpPr/>
                <p:nvPr/>
              </p:nvGrpSpPr>
              <p:grpSpPr>
                <a:xfrm>
                  <a:off x="7343407" y="3085183"/>
                  <a:ext cx="3026078" cy="333970"/>
                  <a:chOff x="7343407" y="1146209"/>
                  <a:chExt cx="980527" cy="608569"/>
                </a:xfrm>
              </p:grpSpPr>
              <p:sp>
                <p:nvSpPr>
                  <p:cNvPr id="214" name="矩形: 圆角 114">
                    <a:extLst>
                      <a:ext uri="{FF2B5EF4-FFF2-40B4-BE49-F238E27FC236}">
                        <a16:creationId xmlns:a16="http://schemas.microsoft.com/office/drawing/2014/main" id="{07D98EAD-E24B-7148-8AAE-2E98170CF6C1}"/>
                      </a:ext>
                    </a:extLst>
                  </p:cNvPr>
                  <p:cNvSpPr/>
                  <p:nvPr/>
                </p:nvSpPr>
                <p:spPr>
                  <a:xfrm>
                    <a:off x="7343407" y="1146209"/>
                    <a:ext cx="980527" cy="608569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215" name="Object60">
                    <a:extLst>
                      <a:ext uri="{FF2B5EF4-FFF2-40B4-BE49-F238E27FC236}">
                        <a16:creationId xmlns:a16="http://schemas.microsoft.com/office/drawing/2014/main" id="{11F7ADF8-1BCC-AE42-840E-E5EAF9E81481}"/>
                      </a:ext>
                    </a:extLst>
                  </p:cNvPr>
                  <p:cNvSpPr/>
                  <p:nvPr/>
                </p:nvSpPr>
                <p:spPr>
                  <a:xfrm>
                    <a:off x="7456903" y="1303274"/>
                    <a:ext cx="753535" cy="294441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>
                    <a:spAutoFit/>
                  </a:bodyPr>
                  <a:lstStyle/>
                  <a:p>
                    <a:pPr algn="ctr" defTabSz="731520"/>
                    <a:r>
                      <a:rPr lang="zh-CN" altLang="en-US" sz="105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迭代跟进</a:t>
                    </a:r>
                    <a:endParaRPr lang="en-US" sz="105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</p:grp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19457742-29F8-4943-A3EE-98957157CC7B}"/>
                </a:ext>
              </a:extLst>
            </p:cNvPr>
            <p:cNvGrpSpPr/>
            <p:nvPr/>
          </p:nvGrpSpPr>
          <p:grpSpPr>
            <a:xfrm>
              <a:off x="5975444" y="3873219"/>
              <a:ext cx="223905" cy="223905"/>
              <a:chOff x="4846298" y="1109649"/>
              <a:chExt cx="272196" cy="272196"/>
            </a:xfrm>
            <a:solidFill>
              <a:srgbClr val="000000"/>
            </a:solidFill>
          </p:grpSpPr>
          <p:sp>
            <p:nvSpPr>
              <p:cNvPr id="222" name="矩形: 圆角 114">
                <a:extLst>
                  <a:ext uri="{FF2B5EF4-FFF2-40B4-BE49-F238E27FC236}">
                    <a16:creationId xmlns:a16="http://schemas.microsoft.com/office/drawing/2014/main" id="{71B854E3-1DAC-794D-9661-0C16D532F741}"/>
                  </a:ext>
                </a:extLst>
              </p:cNvPr>
              <p:cNvSpPr/>
              <p:nvPr/>
            </p:nvSpPr>
            <p:spPr>
              <a:xfrm>
                <a:off x="4846298" y="1222887"/>
                <a:ext cx="272196" cy="45719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23" name="矩形: 圆角 114">
                <a:extLst>
                  <a:ext uri="{FF2B5EF4-FFF2-40B4-BE49-F238E27FC236}">
                    <a16:creationId xmlns:a16="http://schemas.microsoft.com/office/drawing/2014/main" id="{02B3BA3F-8CFC-DA48-BDA0-008FEF82BB64}"/>
                  </a:ext>
                </a:extLst>
              </p:cNvPr>
              <p:cNvSpPr/>
              <p:nvPr/>
            </p:nvSpPr>
            <p:spPr>
              <a:xfrm rot="5400000">
                <a:off x="4846298" y="1222887"/>
                <a:ext cx="272196" cy="45719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</p:grpSp>
        <p:sp>
          <p:nvSpPr>
            <p:cNvPr id="225" name="Object29">
              <a:extLst>
                <a:ext uri="{FF2B5EF4-FFF2-40B4-BE49-F238E27FC236}">
                  <a16:creationId xmlns:a16="http://schemas.microsoft.com/office/drawing/2014/main" id="{9189BF53-B72D-0543-8831-03011D446CDD}"/>
                </a:ext>
              </a:extLst>
            </p:cNvPr>
            <p:cNvSpPr/>
            <p:nvPr/>
          </p:nvSpPr>
          <p:spPr>
            <a:xfrm flipH="1">
              <a:off x="2567607" y="6193364"/>
              <a:ext cx="1520496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400" kern="0" dirty="0">
                  <a:solidFill>
                    <a:srgbClr val="000000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通用基础设计模块</a:t>
              </a:r>
            </a:p>
          </p:txBody>
        </p:sp>
        <p:sp>
          <p:nvSpPr>
            <p:cNvPr id="226" name="Object29">
              <a:extLst>
                <a:ext uri="{FF2B5EF4-FFF2-40B4-BE49-F238E27FC236}">
                  <a16:creationId xmlns:a16="http://schemas.microsoft.com/office/drawing/2014/main" id="{F9FAC099-732F-6E44-AF10-001FA1561953}"/>
                </a:ext>
              </a:extLst>
            </p:cNvPr>
            <p:cNvSpPr/>
            <p:nvPr/>
          </p:nvSpPr>
          <p:spPr>
            <a:xfrm flipH="1">
              <a:off x="7762917" y="6193364"/>
              <a:ext cx="2202454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400" kern="0" dirty="0">
                  <a:solidFill>
                    <a:srgbClr val="000000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定制可控变量设计模块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748342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>
            <a:extLst>
              <a:ext uri="{FF2B5EF4-FFF2-40B4-BE49-F238E27FC236}">
                <a16:creationId xmlns:a16="http://schemas.microsoft.com/office/drawing/2014/main" id="{3FEA80CD-E724-4441-A383-560E271E28AE}"/>
              </a:ext>
            </a:extLst>
          </p:cNvPr>
          <p:cNvGrpSpPr/>
          <p:nvPr/>
        </p:nvGrpSpPr>
        <p:grpSpPr>
          <a:xfrm>
            <a:off x="1052265" y="1884498"/>
            <a:ext cx="10087471" cy="4015817"/>
            <a:chOff x="1052265" y="1592950"/>
            <a:chExt cx="10087471" cy="4015817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0386969B-0392-5442-9B95-2C13713CBC91}"/>
                </a:ext>
              </a:extLst>
            </p:cNvPr>
            <p:cNvSpPr/>
            <p:nvPr/>
          </p:nvSpPr>
          <p:spPr>
            <a:xfrm>
              <a:off x="2056196" y="4069219"/>
              <a:ext cx="1457048" cy="1457048"/>
            </a:xfrm>
            <a:prstGeom prst="ellipse">
              <a:avLst/>
            </a:prstGeom>
            <a:noFill/>
            <a:ln w="12700" cap="flat">
              <a:solidFill>
                <a:schemeClr val="tx1">
                  <a:alpha val="20000"/>
                </a:schemeClr>
              </a:solidFill>
              <a:prstDash val="dash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zh-CN" altLang="en-US">
                <a:latin typeface="OPPOSans B" pitchFamily="18" charset="-122"/>
                <a:ea typeface="OPPOSans B" pitchFamily="18" charset="-122"/>
                <a:cs typeface="OPPOSans B" pitchFamily="18" charset="-122"/>
              </a:endParaRPr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7115B162-7E7E-9C4A-9E2C-BD7C6ADEAFDD}"/>
                </a:ext>
              </a:extLst>
            </p:cNvPr>
            <p:cNvSpPr/>
            <p:nvPr/>
          </p:nvSpPr>
          <p:spPr>
            <a:xfrm>
              <a:off x="2180578" y="4193601"/>
              <a:ext cx="1208284" cy="1208284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>
              <a:outerShdw blurRad="533400" dist="177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2DA1FCD-33DA-694C-A3DF-E3DB4657B4D3}"/>
                </a:ext>
              </a:extLst>
            </p:cNvPr>
            <p:cNvSpPr/>
            <p:nvPr/>
          </p:nvSpPr>
          <p:spPr>
            <a:xfrm>
              <a:off x="2056196" y="2197841"/>
              <a:ext cx="1457048" cy="1457048"/>
            </a:xfrm>
            <a:prstGeom prst="ellipse">
              <a:avLst/>
            </a:prstGeom>
            <a:noFill/>
            <a:ln w="12700" cap="flat">
              <a:solidFill>
                <a:srgbClr val="3C5DEC">
                  <a:alpha val="20000"/>
                </a:srgbClr>
              </a:solidFill>
              <a:prstDash val="dash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zh-CN" altLang="en-US">
                <a:latin typeface="OPPOSans B" pitchFamily="18" charset="-122"/>
                <a:ea typeface="OPPOSans B" pitchFamily="18" charset="-122"/>
                <a:cs typeface="OPPOSans B" pitchFamily="18" charset="-122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0B85940E-C76E-DC45-B445-C50DC901CCE7}"/>
                </a:ext>
              </a:extLst>
            </p:cNvPr>
            <p:cNvSpPr/>
            <p:nvPr/>
          </p:nvSpPr>
          <p:spPr>
            <a:xfrm>
              <a:off x="2180578" y="2322223"/>
              <a:ext cx="1208284" cy="1208284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3C5DEC"/>
              </a:solidFill>
            </a:ln>
            <a:effectLst>
              <a:outerShdw blurRad="533400" dist="177800" dir="2700000" algn="tl" rotWithShape="0">
                <a:srgbClr val="3C5DEC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Object 2" descr="preencoded.png">
              <a:extLst>
                <a:ext uri="{FF2B5EF4-FFF2-40B4-BE49-F238E27FC236}">
                  <a16:creationId xmlns:a16="http://schemas.microsoft.com/office/drawing/2014/main" id="{BD9CDDC2-60B9-1B4B-A309-1B32AD1AFC59}"/>
                </a:ext>
              </a:extLst>
            </p:cNvPr>
            <p:cNvSpPr/>
            <p:nvPr/>
          </p:nvSpPr>
          <p:spPr>
            <a:xfrm>
              <a:off x="4282214" y="2121934"/>
              <a:ext cx="2876626" cy="1608862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>
                  <a:alpha val="20000"/>
                </a:srgbClr>
              </a:solidFill>
              <a:prstDash val="dash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zh-CN" altLang="en-US">
                <a:latin typeface="OPPOSans B" pitchFamily="18" charset="-122"/>
                <a:ea typeface="OPPOSans B" pitchFamily="18" charset="-122"/>
                <a:cs typeface="OPPOSans B" pitchFamily="18" charset="-122"/>
              </a:endParaRPr>
            </a:p>
          </p:txBody>
        </p:sp>
        <p:sp>
          <p:nvSpPr>
            <p:cNvPr id="9" name="Object 4" descr="preencoded.png">
              <a:extLst>
                <a:ext uri="{FF2B5EF4-FFF2-40B4-BE49-F238E27FC236}">
                  <a16:creationId xmlns:a16="http://schemas.microsoft.com/office/drawing/2014/main" id="{00869635-7A0C-8644-BFFC-92E29DB5D18B}"/>
                </a:ext>
              </a:extLst>
            </p:cNvPr>
            <p:cNvSpPr/>
            <p:nvPr/>
          </p:nvSpPr>
          <p:spPr>
            <a:xfrm>
              <a:off x="4282214" y="3986719"/>
              <a:ext cx="2876626" cy="1622048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chemeClr val="tx1">
                  <a:alpha val="20000"/>
                </a:schemeClr>
              </a:solidFill>
              <a:prstDash val="dash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zh-CN" altLang="en-US">
                <a:latin typeface="OPPOSans B" pitchFamily="18" charset="-122"/>
                <a:ea typeface="OPPOSans B" pitchFamily="18" charset="-122"/>
                <a:cs typeface="OPPOSans B" pitchFamily="18" charset="-122"/>
              </a:endParaRPr>
            </a:p>
          </p:txBody>
        </p:sp>
        <p:sp>
          <p:nvSpPr>
            <p:cNvPr id="10" name="矩形: 圆角 59">
              <a:extLst>
                <a:ext uri="{FF2B5EF4-FFF2-40B4-BE49-F238E27FC236}">
                  <a16:creationId xmlns:a16="http://schemas.microsoft.com/office/drawing/2014/main" id="{95D4BEA1-77F0-8344-87A3-F6E8C10A31F3}"/>
                </a:ext>
              </a:extLst>
            </p:cNvPr>
            <p:cNvSpPr/>
            <p:nvPr/>
          </p:nvSpPr>
          <p:spPr>
            <a:xfrm>
              <a:off x="4387861" y="2206726"/>
              <a:ext cx="2665332" cy="1439279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: 圆角 60">
              <a:extLst>
                <a:ext uri="{FF2B5EF4-FFF2-40B4-BE49-F238E27FC236}">
                  <a16:creationId xmlns:a16="http://schemas.microsoft.com/office/drawing/2014/main" id="{4DF3D2A6-CA61-3E4D-ACD4-E3B3C98AB3FD}"/>
                </a:ext>
              </a:extLst>
            </p:cNvPr>
            <p:cNvSpPr/>
            <p:nvPr/>
          </p:nvSpPr>
          <p:spPr>
            <a:xfrm>
              <a:off x="4387861" y="4078104"/>
              <a:ext cx="2665332" cy="1439279"/>
            </a:xfrm>
            <a:prstGeom prst="roundRect">
              <a:avLst>
                <a:gd name="adj" fmla="val 0"/>
              </a:avLst>
            </a:prstGeom>
            <a:solidFill>
              <a:schemeClr val="tx1"/>
            </a:solidFill>
            <a:ln w="38100">
              <a:noFill/>
            </a:ln>
            <a:effectLst>
              <a:outerShdw blurRad="533400" dist="177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Object 2" descr="preencoded.png">
              <a:extLst>
                <a:ext uri="{FF2B5EF4-FFF2-40B4-BE49-F238E27FC236}">
                  <a16:creationId xmlns:a16="http://schemas.microsoft.com/office/drawing/2014/main" id="{848EC8F9-0A00-F145-AC40-78F2AA312487}"/>
                </a:ext>
              </a:extLst>
            </p:cNvPr>
            <p:cNvSpPr/>
            <p:nvPr/>
          </p:nvSpPr>
          <p:spPr>
            <a:xfrm>
              <a:off x="8263110" y="2121934"/>
              <a:ext cx="2876626" cy="1608862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>
                  <a:alpha val="20000"/>
                </a:srgbClr>
              </a:solidFill>
              <a:prstDash val="dash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zh-CN" altLang="en-US">
                <a:latin typeface="OPPOSans B" pitchFamily="18" charset="-122"/>
                <a:ea typeface="OPPOSans B" pitchFamily="18" charset="-122"/>
                <a:cs typeface="OPPOSans B" pitchFamily="18" charset="-122"/>
              </a:endParaRPr>
            </a:p>
          </p:txBody>
        </p:sp>
        <p:sp>
          <p:nvSpPr>
            <p:cNvPr id="13" name="矩形: 圆角 57">
              <a:extLst>
                <a:ext uri="{FF2B5EF4-FFF2-40B4-BE49-F238E27FC236}">
                  <a16:creationId xmlns:a16="http://schemas.microsoft.com/office/drawing/2014/main" id="{1320D73A-BC9A-F940-9CCB-964BFD34DD6C}"/>
                </a:ext>
              </a:extLst>
            </p:cNvPr>
            <p:cNvSpPr/>
            <p:nvPr/>
          </p:nvSpPr>
          <p:spPr>
            <a:xfrm>
              <a:off x="8368757" y="2206726"/>
              <a:ext cx="2665332" cy="1439279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2700">
              <a:solidFill>
                <a:srgbClr val="3C5DEC">
                  <a:alpha val="50000"/>
                </a:srgbClr>
              </a:solidFill>
            </a:ln>
            <a:effectLst>
              <a:outerShdw blurRad="533400" dist="177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: 圆角 58">
              <a:extLst>
                <a:ext uri="{FF2B5EF4-FFF2-40B4-BE49-F238E27FC236}">
                  <a16:creationId xmlns:a16="http://schemas.microsoft.com/office/drawing/2014/main" id="{EFE47D21-F7F2-594F-BFC1-9B1285B375EF}"/>
                </a:ext>
              </a:extLst>
            </p:cNvPr>
            <p:cNvSpPr/>
            <p:nvPr/>
          </p:nvSpPr>
          <p:spPr>
            <a:xfrm>
              <a:off x="8368757" y="4078104"/>
              <a:ext cx="2665332" cy="1439279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2700">
              <a:solidFill>
                <a:srgbClr val="000000"/>
              </a:solidFill>
            </a:ln>
            <a:effectLst>
              <a:outerShdw blurRad="533400" dist="177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Object19">
              <a:extLst>
                <a:ext uri="{FF2B5EF4-FFF2-40B4-BE49-F238E27FC236}">
                  <a16:creationId xmlns:a16="http://schemas.microsoft.com/office/drawing/2014/main" id="{F9E5B883-212F-7B46-A06E-4FC722341954}"/>
                </a:ext>
              </a:extLst>
            </p:cNvPr>
            <p:cNvSpPr/>
            <p:nvPr/>
          </p:nvSpPr>
          <p:spPr>
            <a:xfrm>
              <a:off x="8496601" y="2381504"/>
              <a:ext cx="2409644" cy="108972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en-US" sz="1200" kern="0" dirty="0">
                  <a:solidFill>
                    <a:srgbClr val="3C5DEC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rPr>
                <a:t>相关推荐，</a:t>
              </a:r>
              <a:r>
                <a:rPr lang="en-US" sz="1200" kern="0" dirty="0">
                  <a:solidFill>
                    <a:prstClr val="black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  <a:sym typeface="PingFang SC Semibold"/>
                </a:rPr>
                <a:t>引导发现</a:t>
              </a:r>
              <a:r>
                <a:rPr lang="en-US" sz="1200" kern="0" dirty="0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rPr>
                <a:t>
</a:t>
              </a:r>
              <a:r>
                <a:rPr lang="en-US" sz="1200" kern="0" dirty="0">
                  <a:solidFill>
                    <a:srgbClr val="3C5DEC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rPr>
                <a:t>权益激励，</a:t>
              </a:r>
              <a:r>
                <a:rPr lang="en-US" sz="1200" kern="0" dirty="0">
                  <a:solidFill>
                    <a:prstClr val="black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  <a:sym typeface="PingFang SC Semibold"/>
                </a:rPr>
                <a:t>引导决策</a:t>
              </a:r>
              <a:r>
                <a:rPr lang="en-US" sz="1200" kern="0" dirty="0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rPr>
                <a:t>
</a:t>
              </a:r>
              <a:r>
                <a:rPr lang="en-US" sz="1200" kern="0" dirty="0" err="1">
                  <a:solidFill>
                    <a:srgbClr val="3C5DEC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rPr>
                <a:t>情感输出，</a:t>
              </a:r>
              <a:r>
                <a:rPr lang="en-US" sz="1200" kern="0" dirty="0" err="1">
                  <a:solidFill>
                    <a:prstClr val="black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  <a:sym typeface="PingFang SC Semibold"/>
                </a:rPr>
                <a:t>引导操作</a:t>
              </a:r>
              <a:endParaRPr lang="en-US" sz="1200" kern="0" dirty="0">
                <a:solidFill>
                  <a:prstClr val="black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  <a:sym typeface="PingFang SC Semibold"/>
              </a:endParaRPr>
            </a:p>
          </p:txBody>
        </p:sp>
        <p:sp>
          <p:nvSpPr>
            <p:cNvPr id="19" name="Object20">
              <a:extLst>
                <a:ext uri="{FF2B5EF4-FFF2-40B4-BE49-F238E27FC236}">
                  <a16:creationId xmlns:a16="http://schemas.microsoft.com/office/drawing/2014/main" id="{515FA2F7-EA9D-9848-9665-E4B6A5A65647}"/>
                </a:ext>
              </a:extLst>
            </p:cNvPr>
            <p:cNvSpPr/>
            <p:nvPr/>
          </p:nvSpPr>
          <p:spPr>
            <a:xfrm>
              <a:off x="8496601" y="4438831"/>
              <a:ext cx="2409644" cy="71782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>
                <a:lnSpc>
                  <a:spcPts val="2900"/>
                </a:lnSpc>
              </a:pPr>
              <a:r>
                <a:rPr lang="en-US" sz="1200" kern="0" dirty="0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rPr>
                <a:t>推荐目标，</a:t>
              </a:r>
              <a:r>
                <a:rPr lang="en-US" sz="1200" kern="0" dirty="0">
                  <a:solidFill>
                    <a:prstClr val="black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  <a:sym typeface="PingFang SC Semibold"/>
                </a:rPr>
                <a:t>引导找到</a:t>
              </a:r>
              <a:r>
                <a:rPr lang="en-US" sz="1200" kern="0" dirty="0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rPr>
                <a:t>
</a:t>
              </a:r>
              <a:r>
                <a:rPr lang="en-US" sz="1200" kern="0" dirty="0" err="1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rPr>
                <a:t>操作提示，</a:t>
              </a:r>
              <a:r>
                <a:rPr lang="en-US" sz="1200" kern="0" dirty="0" err="1">
                  <a:solidFill>
                    <a:prstClr val="black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  <a:sym typeface="PingFang SC Semibold"/>
                </a:rPr>
                <a:t>引导完成</a:t>
              </a:r>
              <a:endParaRPr lang="en-US" sz="1200" kern="0" dirty="0">
                <a:solidFill>
                  <a:prstClr val="black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  <a:sym typeface="PingFang SC Semibold"/>
              </a:endParaRPr>
            </a:p>
          </p:txBody>
        </p: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0D627623-3550-5148-997F-326BE46F92FA}"/>
                </a:ext>
              </a:extLst>
            </p:cNvPr>
            <p:cNvGrpSpPr/>
            <p:nvPr/>
          </p:nvGrpSpPr>
          <p:grpSpPr>
            <a:xfrm>
              <a:off x="4800988" y="2665582"/>
              <a:ext cx="1839079" cy="521566"/>
              <a:chOff x="4976341" y="3053466"/>
              <a:chExt cx="1839079" cy="521566"/>
            </a:xfrm>
          </p:grpSpPr>
          <p:sp>
            <p:nvSpPr>
              <p:cNvPr id="21" name="Object21">
                <a:extLst>
                  <a:ext uri="{FF2B5EF4-FFF2-40B4-BE49-F238E27FC236}">
                    <a16:creationId xmlns:a16="http://schemas.microsoft.com/office/drawing/2014/main" id="{631A11B8-F500-4A4A-940C-F823601E3BB6}"/>
                  </a:ext>
                </a:extLst>
              </p:cNvPr>
              <p:cNvSpPr/>
              <p:nvPr/>
            </p:nvSpPr>
            <p:spPr>
              <a:xfrm>
                <a:off x="5296181" y="3053466"/>
                <a:ext cx="119939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en-US" kern="0" dirty="0" err="1">
                    <a:solidFill>
                      <a:schemeClr val="bg1"/>
                    </a:solidFill>
                    <a:latin typeface="OPPOSans H"/>
                    <a:ea typeface="OPPOSans H"/>
                    <a:cs typeface="OPPOSans H" panose="00020600040101010101" pitchFamily="18" charset="-122"/>
                    <a:sym typeface="PingFang SC Semibold"/>
                  </a:rPr>
                  <a:t>积极心智</a:t>
                </a:r>
                <a:endParaRPr lang="en-US" kern="0" dirty="0">
                  <a:solidFill>
                    <a:schemeClr val="bg1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endParaRPr>
              </a:p>
            </p:txBody>
          </p:sp>
          <p:sp>
            <p:nvSpPr>
              <p:cNvPr id="22" name="Object23">
                <a:extLst>
                  <a:ext uri="{FF2B5EF4-FFF2-40B4-BE49-F238E27FC236}">
                    <a16:creationId xmlns:a16="http://schemas.microsoft.com/office/drawing/2014/main" id="{23640D82-DD2F-2447-95F8-5859A82102C3}"/>
                  </a:ext>
                </a:extLst>
              </p:cNvPr>
              <p:cNvSpPr/>
              <p:nvPr/>
            </p:nvSpPr>
            <p:spPr>
              <a:xfrm>
                <a:off x="4976341" y="3390366"/>
                <a:ext cx="1839079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200" kern="0" dirty="0" err="1">
                    <a:solidFill>
                      <a:schemeClr val="bg1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  <a:sym typeface="PingFang SC Semibold"/>
                  </a:rPr>
                  <a:t>感兴趣、喜欢但犹豫、关注</a:t>
                </a:r>
                <a:endParaRPr lang="en-US" sz="1200" kern="0" dirty="0">
                  <a:solidFill>
                    <a:schemeClr val="bg1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  <a:sym typeface="PingFang SC Semibold"/>
                </a:endParaRPr>
              </a:p>
            </p:txBody>
          </p:sp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6A533C78-9768-C64A-8EC6-992005B9E8FD}"/>
                </a:ext>
              </a:extLst>
            </p:cNvPr>
            <p:cNvGrpSpPr/>
            <p:nvPr/>
          </p:nvGrpSpPr>
          <p:grpSpPr>
            <a:xfrm>
              <a:off x="4800988" y="4550784"/>
              <a:ext cx="1839079" cy="493919"/>
              <a:chOff x="4976341" y="4979531"/>
              <a:chExt cx="1839079" cy="493919"/>
            </a:xfrm>
          </p:grpSpPr>
          <p:sp>
            <p:nvSpPr>
              <p:cNvPr id="24" name="Object22">
                <a:extLst>
                  <a:ext uri="{FF2B5EF4-FFF2-40B4-BE49-F238E27FC236}">
                    <a16:creationId xmlns:a16="http://schemas.microsoft.com/office/drawing/2014/main" id="{93671E5B-7C9E-BD4B-BA35-FD5D38504F9A}"/>
                  </a:ext>
                </a:extLst>
              </p:cNvPr>
              <p:cNvSpPr/>
              <p:nvPr/>
            </p:nvSpPr>
            <p:spPr>
              <a:xfrm>
                <a:off x="5296181" y="4979531"/>
                <a:ext cx="119939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en-US" kern="0" dirty="0" err="1">
                    <a:solidFill>
                      <a:schemeClr val="bg1"/>
                    </a:solidFill>
                    <a:latin typeface="OPPOSans H"/>
                    <a:ea typeface="OPPOSans H"/>
                    <a:cs typeface="OPPOSans H" panose="00020600040101010101" pitchFamily="18" charset="-122"/>
                    <a:sym typeface="PingFang SC Semibold"/>
                  </a:rPr>
                  <a:t>消极心智</a:t>
                </a:r>
                <a:endParaRPr lang="en-US" kern="0" dirty="0">
                  <a:solidFill>
                    <a:schemeClr val="bg1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endParaRPr>
              </a:p>
            </p:txBody>
          </p:sp>
          <p:sp>
            <p:nvSpPr>
              <p:cNvPr id="25" name="Object24">
                <a:extLst>
                  <a:ext uri="{FF2B5EF4-FFF2-40B4-BE49-F238E27FC236}">
                    <a16:creationId xmlns:a16="http://schemas.microsoft.com/office/drawing/2014/main" id="{261D48AA-4AF3-114E-A92D-32C004A59E43}"/>
                  </a:ext>
                </a:extLst>
              </p:cNvPr>
              <p:cNvSpPr/>
              <p:nvPr/>
            </p:nvSpPr>
            <p:spPr>
              <a:xfrm>
                <a:off x="4976341" y="5288784"/>
                <a:ext cx="1839079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200" kern="0" dirty="0" err="1">
                    <a:solidFill>
                      <a:schemeClr val="bg1"/>
                    </a:solidFill>
                    <a:latin typeface="OPPOSans R" pitchFamily="18" charset="-122"/>
                    <a:ea typeface="OPPOSans R" pitchFamily="18" charset="-122"/>
                    <a:cs typeface="OPPOSans R" pitchFamily="18" charset="-122"/>
                    <a:sym typeface="PingFang SC Semibold"/>
                  </a:rPr>
                  <a:t>找不到、如何操作、不喜欢</a:t>
                </a:r>
                <a:endParaRPr lang="en-US" sz="1200" kern="0" dirty="0">
                  <a:solidFill>
                    <a:schemeClr val="bg1"/>
                  </a:solidFill>
                  <a:latin typeface="OPPOSans R" pitchFamily="18" charset="-122"/>
                  <a:ea typeface="OPPOSans R" pitchFamily="18" charset="-122"/>
                  <a:cs typeface="OPPOSans R" pitchFamily="18" charset="-122"/>
                  <a:sym typeface="PingFang SC Semibold"/>
                </a:endParaRPr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75465A58-AA0C-774B-A7F2-F7A9C77895BC}"/>
                </a:ext>
              </a:extLst>
            </p:cNvPr>
            <p:cNvGrpSpPr/>
            <p:nvPr/>
          </p:nvGrpSpPr>
          <p:grpSpPr>
            <a:xfrm>
              <a:off x="2404910" y="2683870"/>
              <a:ext cx="759620" cy="484991"/>
              <a:chOff x="3752336" y="4476750"/>
              <a:chExt cx="1085850" cy="693277"/>
            </a:xfrm>
          </p:grpSpPr>
          <p:sp>
            <p:nvSpPr>
              <p:cNvPr id="27" name="Object25">
                <a:extLst>
                  <a:ext uri="{FF2B5EF4-FFF2-40B4-BE49-F238E27FC236}">
                    <a16:creationId xmlns:a16="http://schemas.microsoft.com/office/drawing/2014/main" id="{8136EE69-ADE6-BD4E-B1D0-AC8919952623}"/>
                  </a:ext>
                </a:extLst>
              </p:cNvPr>
              <p:cNvSpPr/>
              <p:nvPr/>
            </p:nvSpPr>
            <p:spPr>
              <a:xfrm>
                <a:off x="3819012" y="4476750"/>
                <a:ext cx="952500" cy="39596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en-US" kern="0" dirty="0" err="1">
                    <a:solidFill>
                      <a:srgbClr val="3C5DEC"/>
                    </a:solidFill>
                    <a:latin typeface="OPPOSans H"/>
                    <a:ea typeface="OPPOSans H"/>
                    <a:cs typeface="OPPOSans H" panose="00020600040101010101" pitchFamily="18" charset="-122"/>
                    <a:sym typeface="PingFang SC Semibold"/>
                  </a:rPr>
                  <a:t>行为</a:t>
                </a:r>
                <a:endParaRPr lang="en-US" kern="0" dirty="0">
                  <a:solidFill>
                    <a:srgbClr val="3C5DEC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endParaRPr>
              </a:p>
            </p:txBody>
          </p:sp>
          <p:sp>
            <p:nvSpPr>
              <p:cNvPr id="28" name="Object27">
                <a:extLst>
                  <a:ext uri="{FF2B5EF4-FFF2-40B4-BE49-F238E27FC236}">
                    <a16:creationId xmlns:a16="http://schemas.microsoft.com/office/drawing/2014/main" id="{8D4FE2C4-4835-4D41-B695-28102B0AC47F}"/>
                  </a:ext>
                </a:extLst>
              </p:cNvPr>
              <p:cNvSpPr/>
              <p:nvPr/>
            </p:nvSpPr>
            <p:spPr>
              <a:xfrm>
                <a:off x="3752336" y="4776267"/>
                <a:ext cx="1085850" cy="39376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2400"/>
                  </a:lnSpc>
                </a:pPr>
                <a:r>
                  <a:rPr lang="en-US" sz="100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  <a:sym typeface="PingFang SC Semibold"/>
                  </a:rPr>
                  <a:t>BEHAVIOR</a:t>
                </a:r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75C7DFC0-1524-CF4C-8E9B-643BD9941C9F}"/>
                </a:ext>
              </a:extLst>
            </p:cNvPr>
            <p:cNvGrpSpPr/>
            <p:nvPr/>
          </p:nvGrpSpPr>
          <p:grpSpPr>
            <a:xfrm>
              <a:off x="2404910" y="4557640"/>
              <a:ext cx="759620" cy="480206"/>
              <a:chOff x="3768502" y="7113080"/>
              <a:chExt cx="1085850" cy="686437"/>
            </a:xfrm>
          </p:grpSpPr>
          <p:sp>
            <p:nvSpPr>
              <p:cNvPr id="30" name="Object26">
                <a:extLst>
                  <a:ext uri="{FF2B5EF4-FFF2-40B4-BE49-F238E27FC236}">
                    <a16:creationId xmlns:a16="http://schemas.microsoft.com/office/drawing/2014/main" id="{FF577053-AFCE-DC44-816A-7FDF62BAC1F0}"/>
                  </a:ext>
                </a:extLst>
              </p:cNvPr>
              <p:cNvSpPr/>
              <p:nvPr/>
            </p:nvSpPr>
            <p:spPr>
              <a:xfrm>
                <a:off x="3835178" y="7113080"/>
                <a:ext cx="952500" cy="39596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en-US" kern="0" dirty="0" err="1">
                    <a:solidFill>
                      <a:prstClr val="black"/>
                    </a:solidFill>
                    <a:latin typeface="OPPOSans H"/>
                    <a:ea typeface="OPPOSans H"/>
                    <a:cs typeface="OPPOSans H" panose="00020600040101010101" pitchFamily="18" charset="-122"/>
                    <a:sym typeface="PingFang SC Semibold"/>
                  </a:rPr>
                  <a:t>程度</a:t>
                </a:r>
                <a:endParaRPr lang="en-US" kern="0" dirty="0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  <a:sym typeface="PingFang SC Semibold"/>
                </a:endParaRPr>
              </a:p>
            </p:txBody>
          </p:sp>
          <p:sp>
            <p:nvSpPr>
              <p:cNvPr id="31" name="Object28">
                <a:extLst>
                  <a:ext uri="{FF2B5EF4-FFF2-40B4-BE49-F238E27FC236}">
                    <a16:creationId xmlns:a16="http://schemas.microsoft.com/office/drawing/2014/main" id="{1FA0A2B9-DC0F-BF44-AB22-375A2EC08EA6}"/>
                  </a:ext>
                </a:extLst>
              </p:cNvPr>
              <p:cNvSpPr/>
              <p:nvPr/>
            </p:nvSpPr>
            <p:spPr>
              <a:xfrm>
                <a:off x="3768502" y="7405757"/>
                <a:ext cx="1085850" cy="39376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2400"/>
                  </a:lnSpc>
                </a:pPr>
                <a:r>
                  <a:rPr lang="en-US" sz="1000" kern="0" dirty="0">
                    <a:solidFill>
                      <a:prstClr val="black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  <a:sym typeface="PingFang SC Semibold"/>
                  </a:rPr>
                  <a:t>DEGREE</a:t>
                </a:r>
              </a:p>
            </p:txBody>
          </p:sp>
        </p:grpSp>
        <p:sp>
          <p:nvSpPr>
            <p:cNvPr id="32" name="Object29">
              <a:extLst>
                <a:ext uri="{FF2B5EF4-FFF2-40B4-BE49-F238E27FC236}">
                  <a16:creationId xmlns:a16="http://schemas.microsoft.com/office/drawing/2014/main" id="{9262AB52-3F86-6245-97AB-5EEF3DB5F9CA}"/>
                </a:ext>
              </a:extLst>
            </p:cNvPr>
            <p:cNvSpPr/>
            <p:nvPr/>
          </p:nvSpPr>
          <p:spPr>
            <a:xfrm>
              <a:off x="2291634" y="1649311"/>
              <a:ext cx="986173" cy="18466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en-US" altLang="zh-CN" sz="1200" kern="0" dirty="0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1</a:t>
              </a:r>
              <a:r>
                <a:rPr lang="zh-CN" altLang="en-US" sz="1200" kern="0" dirty="0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、</a:t>
              </a:r>
              <a:r>
                <a:rPr lang="en-US" sz="1200" kern="0" dirty="0" err="1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行为分析</a:t>
              </a:r>
              <a:endParaRPr lang="en-US" sz="1200" kern="0" dirty="0">
                <a:solidFill>
                  <a:prstClr val="black"/>
                </a:solidFill>
                <a:latin typeface="OPPOSans H"/>
                <a:ea typeface="OPPOSans H"/>
                <a:cs typeface="OPPOSans H" panose="00020600040101010101" pitchFamily="18" charset="-122"/>
              </a:endParaRPr>
            </a:p>
          </p:txBody>
        </p:sp>
        <p:sp>
          <p:nvSpPr>
            <p:cNvPr id="38" name="Object 4" descr="preencoded.png">
              <a:extLst>
                <a:ext uri="{FF2B5EF4-FFF2-40B4-BE49-F238E27FC236}">
                  <a16:creationId xmlns:a16="http://schemas.microsoft.com/office/drawing/2014/main" id="{7E0CA1AB-0D12-3F44-902F-F1986D346478}"/>
                </a:ext>
              </a:extLst>
            </p:cNvPr>
            <p:cNvSpPr/>
            <p:nvPr/>
          </p:nvSpPr>
          <p:spPr>
            <a:xfrm>
              <a:off x="8263110" y="3986719"/>
              <a:ext cx="2876626" cy="1622048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chemeClr val="tx1">
                  <a:alpha val="20000"/>
                </a:schemeClr>
              </a:solidFill>
              <a:prstDash val="dash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zh-CN" altLang="en-US">
                <a:latin typeface="OPPOSans B" pitchFamily="18" charset="-122"/>
                <a:ea typeface="OPPOSans B" pitchFamily="18" charset="-122"/>
                <a:cs typeface="OPPOSans B" pitchFamily="18" charset="-122"/>
              </a:endParaRPr>
            </a:p>
          </p:txBody>
        </p:sp>
        <p:sp>
          <p:nvSpPr>
            <p:cNvPr id="39" name="任意多边形: 形状 45">
              <a:extLst>
                <a:ext uri="{FF2B5EF4-FFF2-40B4-BE49-F238E27FC236}">
                  <a16:creationId xmlns:a16="http://schemas.microsoft.com/office/drawing/2014/main" id="{2E20534D-1B29-CC4E-B3B8-898D02445AEC}"/>
                </a:ext>
              </a:extLst>
            </p:cNvPr>
            <p:cNvSpPr/>
            <p:nvPr/>
          </p:nvSpPr>
          <p:spPr>
            <a:xfrm>
              <a:off x="7444504" y="2676512"/>
              <a:ext cx="526709" cy="499707"/>
            </a:xfrm>
            <a:custGeom>
              <a:avLst/>
              <a:gdLst>
                <a:gd name="connsiteX0" fmla="*/ 752911 w 752911"/>
                <a:gd name="connsiteY0" fmla="*/ 552539 h 714313"/>
                <a:gd name="connsiteX1" fmla="*/ 752911 w 752911"/>
                <a:gd name="connsiteY1" fmla="*/ 161836 h 714313"/>
                <a:gd name="connsiteX2" fmla="*/ 564676 w 752911"/>
                <a:gd name="connsiteY2" fmla="*/ 161836 h 714313"/>
                <a:gd name="connsiteX3" fmla="*/ 564676 w 752911"/>
                <a:gd name="connsiteY3" fmla="*/ 0 h 714313"/>
                <a:gd name="connsiteX4" fmla="*/ 0 w 752911"/>
                <a:gd name="connsiteY4" fmla="*/ 357157 h 714313"/>
                <a:gd name="connsiteX5" fmla="*/ 564676 w 752911"/>
                <a:gd name="connsiteY5" fmla="*/ 714314 h 714313"/>
                <a:gd name="connsiteX6" fmla="*/ 564676 w 752911"/>
                <a:gd name="connsiteY6" fmla="*/ 552539 h 714313"/>
                <a:gd name="connsiteX7" fmla="*/ 752911 w 752911"/>
                <a:gd name="connsiteY7" fmla="*/ 552539 h 714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2911" h="714313">
                  <a:moveTo>
                    <a:pt x="752911" y="552539"/>
                  </a:moveTo>
                  <a:lnTo>
                    <a:pt x="752911" y="161836"/>
                  </a:lnTo>
                  <a:lnTo>
                    <a:pt x="564676" y="161836"/>
                  </a:lnTo>
                  <a:lnTo>
                    <a:pt x="564676" y="0"/>
                  </a:lnTo>
                  <a:lnTo>
                    <a:pt x="0" y="357157"/>
                  </a:lnTo>
                  <a:lnTo>
                    <a:pt x="564676" y="714314"/>
                  </a:lnTo>
                  <a:lnTo>
                    <a:pt x="564676" y="552539"/>
                  </a:lnTo>
                  <a:lnTo>
                    <a:pt x="752911" y="552539"/>
                  </a:lnTo>
                  <a:close/>
                </a:path>
              </a:pathLst>
            </a:custGeom>
            <a:gradFill>
              <a:gsLst>
                <a:gs pos="0">
                  <a:srgbClr val="3C5DEC"/>
                </a:gs>
                <a:gs pos="93000">
                  <a:srgbClr val="3C5DEC">
                    <a:alpha val="0"/>
                  </a:srgbClr>
                </a:gs>
              </a:gsLst>
              <a:lin ang="0" scaled="0"/>
            </a:gradFill>
            <a:ln w="3175" cap="flat">
              <a:gradFill>
                <a:gsLst>
                  <a:gs pos="90000">
                    <a:srgbClr val="3C5DEC">
                      <a:alpha val="0"/>
                    </a:srgbClr>
                  </a:gs>
                  <a:gs pos="0">
                    <a:srgbClr val="3C5DEC"/>
                  </a:gs>
                </a:gsLst>
                <a:lin ang="0" scaled="0"/>
              </a:gra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zh-CN" altLang="en-US">
                <a:latin typeface="OPPOSans B" pitchFamily="18" charset="-122"/>
                <a:ea typeface="OPPOSans B" pitchFamily="18" charset="-122"/>
                <a:cs typeface="OPPOSans B" pitchFamily="18" charset="-122"/>
              </a:endParaRPr>
            </a:p>
          </p:txBody>
        </p:sp>
        <p:sp>
          <p:nvSpPr>
            <p:cNvPr id="40" name="任意多边形: 形状 48">
              <a:extLst>
                <a:ext uri="{FF2B5EF4-FFF2-40B4-BE49-F238E27FC236}">
                  <a16:creationId xmlns:a16="http://schemas.microsoft.com/office/drawing/2014/main" id="{19ACDCFB-F503-F640-B546-A66301BCF3B7}"/>
                </a:ext>
              </a:extLst>
            </p:cNvPr>
            <p:cNvSpPr/>
            <p:nvPr/>
          </p:nvSpPr>
          <p:spPr>
            <a:xfrm>
              <a:off x="7444498" y="4547890"/>
              <a:ext cx="526714" cy="499707"/>
            </a:xfrm>
            <a:custGeom>
              <a:avLst/>
              <a:gdLst>
                <a:gd name="connsiteX0" fmla="*/ 752920 w 752919"/>
                <a:gd name="connsiteY0" fmla="*/ 552529 h 714313"/>
                <a:gd name="connsiteX1" fmla="*/ 752920 w 752919"/>
                <a:gd name="connsiteY1" fmla="*/ 161826 h 714313"/>
                <a:gd name="connsiteX2" fmla="*/ 564676 w 752919"/>
                <a:gd name="connsiteY2" fmla="*/ 161826 h 714313"/>
                <a:gd name="connsiteX3" fmla="*/ 564676 w 752919"/>
                <a:gd name="connsiteY3" fmla="*/ 0 h 714313"/>
                <a:gd name="connsiteX4" fmla="*/ 0 w 752919"/>
                <a:gd name="connsiteY4" fmla="*/ 357156 h 714313"/>
                <a:gd name="connsiteX5" fmla="*/ 564676 w 752919"/>
                <a:gd name="connsiteY5" fmla="*/ 714313 h 714313"/>
                <a:gd name="connsiteX6" fmla="*/ 564676 w 752919"/>
                <a:gd name="connsiteY6" fmla="*/ 552529 h 714313"/>
                <a:gd name="connsiteX7" fmla="*/ 752920 w 752919"/>
                <a:gd name="connsiteY7" fmla="*/ 552529 h 714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2919" h="714313">
                  <a:moveTo>
                    <a:pt x="752920" y="552529"/>
                  </a:moveTo>
                  <a:lnTo>
                    <a:pt x="752920" y="161826"/>
                  </a:lnTo>
                  <a:lnTo>
                    <a:pt x="564676" y="161826"/>
                  </a:lnTo>
                  <a:lnTo>
                    <a:pt x="564676" y="0"/>
                  </a:lnTo>
                  <a:lnTo>
                    <a:pt x="0" y="357156"/>
                  </a:lnTo>
                  <a:lnTo>
                    <a:pt x="564676" y="714313"/>
                  </a:lnTo>
                  <a:lnTo>
                    <a:pt x="564676" y="552529"/>
                  </a:lnTo>
                  <a:lnTo>
                    <a:pt x="752920" y="552529"/>
                  </a:ln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93000">
                  <a:schemeClr val="tx1">
                    <a:alpha val="0"/>
                  </a:schemeClr>
                </a:gs>
              </a:gsLst>
              <a:lin ang="0" scaled="0"/>
            </a:gradFill>
            <a:ln w="3175" cap="flat">
              <a:gradFill>
                <a:gsLst>
                  <a:gs pos="90000">
                    <a:srgbClr val="000000">
                      <a:alpha val="0"/>
                    </a:srgbClr>
                  </a:gs>
                  <a:gs pos="0">
                    <a:srgbClr val="000000"/>
                  </a:gs>
                </a:gsLst>
                <a:lin ang="0" scaled="0"/>
              </a:gra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zh-CN" altLang="en-US">
                <a:latin typeface="OPPOSans B" pitchFamily="18" charset="-122"/>
                <a:ea typeface="OPPOSans B" pitchFamily="18" charset="-122"/>
                <a:cs typeface="OPPOSans B" pitchFamily="18" charset="-122"/>
              </a:endParaRPr>
            </a:p>
          </p:txBody>
        </p:sp>
        <p:cxnSp>
          <p:nvCxnSpPr>
            <p:cNvPr id="41" name="直接连接符 64">
              <a:extLst>
                <a:ext uri="{FF2B5EF4-FFF2-40B4-BE49-F238E27FC236}">
                  <a16:creationId xmlns:a16="http://schemas.microsoft.com/office/drawing/2014/main" id="{8CB66829-3C82-1A4A-8B63-6476CA19C04B}"/>
                </a:ext>
              </a:extLst>
            </p:cNvPr>
            <p:cNvCxnSpPr>
              <a:cxnSpLocks/>
            </p:cNvCxnSpPr>
            <p:nvPr/>
          </p:nvCxnSpPr>
          <p:spPr>
            <a:xfrm>
              <a:off x="3509752" y="2926365"/>
              <a:ext cx="788794" cy="0"/>
            </a:xfrm>
            <a:prstGeom prst="line">
              <a:avLst/>
            </a:prstGeom>
            <a:ln w="12700">
              <a:solidFill>
                <a:srgbClr val="3C5DE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65">
              <a:extLst>
                <a:ext uri="{FF2B5EF4-FFF2-40B4-BE49-F238E27FC236}">
                  <a16:creationId xmlns:a16="http://schemas.microsoft.com/office/drawing/2014/main" id="{4F5475BC-CEE8-3048-B1F7-61815104A9D1}"/>
                </a:ext>
              </a:extLst>
            </p:cNvPr>
            <p:cNvCxnSpPr>
              <a:cxnSpLocks/>
            </p:cNvCxnSpPr>
            <p:nvPr/>
          </p:nvCxnSpPr>
          <p:spPr>
            <a:xfrm>
              <a:off x="3509752" y="4797743"/>
              <a:ext cx="788794" cy="0"/>
            </a:xfrm>
            <a:prstGeom prst="line">
              <a:avLst/>
            </a:prstGeom>
            <a:ln w="12700">
              <a:solidFill>
                <a:srgbClr val="0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弧形 72">
              <a:extLst>
                <a:ext uri="{FF2B5EF4-FFF2-40B4-BE49-F238E27FC236}">
                  <a16:creationId xmlns:a16="http://schemas.microsoft.com/office/drawing/2014/main" id="{8C4275F8-51AE-2E4E-ADAE-7C8A6A4D0FC2}"/>
                </a:ext>
              </a:extLst>
            </p:cNvPr>
            <p:cNvSpPr/>
            <p:nvPr/>
          </p:nvSpPr>
          <p:spPr>
            <a:xfrm rot="10800000">
              <a:off x="1052265" y="2926364"/>
              <a:ext cx="1813618" cy="1871378"/>
            </a:xfrm>
            <a:prstGeom prst="arc">
              <a:avLst>
                <a:gd name="adj1" fmla="val 16200000"/>
                <a:gd name="adj2" fmla="val 5439561"/>
              </a:avLst>
            </a:prstGeom>
            <a:ln w="12700">
              <a:solidFill>
                <a:srgbClr val="9A9A9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Object29">
              <a:extLst>
                <a:ext uri="{FF2B5EF4-FFF2-40B4-BE49-F238E27FC236}">
                  <a16:creationId xmlns:a16="http://schemas.microsoft.com/office/drawing/2014/main" id="{7C0FACBC-C473-3041-AFB0-2CE6F9E4BF2A}"/>
                </a:ext>
              </a:extLst>
            </p:cNvPr>
            <p:cNvSpPr/>
            <p:nvPr/>
          </p:nvSpPr>
          <p:spPr>
            <a:xfrm>
              <a:off x="4571376" y="1592950"/>
              <a:ext cx="2298302" cy="297389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en-US" altLang="zh-CN" sz="1200" kern="0" dirty="0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2</a:t>
              </a:r>
              <a:r>
                <a:rPr lang="zh-CN" altLang="en-US" sz="1200" kern="0" dirty="0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、判断用户心智或需求</a:t>
              </a:r>
            </a:p>
          </p:txBody>
        </p:sp>
        <p:sp>
          <p:nvSpPr>
            <p:cNvPr id="46" name="Object29">
              <a:extLst>
                <a:ext uri="{FF2B5EF4-FFF2-40B4-BE49-F238E27FC236}">
                  <a16:creationId xmlns:a16="http://schemas.microsoft.com/office/drawing/2014/main" id="{203A7762-9D1A-CE49-A897-00F8C70A07D8}"/>
                </a:ext>
              </a:extLst>
            </p:cNvPr>
            <p:cNvSpPr/>
            <p:nvPr/>
          </p:nvSpPr>
          <p:spPr>
            <a:xfrm>
              <a:off x="8552272" y="1592950"/>
              <a:ext cx="2298302" cy="297389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en-US" altLang="zh-CN" sz="1200" kern="0" dirty="0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3</a:t>
              </a:r>
              <a:r>
                <a:rPr lang="zh-CN" altLang="en-US" sz="1200" kern="0" dirty="0">
                  <a:solidFill>
                    <a:prstClr val="black"/>
                  </a:solidFill>
                  <a:latin typeface="OPPOSans H"/>
                  <a:ea typeface="OPPOSans H"/>
                  <a:cs typeface="OPPOSans H" panose="00020600040101010101" pitchFamily="18" charset="-122"/>
                </a:rPr>
                <a:t>、提供相应引导</a:t>
              </a:r>
            </a:p>
          </p:txBody>
        </p:sp>
      </p:grpSp>
      <p:sp>
        <p:nvSpPr>
          <p:cNvPr id="54" name="Object23">
            <a:extLst>
              <a:ext uri="{FF2B5EF4-FFF2-40B4-BE49-F238E27FC236}">
                <a16:creationId xmlns:a16="http://schemas.microsoft.com/office/drawing/2014/main" id="{072C5209-77F7-4647-8345-D71A17B258B0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5" name="Object24">
            <a:extLst>
              <a:ext uri="{FF2B5EF4-FFF2-40B4-BE49-F238E27FC236}">
                <a16:creationId xmlns:a16="http://schemas.microsoft.com/office/drawing/2014/main" id="{496B53F6-EFE6-5A47-A87E-99D318151E8B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智能引导分析方法</a:t>
            </a:r>
            <a:endParaRPr b="0" kern="0" dirty="0">
              <a:solidFill>
                <a:srgbClr val="000000"/>
              </a:solidFill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  <p:sp>
        <p:nvSpPr>
          <p:cNvPr id="57" name="Object25">
            <a:extLst>
              <a:ext uri="{FF2B5EF4-FFF2-40B4-BE49-F238E27FC236}">
                <a16:creationId xmlns:a16="http://schemas.microsoft.com/office/drawing/2014/main" id="{56A94BC4-3394-0141-B01B-1AA798C117B0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58" name="Object 1" descr="Object 1">
            <a:extLst>
              <a:ext uri="{FF2B5EF4-FFF2-40B4-BE49-F238E27FC236}">
                <a16:creationId xmlns:a16="http://schemas.microsoft.com/office/drawing/2014/main" id="{9D0339E2-861A-DF4F-99EC-0196B3629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4092704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Object25">
            <a:extLst>
              <a:ext uri="{FF2B5EF4-FFF2-40B4-BE49-F238E27FC236}">
                <a16:creationId xmlns:a16="http://schemas.microsoft.com/office/drawing/2014/main" id="{F6DDB369-C2DF-5E44-B639-FA865536541B}"/>
              </a:ext>
            </a:extLst>
          </p:cNvPr>
          <p:cNvSpPr txBox="1"/>
          <p:nvPr/>
        </p:nvSpPr>
        <p:spPr>
          <a:xfrm>
            <a:off x="700086" y="1338713"/>
            <a:ext cx="3995358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INTELLIGENT GUIDANCE ANALYSIS METHOD.</a:t>
            </a:r>
            <a:endParaRPr lang="en-US" b="0" kern="0" dirty="0">
              <a:latin typeface="OPPOSans R"/>
              <a:ea typeface="OPPOSans R"/>
            </a:endParaRPr>
          </a:p>
        </p:txBody>
      </p:sp>
    </p:spTree>
    <p:extLst>
      <p:ext uri="{BB962C8B-B14F-4D97-AF65-F5344CB8AC3E}">
        <p14:creationId xmlns:p14="http://schemas.microsoft.com/office/powerpoint/2010/main" val="3024259262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322103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活动链路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138303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5" y="1338713"/>
            <a:ext cx="138202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ACTIVE LINK.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382D9E1-CF82-8A49-AECE-1CC87281C023}"/>
              </a:ext>
            </a:extLst>
          </p:cNvPr>
          <p:cNvGrpSpPr/>
          <p:nvPr/>
        </p:nvGrpSpPr>
        <p:grpSpPr>
          <a:xfrm>
            <a:off x="2499951" y="2593505"/>
            <a:ext cx="1188318" cy="476295"/>
            <a:chOff x="2557907" y="3302143"/>
            <a:chExt cx="980527" cy="608568"/>
          </a:xfrm>
        </p:grpSpPr>
        <p:sp>
          <p:nvSpPr>
            <p:cNvPr id="99" name="矩形: 圆角 114">
              <a:extLst>
                <a:ext uri="{FF2B5EF4-FFF2-40B4-BE49-F238E27FC236}">
                  <a16:creationId xmlns:a16="http://schemas.microsoft.com/office/drawing/2014/main" id="{CCD89C56-C7A9-834F-9F5A-13BCBBB12D2A}"/>
                </a:ext>
              </a:extLst>
            </p:cNvPr>
            <p:cNvSpPr/>
            <p:nvPr/>
          </p:nvSpPr>
          <p:spPr>
            <a:xfrm>
              <a:off x="2557907" y="3302143"/>
              <a:ext cx="980527" cy="608568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00" name="Object60">
              <a:extLst>
                <a:ext uri="{FF2B5EF4-FFF2-40B4-BE49-F238E27FC236}">
                  <a16:creationId xmlns:a16="http://schemas.microsoft.com/office/drawing/2014/main" id="{8D80DE00-74B2-BB49-BD7F-07C07496CAB5}"/>
                </a:ext>
              </a:extLst>
            </p:cNvPr>
            <p:cNvSpPr/>
            <p:nvPr/>
          </p:nvSpPr>
          <p:spPr>
            <a:xfrm>
              <a:off x="2671404" y="3525643"/>
              <a:ext cx="753535" cy="16158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海选期</a:t>
              </a:r>
              <a:endParaRPr lang="en-US" sz="105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01" name="组合 100">
            <a:extLst>
              <a:ext uri="{FF2B5EF4-FFF2-40B4-BE49-F238E27FC236}">
                <a16:creationId xmlns:a16="http://schemas.microsoft.com/office/drawing/2014/main" id="{E848291B-07C5-774A-96C1-B77073BBF636}"/>
              </a:ext>
            </a:extLst>
          </p:cNvPr>
          <p:cNvGrpSpPr/>
          <p:nvPr/>
        </p:nvGrpSpPr>
        <p:grpSpPr>
          <a:xfrm>
            <a:off x="3831896" y="2593507"/>
            <a:ext cx="1188318" cy="476295"/>
            <a:chOff x="2557907" y="3302152"/>
            <a:chExt cx="980527" cy="608569"/>
          </a:xfrm>
        </p:grpSpPr>
        <p:sp>
          <p:nvSpPr>
            <p:cNvPr id="102" name="矩形: 圆角 114">
              <a:extLst>
                <a:ext uri="{FF2B5EF4-FFF2-40B4-BE49-F238E27FC236}">
                  <a16:creationId xmlns:a16="http://schemas.microsoft.com/office/drawing/2014/main" id="{DF29D22D-27C5-F440-B81B-B9D37B8C16F9}"/>
                </a:ext>
              </a:extLst>
            </p:cNvPr>
            <p:cNvSpPr/>
            <p:nvPr/>
          </p:nvSpPr>
          <p:spPr>
            <a:xfrm>
              <a:off x="2557907" y="3302152"/>
              <a:ext cx="980527" cy="608569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03" name="Object60">
              <a:extLst>
                <a:ext uri="{FF2B5EF4-FFF2-40B4-BE49-F238E27FC236}">
                  <a16:creationId xmlns:a16="http://schemas.microsoft.com/office/drawing/2014/main" id="{446D4256-153C-534B-A657-8DB3447A54C4}"/>
                </a:ext>
              </a:extLst>
            </p:cNvPr>
            <p:cNvSpPr/>
            <p:nvPr/>
          </p:nvSpPr>
          <p:spPr>
            <a:xfrm>
              <a:off x="2671404" y="3525643"/>
              <a:ext cx="753535" cy="2064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打榜期</a:t>
              </a:r>
              <a:endParaRPr lang="en-US" sz="105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0B2872CC-D667-D747-9ABE-5B1457ACE87C}"/>
              </a:ext>
            </a:extLst>
          </p:cNvPr>
          <p:cNvGrpSpPr/>
          <p:nvPr/>
        </p:nvGrpSpPr>
        <p:grpSpPr>
          <a:xfrm>
            <a:off x="5163841" y="2593507"/>
            <a:ext cx="1188318" cy="476295"/>
            <a:chOff x="2557907" y="3302152"/>
            <a:chExt cx="980527" cy="608569"/>
          </a:xfrm>
        </p:grpSpPr>
        <p:sp>
          <p:nvSpPr>
            <p:cNvPr id="105" name="矩形: 圆角 114">
              <a:extLst>
                <a:ext uri="{FF2B5EF4-FFF2-40B4-BE49-F238E27FC236}">
                  <a16:creationId xmlns:a16="http://schemas.microsoft.com/office/drawing/2014/main" id="{BF191E25-2CEE-1E47-9850-D9486FFA381C}"/>
                </a:ext>
              </a:extLst>
            </p:cNvPr>
            <p:cNvSpPr/>
            <p:nvPr/>
          </p:nvSpPr>
          <p:spPr>
            <a:xfrm>
              <a:off x="2557907" y="3302152"/>
              <a:ext cx="980527" cy="608569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06" name="Object60">
              <a:extLst>
                <a:ext uri="{FF2B5EF4-FFF2-40B4-BE49-F238E27FC236}">
                  <a16:creationId xmlns:a16="http://schemas.microsoft.com/office/drawing/2014/main" id="{6C32C403-2716-E34F-AB51-3E22E9B26B47}"/>
                </a:ext>
              </a:extLst>
            </p:cNvPr>
            <p:cNvSpPr/>
            <p:nvPr/>
          </p:nvSpPr>
          <p:spPr>
            <a:xfrm>
              <a:off x="2671404" y="3525643"/>
              <a:ext cx="753535" cy="2064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决赛区</a:t>
              </a:r>
              <a:endParaRPr lang="en-US" sz="105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1029A8BE-5A72-8D42-83ED-79F3C4DB0229}"/>
              </a:ext>
            </a:extLst>
          </p:cNvPr>
          <p:cNvGrpSpPr/>
          <p:nvPr/>
        </p:nvGrpSpPr>
        <p:grpSpPr>
          <a:xfrm>
            <a:off x="6495786" y="2593507"/>
            <a:ext cx="1188318" cy="476295"/>
            <a:chOff x="2557907" y="3302152"/>
            <a:chExt cx="980527" cy="608569"/>
          </a:xfrm>
        </p:grpSpPr>
        <p:sp>
          <p:nvSpPr>
            <p:cNvPr id="108" name="矩形: 圆角 114">
              <a:extLst>
                <a:ext uri="{FF2B5EF4-FFF2-40B4-BE49-F238E27FC236}">
                  <a16:creationId xmlns:a16="http://schemas.microsoft.com/office/drawing/2014/main" id="{C56B9E7E-410E-3643-885A-F30DF1930DB2}"/>
                </a:ext>
              </a:extLst>
            </p:cNvPr>
            <p:cNvSpPr/>
            <p:nvPr/>
          </p:nvSpPr>
          <p:spPr>
            <a:xfrm>
              <a:off x="2557907" y="3302152"/>
              <a:ext cx="980527" cy="608569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09" name="Object60">
              <a:extLst>
                <a:ext uri="{FF2B5EF4-FFF2-40B4-BE49-F238E27FC236}">
                  <a16:creationId xmlns:a16="http://schemas.microsoft.com/office/drawing/2014/main" id="{64418AE5-A733-634F-B411-9075094AF28E}"/>
                </a:ext>
              </a:extLst>
            </p:cNvPr>
            <p:cNvSpPr/>
            <p:nvPr/>
          </p:nvSpPr>
          <p:spPr>
            <a:xfrm>
              <a:off x="2671404" y="3525643"/>
              <a:ext cx="753535" cy="2064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预热期</a:t>
              </a:r>
              <a:endParaRPr lang="en-US" sz="105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10" name="组合 109">
            <a:extLst>
              <a:ext uri="{FF2B5EF4-FFF2-40B4-BE49-F238E27FC236}">
                <a16:creationId xmlns:a16="http://schemas.microsoft.com/office/drawing/2014/main" id="{8F0D0AEA-590E-2543-965F-D924E14F221C}"/>
              </a:ext>
            </a:extLst>
          </p:cNvPr>
          <p:cNvGrpSpPr/>
          <p:nvPr/>
        </p:nvGrpSpPr>
        <p:grpSpPr>
          <a:xfrm>
            <a:off x="7827731" y="2593507"/>
            <a:ext cx="1188318" cy="476295"/>
            <a:chOff x="2557907" y="3302152"/>
            <a:chExt cx="980527" cy="608569"/>
          </a:xfrm>
        </p:grpSpPr>
        <p:sp>
          <p:nvSpPr>
            <p:cNvPr id="111" name="矩形: 圆角 114">
              <a:extLst>
                <a:ext uri="{FF2B5EF4-FFF2-40B4-BE49-F238E27FC236}">
                  <a16:creationId xmlns:a16="http://schemas.microsoft.com/office/drawing/2014/main" id="{0801FF9F-9624-9545-B0A4-487846ED3C4C}"/>
                </a:ext>
              </a:extLst>
            </p:cNvPr>
            <p:cNvSpPr/>
            <p:nvPr/>
          </p:nvSpPr>
          <p:spPr>
            <a:xfrm>
              <a:off x="2557907" y="3302152"/>
              <a:ext cx="980527" cy="608569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12" name="Object60">
              <a:extLst>
                <a:ext uri="{FF2B5EF4-FFF2-40B4-BE49-F238E27FC236}">
                  <a16:creationId xmlns:a16="http://schemas.microsoft.com/office/drawing/2014/main" id="{263AFD63-E12D-5640-B3C0-81C180CB91DA}"/>
                </a:ext>
              </a:extLst>
            </p:cNvPr>
            <p:cNvSpPr/>
            <p:nvPr/>
          </p:nvSpPr>
          <p:spPr>
            <a:xfrm>
              <a:off x="2671404" y="3525643"/>
              <a:ext cx="753535" cy="2064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活动开启</a:t>
              </a:r>
              <a:endParaRPr lang="en-US" sz="105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F7169B27-9CC7-1243-A7D9-C99EF5EECDE7}"/>
              </a:ext>
            </a:extLst>
          </p:cNvPr>
          <p:cNvGrpSpPr/>
          <p:nvPr/>
        </p:nvGrpSpPr>
        <p:grpSpPr>
          <a:xfrm>
            <a:off x="9283305" y="2593507"/>
            <a:ext cx="1278057" cy="476295"/>
            <a:chOff x="2557907" y="3302152"/>
            <a:chExt cx="980527" cy="608569"/>
          </a:xfrm>
        </p:grpSpPr>
        <p:sp>
          <p:nvSpPr>
            <p:cNvPr id="114" name="矩形: 圆角 114">
              <a:extLst>
                <a:ext uri="{FF2B5EF4-FFF2-40B4-BE49-F238E27FC236}">
                  <a16:creationId xmlns:a16="http://schemas.microsoft.com/office/drawing/2014/main" id="{BB613159-7B07-EA45-8E93-C091675F2A30}"/>
                </a:ext>
              </a:extLst>
            </p:cNvPr>
            <p:cNvSpPr/>
            <p:nvPr/>
          </p:nvSpPr>
          <p:spPr>
            <a:xfrm>
              <a:off x="2557907" y="3302152"/>
              <a:ext cx="980527" cy="608569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15" name="Object60">
              <a:extLst>
                <a:ext uri="{FF2B5EF4-FFF2-40B4-BE49-F238E27FC236}">
                  <a16:creationId xmlns:a16="http://schemas.microsoft.com/office/drawing/2014/main" id="{163C9A55-14D5-3D48-A2AE-A0A845139A6A}"/>
                </a:ext>
              </a:extLst>
            </p:cNvPr>
            <p:cNvSpPr/>
            <p:nvPr/>
          </p:nvSpPr>
          <p:spPr>
            <a:xfrm>
              <a:off x="2671404" y="3525643"/>
              <a:ext cx="753535" cy="2064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活动收官</a:t>
              </a:r>
              <a:endParaRPr lang="en-US" sz="105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17" name="组合 116">
            <a:extLst>
              <a:ext uri="{FF2B5EF4-FFF2-40B4-BE49-F238E27FC236}">
                <a16:creationId xmlns:a16="http://schemas.microsoft.com/office/drawing/2014/main" id="{EC288FE6-50F5-CC45-9FDF-8C748FDA18E9}"/>
              </a:ext>
            </a:extLst>
          </p:cNvPr>
          <p:cNvGrpSpPr/>
          <p:nvPr/>
        </p:nvGrpSpPr>
        <p:grpSpPr>
          <a:xfrm>
            <a:off x="2499951" y="3666525"/>
            <a:ext cx="1188318" cy="476295"/>
            <a:chOff x="2557907" y="3302143"/>
            <a:chExt cx="980527" cy="608568"/>
          </a:xfrm>
        </p:grpSpPr>
        <p:sp>
          <p:nvSpPr>
            <p:cNvPr id="148" name="矩形: 圆角 114">
              <a:extLst>
                <a:ext uri="{FF2B5EF4-FFF2-40B4-BE49-F238E27FC236}">
                  <a16:creationId xmlns:a16="http://schemas.microsoft.com/office/drawing/2014/main" id="{BEFD2A5D-C922-7B4C-A222-2511A0992FA3}"/>
                </a:ext>
              </a:extLst>
            </p:cNvPr>
            <p:cNvSpPr/>
            <p:nvPr/>
          </p:nvSpPr>
          <p:spPr>
            <a:xfrm>
              <a:off x="2557907" y="3302143"/>
              <a:ext cx="980527" cy="608568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49" name="Object60">
              <a:extLst>
                <a:ext uri="{FF2B5EF4-FFF2-40B4-BE49-F238E27FC236}">
                  <a16:creationId xmlns:a16="http://schemas.microsoft.com/office/drawing/2014/main" id="{1E78E74F-45C5-434B-810D-4BE6DA280907}"/>
                </a:ext>
              </a:extLst>
            </p:cNvPr>
            <p:cNvSpPr/>
            <p:nvPr/>
          </p:nvSpPr>
          <p:spPr>
            <a:xfrm>
              <a:off x="2671404" y="3525643"/>
              <a:ext cx="753535" cy="2064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热点营造</a:t>
              </a:r>
              <a:endParaRPr lang="en-US" sz="105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18" name="组合 117">
            <a:extLst>
              <a:ext uri="{FF2B5EF4-FFF2-40B4-BE49-F238E27FC236}">
                <a16:creationId xmlns:a16="http://schemas.microsoft.com/office/drawing/2014/main" id="{312DCDEF-03E2-6042-ADC2-965DC0744682}"/>
              </a:ext>
            </a:extLst>
          </p:cNvPr>
          <p:cNvGrpSpPr/>
          <p:nvPr/>
        </p:nvGrpSpPr>
        <p:grpSpPr>
          <a:xfrm>
            <a:off x="3831896" y="3666527"/>
            <a:ext cx="1188318" cy="476295"/>
            <a:chOff x="2557907" y="3302152"/>
            <a:chExt cx="980527" cy="608569"/>
          </a:xfrm>
        </p:grpSpPr>
        <p:sp>
          <p:nvSpPr>
            <p:cNvPr id="146" name="矩形: 圆角 114">
              <a:extLst>
                <a:ext uri="{FF2B5EF4-FFF2-40B4-BE49-F238E27FC236}">
                  <a16:creationId xmlns:a16="http://schemas.microsoft.com/office/drawing/2014/main" id="{FC39791B-21A2-B84F-BE49-43FD1B3F9154}"/>
                </a:ext>
              </a:extLst>
            </p:cNvPr>
            <p:cNvSpPr/>
            <p:nvPr/>
          </p:nvSpPr>
          <p:spPr>
            <a:xfrm>
              <a:off x="2557907" y="3302152"/>
              <a:ext cx="980527" cy="608569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47" name="Object60">
              <a:extLst>
                <a:ext uri="{FF2B5EF4-FFF2-40B4-BE49-F238E27FC236}">
                  <a16:creationId xmlns:a16="http://schemas.microsoft.com/office/drawing/2014/main" id="{4340502A-4C9A-6F47-902F-727E4CA30797}"/>
                </a:ext>
              </a:extLst>
            </p:cNvPr>
            <p:cNvSpPr/>
            <p:nvPr/>
          </p:nvSpPr>
          <p:spPr>
            <a:xfrm>
              <a:off x="2671404" y="3525643"/>
              <a:ext cx="753535" cy="2064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渲染氛围</a:t>
              </a:r>
              <a:endParaRPr lang="en-US" sz="105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8987F87D-C51D-584A-8BDE-511E99DFF714}"/>
              </a:ext>
            </a:extLst>
          </p:cNvPr>
          <p:cNvGrpSpPr/>
          <p:nvPr/>
        </p:nvGrpSpPr>
        <p:grpSpPr>
          <a:xfrm>
            <a:off x="5163841" y="3666527"/>
            <a:ext cx="1188318" cy="476295"/>
            <a:chOff x="2557907" y="3302152"/>
            <a:chExt cx="980527" cy="608569"/>
          </a:xfrm>
        </p:grpSpPr>
        <p:sp>
          <p:nvSpPr>
            <p:cNvPr id="144" name="矩形: 圆角 114">
              <a:extLst>
                <a:ext uri="{FF2B5EF4-FFF2-40B4-BE49-F238E27FC236}">
                  <a16:creationId xmlns:a16="http://schemas.microsoft.com/office/drawing/2014/main" id="{7BE93B21-DE63-BF42-A763-E1F4E564CBA8}"/>
                </a:ext>
              </a:extLst>
            </p:cNvPr>
            <p:cNvSpPr/>
            <p:nvPr/>
          </p:nvSpPr>
          <p:spPr>
            <a:xfrm>
              <a:off x="2557907" y="3302152"/>
              <a:ext cx="980527" cy="608569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45" name="Object60">
              <a:extLst>
                <a:ext uri="{FF2B5EF4-FFF2-40B4-BE49-F238E27FC236}">
                  <a16:creationId xmlns:a16="http://schemas.microsoft.com/office/drawing/2014/main" id="{405A7EB3-5CB2-A743-BF27-A8182B0A4506}"/>
                </a:ext>
              </a:extLst>
            </p:cNvPr>
            <p:cNvSpPr/>
            <p:nvPr/>
          </p:nvSpPr>
          <p:spPr>
            <a:xfrm>
              <a:off x="2671404" y="3525643"/>
              <a:ext cx="753535" cy="2064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挖掘作品</a:t>
              </a:r>
              <a:endParaRPr lang="en-US" sz="105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8132CB1C-0E5A-7D4A-B88D-289C846618E7}"/>
              </a:ext>
            </a:extLst>
          </p:cNvPr>
          <p:cNvGrpSpPr/>
          <p:nvPr/>
        </p:nvGrpSpPr>
        <p:grpSpPr>
          <a:xfrm>
            <a:off x="6495786" y="3666527"/>
            <a:ext cx="1188318" cy="476295"/>
            <a:chOff x="2557907" y="3302152"/>
            <a:chExt cx="980527" cy="608569"/>
          </a:xfrm>
        </p:grpSpPr>
        <p:sp>
          <p:nvSpPr>
            <p:cNvPr id="142" name="矩形: 圆角 114">
              <a:extLst>
                <a:ext uri="{FF2B5EF4-FFF2-40B4-BE49-F238E27FC236}">
                  <a16:creationId xmlns:a16="http://schemas.microsoft.com/office/drawing/2014/main" id="{BA36BE72-6455-2440-B6C2-CC38AC412B43}"/>
                </a:ext>
              </a:extLst>
            </p:cNvPr>
            <p:cNvSpPr/>
            <p:nvPr/>
          </p:nvSpPr>
          <p:spPr>
            <a:xfrm>
              <a:off x="2557907" y="3302152"/>
              <a:ext cx="980527" cy="608569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43" name="Object60">
              <a:extLst>
                <a:ext uri="{FF2B5EF4-FFF2-40B4-BE49-F238E27FC236}">
                  <a16:creationId xmlns:a16="http://schemas.microsoft.com/office/drawing/2014/main" id="{5B901F14-1648-814E-81AE-8E7315FE8884}"/>
                </a:ext>
              </a:extLst>
            </p:cNvPr>
            <p:cNvSpPr/>
            <p:nvPr/>
          </p:nvSpPr>
          <p:spPr>
            <a:xfrm>
              <a:off x="2671404" y="3525643"/>
              <a:ext cx="753535" cy="2064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推广优质作者</a:t>
              </a:r>
              <a:endParaRPr lang="en-US" sz="105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5E01DC54-23C9-A948-A682-172A7D975A33}"/>
              </a:ext>
            </a:extLst>
          </p:cNvPr>
          <p:cNvGrpSpPr/>
          <p:nvPr/>
        </p:nvGrpSpPr>
        <p:grpSpPr>
          <a:xfrm>
            <a:off x="7827731" y="3666527"/>
            <a:ext cx="1188318" cy="476295"/>
            <a:chOff x="2557907" y="3302152"/>
            <a:chExt cx="980527" cy="608569"/>
          </a:xfrm>
        </p:grpSpPr>
        <p:sp>
          <p:nvSpPr>
            <p:cNvPr id="138" name="矩形: 圆角 114">
              <a:extLst>
                <a:ext uri="{FF2B5EF4-FFF2-40B4-BE49-F238E27FC236}">
                  <a16:creationId xmlns:a16="http://schemas.microsoft.com/office/drawing/2014/main" id="{709DD857-AB5C-AF4C-BC1A-16F1CC2A9391}"/>
                </a:ext>
              </a:extLst>
            </p:cNvPr>
            <p:cNvSpPr/>
            <p:nvPr/>
          </p:nvSpPr>
          <p:spPr>
            <a:xfrm>
              <a:off x="2557907" y="3302152"/>
              <a:ext cx="980527" cy="608569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39" name="Object60">
              <a:extLst>
                <a:ext uri="{FF2B5EF4-FFF2-40B4-BE49-F238E27FC236}">
                  <a16:creationId xmlns:a16="http://schemas.microsoft.com/office/drawing/2014/main" id="{694CD53B-83ED-3541-80EB-F70DEC585305}"/>
                </a:ext>
              </a:extLst>
            </p:cNvPr>
            <p:cNvSpPr/>
            <p:nvPr/>
          </p:nvSpPr>
          <p:spPr>
            <a:xfrm>
              <a:off x="2671404" y="3525643"/>
              <a:ext cx="753535" cy="2064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打造品牌感</a:t>
              </a:r>
              <a:endParaRPr lang="en-US" sz="105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22" name="组合 121">
            <a:extLst>
              <a:ext uri="{FF2B5EF4-FFF2-40B4-BE49-F238E27FC236}">
                <a16:creationId xmlns:a16="http://schemas.microsoft.com/office/drawing/2014/main" id="{3D0B2F42-1C37-034F-B2A3-7DC3124828F6}"/>
              </a:ext>
            </a:extLst>
          </p:cNvPr>
          <p:cNvGrpSpPr/>
          <p:nvPr/>
        </p:nvGrpSpPr>
        <p:grpSpPr>
          <a:xfrm>
            <a:off x="9283305" y="3666527"/>
            <a:ext cx="1278057" cy="476295"/>
            <a:chOff x="2557907" y="3302152"/>
            <a:chExt cx="980527" cy="608569"/>
          </a:xfrm>
        </p:grpSpPr>
        <p:sp>
          <p:nvSpPr>
            <p:cNvPr id="123" name="矩形: 圆角 114">
              <a:extLst>
                <a:ext uri="{FF2B5EF4-FFF2-40B4-BE49-F238E27FC236}">
                  <a16:creationId xmlns:a16="http://schemas.microsoft.com/office/drawing/2014/main" id="{32C974EE-087A-9842-AFDA-2904A4B0CBF5}"/>
                </a:ext>
              </a:extLst>
            </p:cNvPr>
            <p:cNvSpPr/>
            <p:nvPr/>
          </p:nvSpPr>
          <p:spPr>
            <a:xfrm>
              <a:off x="2557907" y="3302152"/>
              <a:ext cx="980527" cy="608569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24" name="Object60">
              <a:extLst>
                <a:ext uri="{FF2B5EF4-FFF2-40B4-BE49-F238E27FC236}">
                  <a16:creationId xmlns:a16="http://schemas.microsoft.com/office/drawing/2014/main" id="{277387E2-DD26-184E-B144-9DF655403659}"/>
                </a:ext>
              </a:extLst>
            </p:cNvPr>
            <p:cNvSpPr/>
            <p:nvPr/>
          </p:nvSpPr>
          <p:spPr>
            <a:xfrm>
              <a:off x="2671404" y="3525643"/>
              <a:ext cx="753535" cy="2064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050" dirty="0" err="1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增强社会影响</a:t>
              </a:r>
              <a:endParaRPr lang="en-US" sz="105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9CE7903-4812-D14D-835D-AE3A96C92F5A}"/>
              </a:ext>
            </a:extLst>
          </p:cNvPr>
          <p:cNvGrpSpPr/>
          <p:nvPr/>
        </p:nvGrpSpPr>
        <p:grpSpPr>
          <a:xfrm>
            <a:off x="4597675" y="4946322"/>
            <a:ext cx="3852208" cy="1169714"/>
            <a:chOff x="4603466" y="5482615"/>
            <a:chExt cx="3852208" cy="1169714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BA1EF9B-B5E8-E248-B427-3E7ABF7776C5}"/>
                </a:ext>
              </a:extLst>
            </p:cNvPr>
            <p:cNvGrpSpPr/>
            <p:nvPr/>
          </p:nvGrpSpPr>
          <p:grpSpPr>
            <a:xfrm>
              <a:off x="4603466" y="5482615"/>
              <a:ext cx="3852208" cy="476297"/>
              <a:chOff x="4603466" y="5482615"/>
              <a:chExt cx="3852208" cy="476297"/>
            </a:xfrm>
          </p:grpSpPr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B2F6FACA-E47C-6149-8AE0-563BC94051B5}"/>
                  </a:ext>
                </a:extLst>
              </p:cNvPr>
              <p:cNvGrpSpPr/>
              <p:nvPr/>
            </p:nvGrpSpPr>
            <p:grpSpPr>
              <a:xfrm>
                <a:off x="4603466" y="5482615"/>
                <a:ext cx="1188318" cy="476295"/>
                <a:chOff x="2557907" y="3302143"/>
                <a:chExt cx="980527" cy="608568"/>
              </a:xfrm>
            </p:grpSpPr>
            <p:sp>
              <p:nvSpPr>
                <p:cNvPr id="167" name="矩形: 圆角 114">
                  <a:extLst>
                    <a:ext uri="{FF2B5EF4-FFF2-40B4-BE49-F238E27FC236}">
                      <a16:creationId xmlns:a16="http://schemas.microsoft.com/office/drawing/2014/main" id="{8E3EDBAB-0E6D-3A4D-9A56-691D1B4EE97C}"/>
                    </a:ext>
                  </a:extLst>
                </p:cNvPr>
                <p:cNvSpPr/>
                <p:nvPr/>
              </p:nvSpPr>
              <p:spPr>
                <a:xfrm>
                  <a:off x="2557907" y="3302143"/>
                  <a:ext cx="980527" cy="608568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8" name="Object60">
                  <a:extLst>
                    <a:ext uri="{FF2B5EF4-FFF2-40B4-BE49-F238E27FC236}">
                      <a16:creationId xmlns:a16="http://schemas.microsoft.com/office/drawing/2014/main" id="{A624D076-1628-514C-9F62-4EA6CF7A20C4}"/>
                    </a:ext>
                  </a:extLst>
                </p:cNvPr>
                <p:cNvSpPr/>
                <p:nvPr/>
              </p:nvSpPr>
              <p:spPr>
                <a:xfrm>
                  <a:off x="2671404" y="3525643"/>
                  <a:ext cx="753535" cy="206457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en-US" sz="1050" dirty="0" err="1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端内投放</a:t>
                  </a:r>
                  <a:endParaRPr lang="en-US" sz="105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id="{94F0387D-EF20-EC4D-B63D-C537C23D0350}"/>
                  </a:ext>
                </a:extLst>
              </p:cNvPr>
              <p:cNvGrpSpPr/>
              <p:nvPr/>
            </p:nvGrpSpPr>
            <p:grpSpPr>
              <a:xfrm>
                <a:off x="5935411" y="5482617"/>
                <a:ext cx="1188318" cy="476295"/>
                <a:chOff x="2557907" y="3302152"/>
                <a:chExt cx="980527" cy="608569"/>
              </a:xfrm>
            </p:grpSpPr>
            <p:sp>
              <p:nvSpPr>
                <p:cNvPr id="165" name="矩形: 圆角 114">
                  <a:extLst>
                    <a:ext uri="{FF2B5EF4-FFF2-40B4-BE49-F238E27FC236}">
                      <a16:creationId xmlns:a16="http://schemas.microsoft.com/office/drawing/2014/main" id="{A4C34406-D0D9-4F44-B8A1-1F27F43B6141}"/>
                    </a:ext>
                  </a:extLst>
                </p:cNvPr>
                <p:cNvSpPr/>
                <p:nvPr/>
              </p:nvSpPr>
              <p:spPr>
                <a:xfrm>
                  <a:off x="2557907" y="3302152"/>
                  <a:ext cx="980527" cy="608569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6" name="Object60">
                  <a:extLst>
                    <a:ext uri="{FF2B5EF4-FFF2-40B4-BE49-F238E27FC236}">
                      <a16:creationId xmlns:a16="http://schemas.microsoft.com/office/drawing/2014/main" id="{2A9224F3-6D41-CF4F-A155-EA11C15C7AAC}"/>
                    </a:ext>
                  </a:extLst>
                </p:cNvPr>
                <p:cNvSpPr/>
                <p:nvPr/>
              </p:nvSpPr>
              <p:spPr>
                <a:xfrm>
                  <a:off x="2671404" y="3525643"/>
                  <a:ext cx="753535" cy="206457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en-US" sz="1050" dirty="0" err="1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产品氛围</a:t>
                  </a:r>
                  <a:endParaRPr lang="en-US" sz="105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53" name="组合 152">
                <a:extLst>
                  <a:ext uri="{FF2B5EF4-FFF2-40B4-BE49-F238E27FC236}">
                    <a16:creationId xmlns:a16="http://schemas.microsoft.com/office/drawing/2014/main" id="{D60B4B3C-360B-1D46-B8B4-6D7AC42A5DC9}"/>
                  </a:ext>
                </a:extLst>
              </p:cNvPr>
              <p:cNvGrpSpPr/>
              <p:nvPr/>
            </p:nvGrpSpPr>
            <p:grpSpPr>
              <a:xfrm>
                <a:off x="7267356" y="5482617"/>
                <a:ext cx="1188318" cy="476295"/>
                <a:chOff x="2557907" y="3302152"/>
                <a:chExt cx="980527" cy="608569"/>
              </a:xfrm>
            </p:grpSpPr>
            <p:sp>
              <p:nvSpPr>
                <p:cNvPr id="163" name="矩形: 圆角 114">
                  <a:extLst>
                    <a:ext uri="{FF2B5EF4-FFF2-40B4-BE49-F238E27FC236}">
                      <a16:creationId xmlns:a16="http://schemas.microsoft.com/office/drawing/2014/main" id="{88A824C3-1F59-5A48-8B72-BB2821AABD12}"/>
                    </a:ext>
                  </a:extLst>
                </p:cNvPr>
                <p:cNvSpPr/>
                <p:nvPr/>
              </p:nvSpPr>
              <p:spPr>
                <a:xfrm>
                  <a:off x="2557907" y="3302152"/>
                  <a:ext cx="980527" cy="608569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4" name="Object60">
                  <a:extLst>
                    <a:ext uri="{FF2B5EF4-FFF2-40B4-BE49-F238E27FC236}">
                      <a16:creationId xmlns:a16="http://schemas.microsoft.com/office/drawing/2014/main" id="{63318502-7F24-F24B-87E4-9D4F00E83C48}"/>
                    </a:ext>
                  </a:extLst>
                </p:cNvPr>
                <p:cNvSpPr/>
                <p:nvPr/>
              </p:nvSpPr>
              <p:spPr>
                <a:xfrm>
                  <a:off x="2671404" y="3525643"/>
                  <a:ext cx="753535" cy="206457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en-US" sz="1050" dirty="0" err="1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商业化合作</a:t>
                  </a:r>
                  <a:endParaRPr lang="en-US" sz="105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70000A76-E9B5-1F40-9047-2C43624A1777}"/>
                </a:ext>
              </a:extLst>
            </p:cNvPr>
            <p:cNvGrpSpPr/>
            <p:nvPr/>
          </p:nvGrpSpPr>
          <p:grpSpPr>
            <a:xfrm>
              <a:off x="5207624" y="6176034"/>
              <a:ext cx="2643893" cy="476295"/>
              <a:chOff x="5304068" y="6176034"/>
              <a:chExt cx="2643893" cy="476295"/>
            </a:xfrm>
          </p:grpSpPr>
          <p:grpSp>
            <p:nvGrpSpPr>
              <p:cNvPr id="155" name="组合 154">
                <a:extLst>
                  <a:ext uri="{FF2B5EF4-FFF2-40B4-BE49-F238E27FC236}">
                    <a16:creationId xmlns:a16="http://schemas.microsoft.com/office/drawing/2014/main" id="{14E601B0-490E-1240-A25D-6C9CB3E02AF7}"/>
                  </a:ext>
                </a:extLst>
              </p:cNvPr>
              <p:cNvGrpSpPr/>
              <p:nvPr/>
            </p:nvGrpSpPr>
            <p:grpSpPr>
              <a:xfrm>
                <a:off x="5304068" y="6176034"/>
                <a:ext cx="1188318" cy="476295"/>
                <a:chOff x="2557907" y="3302152"/>
                <a:chExt cx="980527" cy="608569"/>
              </a:xfrm>
            </p:grpSpPr>
            <p:sp>
              <p:nvSpPr>
                <p:cNvPr id="159" name="矩形: 圆角 114">
                  <a:extLst>
                    <a:ext uri="{FF2B5EF4-FFF2-40B4-BE49-F238E27FC236}">
                      <a16:creationId xmlns:a16="http://schemas.microsoft.com/office/drawing/2014/main" id="{C2E79F83-C61D-F54E-882F-C47FED1A1BB3}"/>
                    </a:ext>
                  </a:extLst>
                </p:cNvPr>
                <p:cNvSpPr/>
                <p:nvPr/>
              </p:nvSpPr>
              <p:spPr>
                <a:xfrm>
                  <a:off x="2557907" y="3302152"/>
                  <a:ext cx="980527" cy="608569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60" name="Object60">
                  <a:extLst>
                    <a:ext uri="{FF2B5EF4-FFF2-40B4-BE49-F238E27FC236}">
                      <a16:creationId xmlns:a16="http://schemas.microsoft.com/office/drawing/2014/main" id="{53865372-1257-B746-8A4E-FFE30ABCF25E}"/>
                    </a:ext>
                  </a:extLst>
                </p:cNvPr>
                <p:cNvSpPr/>
                <p:nvPr/>
              </p:nvSpPr>
              <p:spPr>
                <a:xfrm>
                  <a:off x="2671404" y="3525643"/>
                  <a:ext cx="753535" cy="206457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en-US" sz="1050" dirty="0" err="1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端内投放</a:t>
                  </a:r>
                  <a:endParaRPr lang="en-US" sz="105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156" name="组合 155">
                <a:extLst>
                  <a:ext uri="{FF2B5EF4-FFF2-40B4-BE49-F238E27FC236}">
                    <a16:creationId xmlns:a16="http://schemas.microsoft.com/office/drawing/2014/main" id="{51B2E252-9F29-0E42-BC35-02BD157E7C22}"/>
                  </a:ext>
                </a:extLst>
              </p:cNvPr>
              <p:cNvGrpSpPr/>
              <p:nvPr/>
            </p:nvGrpSpPr>
            <p:grpSpPr>
              <a:xfrm>
                <a:off x="6759643" y="6176034"/>
                <a:ext cx="1188318" cy="476295"/>
                <a:chOff x="2557907" y="3302152"/>
                <a:chExt cx="980527" cy="608569"/>
              </a:xfrm>
            </p:grpSpPr>
            <p:sp>
              <p:nvSpPr>
                <p:cNvPr id="157" name="矩形: 圆角 114">
                  <a:extLst>
                    <a:ext uri="{FF2B5EF4-FFF2-40B4-BE49-F238E27FC236}">
                      <a16:creationId xmlns:a16="http://schemas.microsoft.com/office/drawing/2014/main" id="{67829A2F-98DA-C445-8DFB-FE10F4F18D45}"/>
                    </a:ext>
                  </a:extLst>
                </p:cNvPr>
                <p:cNvSpPr/>
                <p:nvPr/>
              </p:nvSpPr>
              <p:spPr>
                <a:xfrm>
                  <a:off x="2557907" y="3302152"/>
                  <a:ext cx="980527" cy="608569"/>
                </a:xfrm>
                <a:prstGeom prst="roundRect">
                  <a:avLst>
                    <a:gd name="adj" fmla="val 0"/>
                  </a:avLst>
                </a:prstGeom>
                <a:noFill/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4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58" name="Object60">
                  <a:extLst>
                    <a:ext uri="{FF2B5EF4-FFF2-40B4-BE49-F238E27FC236}">
                      <a16:creationId xmlns:a16="http://schemas.microsoft.com/office/drawing/2014/main" id="{5456B69A-16E2-A24A-978E-E352BD4E337B}"/>
                    </a:ext>
                  </a:extLst>
                </p:cNvPr>
                <p:cNvSpPr/>
                <p:nvPr/>
              </p:nvSpPr>
              <p:spPr>
                <a:xfrm>
                  <a:off x="2671404" y="3525643"/>
                  <a:ext cx="753535" cy="206457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en-US" sz="1050" dirty="0" err="1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内容推广</a:t>
                  </a:r>
                  <a:endParaRPr lang="en-US" sz="105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</p:grpSp>
      </p:grpSp>
      <p:sp>
        <p:nvSpPr>
          <p:cNvPr id="169" name="Object29">
            <a:extLst>
              <a:ext uri="{FF2B5EF4-FFF2-40B4-BE49-F238E27FC236}">
                <a16:creationId xmlns:a16="http://schemas.microsoft.com/office/drawing/2014/main" id="{00E8F9CB-EA75-714F-8CEB-CB0CCEA219F1}"/>
              </a:ext>
            </a:extLst>
          </p:cNvPr>
          <p:cNvSpPr/>
          <p:nvPr/>
        </p:nvSpPr>
        <p:spPr>
          <a:xfrm flipH="1">
            <a:off x="1488689" y="5356451"/>
            <a:ext cx="932025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触达点</a:t>
            </a:r>
          </a:p>
        </p:txBody>
      </p:sp>
      <p:sp>
        <p:nvSpPr>
          <p:cNvPr id="170" name="Object29">
            <a:extLst>
              <a:ext uri="{FF2B5EF4-FFF2-40B4-BE49-F238E27FC236}">
                <a16:creationId xmlns:a16="http://schemas.microsoft.com/office/drawing/2014/main" id="{9FD99313-5CE3-4A49-806B-13554BC5902D}"/>
              </a:ext>
            </a:extLst>
          </p:cNvPr>
          <p:cNvSpPr/>
          <p:nvPr/>
        </p:nvSpPr>
        <p:spPr>
          <a:xfrm flipH="1">
            <a:off x="1488689" y="3729944"/>
            <a:ext cx="932025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目标</a:t>
            </a:r>
          </a:p>
        </p:txBody>
      </p:sp>
      <p:sp>
        <p:nvSpPr>
          <p:cNvPr id="171" name="Object29">
            <a:extLst>
              <a:ext uri="{FF2B5EF4-FFF2-40B4-BE49-F238E27FC236}">
                <a16:creationId xmlns:a16="http://schemas.microsoft.com/office/drawing/2014/main" id="{5DD91205-BA55-2A42-887F-2E126EAF5B1A}"/>
              </a:ext>
            </a:extLst>
          </p:cNvPr>
          <p:cNvSpPr/>
          <p:nvPr/>
        </p:nvSpPr>
        <p:spPr>
          <a:xfrm flipH="1">
            <a:off x="1488689" y="2576986"/>
            <a:ext cx="932025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阶段</a:t>
            </a:r>
          </a:p>
        </p:txBody>
      </p:sp>
      <p:sp>
        <p:nvSpPr>
          <p:cNvPr id="172" name="Object29">
            <a:extLst>
              <a:ext uri="{FF2B5EF4-FFF2-40B4-BE49-F238E27FC236}">
                <a16:creationId xmlns:a16="http://schemas.microsoft.com/office/drawing/2014/main" id="{3BF60038-4345-E547-80AF-E595E7918AC4}"/>
              </a:ext>
            </a:extLst>
          </p:cNvPr>
          <p:cNvSpPr/>
          <p:nvPr/>
        </p:nvSpPr>
        <p:spPr>
          <a:xfrm flipH="1">
            <a:off x="1994123" y="1791474"/>
            <a:ext cx="845219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100" kern="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8.31</a:t>
            </a:r>
            <a:endParaRPr lang="zh-CN" altLang="en-US" sz="1100" kern="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sp>
        <p:nvSpPr>
          <p:cNvPr id="173" name="Object29">
            <a:extLst>
              <a:ext uri="{FF2B5EF4-FFF2-40B4-BE49-F238E27FC236}">
                <a16:creationId xmlns:a16="http://schemas.microsoft.com/office/drawing/2014/main" id="{2E68EC2D-54E3-E046-9E40-0347B1B5AAF3}"/>
              </a:ext>
            </a:extLst>
          </p:cNvPr>
          <p:cNvSpPr/>
          <p:nvPr/>
        </p:nvSpPr>
        <p:spPr>
          <a:xfrm flipH="1">
            <a:off x="5996955" y="1791474"/>
            <a:ext cx="845219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100" kern="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10.8</a:t>
            </a:r>
            <a:endParaRPr lang="zh-CN" altLang="en-US" sz="1100" kern="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sp>
        <p:nvSpPr>
          <p:cNvPr id="174" name="Object29">
            <a:extLst>
              <a:ext uri="{FF2B5EF4-FFF2-40B4-BE49-F238E27FC236}">
                <a16:creationId xmlns:a16="http://schemas.microsoft.com/office/drawing/2014/main" id="{FDB386A4-C6B5-124B-B719-9B9BB548A483}"/>
              </a:ext>
            </a:extLst>
          </p:cNvPr>
          <p:cNvSpPr/>
          <p:nvPr/>
        </p:nvSpPr>
        <p:spPr>
          <a:xfrm flipH="1">
            <a:off x="8749031" y="1791474"/>
            <a:ext cx="845219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100" kern="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10.21</a:t>
            </a:r>
            <a:endParaRPr lang="zh-CN" altLang="en-US" sz="1100" kern="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sp>
        <p:nvSpPr>
          <p:cNvPr id="175" name="Object29">
            <a:extLst>
              <a:ext uri="{FF2B5EF4-FFF2-40B4-BE49-F238E27FC236}">
                <a16:creationId xmlns:a16="http://schemas.microsoft.com/office/drawing/2014/main" id="{15CB41F1-B53A-7243-A7C0-31B69A565415}"/>
              </a:ext>
            </a:extLst>
          </p:cNvPr>
          <p:cNvSpPr/>
          <p:nvPr/>
        </p:nvSpPr>
        <p:spPr>
          <a:xfrm flipH="1">
            <a:off x="3657901" y="1783214"/>
            <a:ext cx="1520496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线上</a:t>
            </a:r>
          </a:p>
        </p:txBody>
      </p:sp>
      <p:sp>
        <p:nvSpPr>
          <p:cNvPr id="176" name="Object29">
            <a:extLst>
              <a:ext uri="{FF2B5EF4-FFF2-40B4-BE49-F238E27FC236}">
                <a16:creationId xmlns:a16="http://schemas.microsoft.com/office/drawing/2014/main" id="{15FDD4E4-56EA-EF48-820C-B88CCE89F5BD}"/>
              </a:ext>
            </a:extLst>
          </p:cNvPr>
          <p:cNvSpPr/>
          <p:nvPr/>
        </p:nvSpPr>
        <p:spPr>
          <a:xfrm flipH="1">
            <a:off x="7035354" y="1783214"/>
            <a:ext cx="1520496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线下</a:t>
            </a:r>
          </a:p>
        </p:txBody>
      </p:sp>
      <p:sp>
        <p:nvSpPr>
          <p:cNvPr id="177" name="Object29">
            <a:extLst>
              <a:ext uri="{FF2B5EF4-FFF2-40B4-BE49-F238E27FC236}">
                <a16:creationId xmlns:a16="http://schemas.microsoft.com/office/drawing/2014/main" id="{9630418A-51AA-C741-A6A6-40C55EC2A5EA}"/>
              </a:ext>
            </a:extLst>
          </p:cNvPr>
          <p:cNvSpPr/>
          <p:nvPr/>
        </p:nvSpPr>
        <p:spPr>
          <a:xfrm flipH="1">
            <a:off x="9642547" y="1783214"/>
            <a:ext cx="504886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长尾</a:t>
            </a:r>
          </a:p>
        </p:txBody>
      </p:sp>
      <p:cxnSp>
        <p:nvCxnSpPr>
          <p:cNvPr id="178" name="直线连接符 177">
            <a:extLst>
              <a:ext uri="{FF2B5EF4-FFF2-40B4-BE49-F238E27FC236}">
                <a16:creationId xmlns:a16="http://schemas.microsoft.com/office/drawing/2014/main" id="{3FE2C106-358C-754D-9AC6-8564918AEBF1}"/>
              </a:ext>
            </a:extLst>
          </p:cNvPr>
          <p:cNvCxnSpPr>
            <a:cxnSpLocks/>
          </p:cNvCxnSpPr>
          <p:nvPr/>
        </p:nvCxnSpPr>
        <p:spPr>
          <a:xfrm flipH="1">
            <a:off x="2440513" y="2240337"/>
            <a:ext cx="8227916" cy="0"/>
          </a:xfrm>
          <a:prstGeom prst="line">
            <a:avLst/>
          </a:prstGeom>
          <a:ln w="9525" cmpd="sng">
            <a:solidFill>
              <a:srgbClr val="3C5DEC"/>
            </a:solidFill>
            <a:prstDash val="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线连接符 178">
            <a:extLst>
              <a:ext uri="{FF2B5EF4-FFF2-40B4-BE49-F238E27FC236}">
                <a16:creationId xmlns:a16="http://schemas.microsoft.com/office/drawing/2014/main" id="{252CB562-1444-AC42-94FF-04D05A770E51}"/>
              </a:ext>
            </a:extLst>
          </p:cNvPr>
          <p:cNvCxnSpPr>
            <a:cxnSpLocks/>
          </p:cNvCxnSpPr>
          <p:nvPr/>
        </p:nvCxnSpPr>
        <p:spPr>
          <a:xfrm flipV="1">
            <a:off x="2416733" y="2302612"/>
            <a:ext cx="0" cy="4042434"/>
          </a:xfrm>
          <a:prstGeom prst="line">
            <a:avLst/>
          </a:prstGeom>
          <a:ln w="9525" cmpd="sng">
            <a:solidFill>
              <a:srgbClr val="3C5DEC"/>
            </a:solidFill>
            <a:prstDash val="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线连接符 179">
            <a:extLst>
              <a:ext uri="{FF2B5EF4-FFF2-40B4-BE49-F238E27FC236}">
                <a16:creationId xmlns:a16="http://schemas.microsoft.com/office/drawing/2014/main" id="{2B03BAA3-A909-654B-9567-7C352D058695}"/>
              </a:ext>
            </a:extLst>
          </p:cNvPr>
          <p:cNvCxnSpPr>
            <a:cxnSpLocks/>
          </p:cNvCxnSpPr>
          <p:nvPr/>
        </p:nvCxnSpPr>
        <p:spPr>
          <a:xfrm flipV="1">
            <a:off x="6410234" y="2269045"/>
            <a:ext cx="0" cy="2582818"/>
          </a:xfrm>
          <a:prstGeom prst="line">
            <a:avLst/>
          </a:prstGeom>
          <a:ln w="9525" cmpd="sng">
            <a:solidFill>
              <a:srgbClr val="3C5DEC"/>
            </a:solidFill>
            <a:prstDash val="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线连接符 180">
            <a:extLst>
              <a:ext uri="{FF2B5EF4-FFF2-40B4-BE49-F238E27FC236}">
                <a16:creationId xmlns:a16="http://schemas.microsoft.com/office/drawing/2014/main" id="{E9149E04-94B4-7B4F-8782-302E11568506}"/>
              </a:ext>
            </a:extLst>
          </p:cNvPr>
          <p:cNvCxnSpPr>
            <a:cxnSpLocks/>
          </p:cNvCxnSpPr>
          <p:nvPr/>
        </p:nvCxnSpPr>
        <p:spPr>
          <a:xfrm flipV="1">
            <a:off x="9200088" y="2302612"/>
            <a:ext cx="0" cy="2582818"/>
          </a:xfrm>
          <a:prstGeom prst="line">
            <a:avLst/>
          </a:prstGeom>
          <a:ln w="9525" cmpd="sng">
            <a:solidFill>
              <a:srgbClr val="3C5DEC"/>
            </a:solidFill>
            <a:prstDash val="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线连接符 199">
            <a:extLst>
              <a:ext uri="{FF2B5EF4-FFF2-40B4-BE49-F238E27FC236}">
                <a16:creationId xmlns:a16="http://schemas.microsoft.com/office/drawing/2014/main" id="{4116FF5B-C64A-994E-8386-349C7D65B890}"/>
              </a:ext>
            </a:extLst>
          </p:cNvPr>
          <p:cNvCxnSpPr>
            <a:cxnSpLocks/>
          </p:cNvCxnSpPr>
          <p:nvPr/>
        </p:nvCxnSpPr>
        <p:spPr>
          <a:xfrm flipV="1">
            <a:off x="10637002" y="2302612"/>
            <a:ext cx="0" cy="4042434"/>
          </a:xfrm>
          <a:prstGeom prst="line">
            <a:avLst/>
          </a:prstGeom>
          <a:ln w="9525" cmpd="sng">
            <a:solidFill>
              <a:srgbClr val="3C5DEC"/>
            </a:solidFill>
            <a:prstDash val="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>
            <a:extLst>
              <a:ext uri="{FF2B5EF4-FFF2-40B4-BE49-F238E27FC236}">
                <a16:creationId xmlns:a16="http://schemas.microsoft.com/office/drawing/2014/main" id="{B62859BC-4FCA-4049-817D-334F18E17FA3}"/>
              </a:ext>
            </a:extLst>
          </p:cNvPr>
          <p:cNvSpPr/>
          <p:nvPr/>
        </p:nvSpPr>
        <p:spPr>
          <a:xfrm>
            <a:off x="2331762" y="2155366"/>
            <a:ext cx="169942" cy="169942"/>
          </a:xfrm>
          <a:prstGeom prst="ellips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1" name="椭圆 200">
            <a:extLst>
              <a:ext uri="{FF2B5EF4-FFF2-40B4-BE49-F238E27FC236}">
                <a16:creationId xmlns:a16="http://schemas.microsoft.com/office/drawing/2014/main" id="{4DBFA65C-875C-0347-855E-5DC136FCB806}"/>
              </a:ext>
            </a:extLst>
          </p:cNvPr>
          <p:cNvSpPr/>
          <p:nvPr/>
        </p:nvSpPr>
        <p:spPr>
          <a:xfrm>
            <a:off x="6315933" y="2155366"/>
            <a:ext cx="169942" cy="169942"/>
          </a:xfrm>
          <a:prstGeom prst="ellips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2" name="椭圆 201">
            <a:extLst>
              <a:ext uri="{FF2B5EF4-FFF2-40B4-BE49-F238E27FC236}">
                <a16:creationId xmlns:a16="http://schemas.microsoft.com/office/drawing/2014/main" id="{4A5E27B5-47CB-4545-829C-8E9C8404EF57}"/>
              </a:ext>
            </a:extLst>
          </p:cNvPr>
          <p:cNvSpPr/>
          <p:nvPr/>
        </p:nvSpPr>
        <p:spPr>
          <a:xfrm>
            <a:off x="9105786" y="2155366"/>
            <a:ext cx="169942" cy="169942"/>
          </a:xfrm>
          <a:prstGeom prst="ellips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6" name="椭圆 205">
            <a:extLst>
              <a:ext uri="{FF2B5EF4-FFF2-40B4-BE49-F238E27FC236}">
                <a16:creationId xmlns:a16="http://schemas.microsoft.com/office/drawing/2014/main" id="{05EAEB03-80D1-7447-A748-6B9182DB4AD9}"/>
              </a:ext>
            </a:extLst>
          </p:cNvPr>
          <p:cNvSpPr/>
          <p:nvPr/>
        </p:nvSpPr>
        <p:spPr>
          <a:xfrm>
            <a:off x="10533370" y="2155366"/>
            <a:ext cx="169942" cy="169942"/>
          </a:xfrm>
          <a:prstGeom prst="ellips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7" name="Object29">
            <a:extLst>
              <a:ext uri="{FF2B5EF4-FFF2-40B4-BE49-F238E27FC236}">
                <a16:creationId xmlns:a16="http://schemas.microsoft.com/office/drawing/2014/main" id="{76549DA5-D971-0646-A301-494B7C103CCD}"/>
              </a:ext>
            </a:extLst>
          </p:cNvPr>
          <p:cNvSpPr/>
          <p:nvPr/>
        </p:nvSpPr>
        <p:spPr>
          <a:xfrm flipH="1">
            <a:off x="10195731" y="1791474"/>
            <a:ext cx="845219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100" kern="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10.30</a:t>
            </a:r>
            <a:endParaRPr lang="zh-CN" altLang="en-US" sz="1100" kern="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6532779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322103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活动流程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8" y="1201681"/>
            <a:ext cx="1722439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5" y="1338712"/>
            <a:ext cx="172243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ACTIVITY FLOW.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B636AD08-17BA-0C47-9EFA-56DDE2E5B0DA}"/>
              </a:ext>
            </a:extLst>
          </p:cNvPr>
          <p:cNvGrpSpPr/>
          <p:nvPr/>
        </p:nvGrpSpPr>
        <p:grpSpPr>
          <a:xfrm>
            <a:off x="1405612" y="5002423"/>
            <a:ext cx="1364768" cy="1364768"/>
            <a:chOff x="1620303" y="5002423"/>
            <a:chExt cx="1364768" cy="1364768"/>
          </a:xfrm>
        </p:grpSpPr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08661823-A497-6941-A1DE-771044235F0C}"/>
                </a:ext>
              </a:extLst>
            </p:cNvPr>
            <p:cNvSpPr/>
            <p:nvPr/>
          </p:nvSpPr>
          <p:spPr>
            <a:xfrm>
              <a:off x="1620303" y="5002423"/>
              <a:ext cx="1364768" cy="1364768"/>
            </a:xfrm>
            <a:prstGeom prst="ellipse">
              <a:avLst/>
            </a:prstGeom>
            <a:solidFill>
              <a:srgbClr val="3C5DEB">
                <a:alpha val="90000"/>
              </a:srgbClr>
            </a:solidFill>
            <a:ln w="12700" cap="flat">
              <a:noFill/>
              <a:prstDash val="solid"/>
              <a:miter lim="800000"/>
            </a:ln>
            <a:effectLst>
              <a:outerShdw blurRad="463294" dist="38100" dir="2700000" sx="103000" sy="103000" algn="tl" rotWithShape="0">
                <a:srgbClr val="3C5DEC">
                  <a:alpha val="30000"/>
                </a:srgbClr>
              </a:outerShdw>
            </a:effectLst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29B4BA3A-3F49-1241-962D-30EBF3156E33}"/>
                </a:ext>
              </a:extLst>
            </p:cNvPr>
            <p:cNvGrpSpPr/>
            <p:nvPr/>
          </p:nvGrpSpPr>
          <p:grpSpPr>
            <a:xfrm>
              <a:off x="1836392" y="5455339"/>
              <a:ext cx="932591" cy="458937"/>
              <a:chOff x="5184776" y="4218671"/>
              <a:chExt cx="932591" cy="458937"/>
            </a:xfrm>
          </p:grpSpPr>
          <p:sp>
            <p:nvSpPr>
              <p:cNvPr id="82" name="Object29">
                <a:extLst>
                  <a:ext uri="{FF2B5EF4-FFF2-40B4-BE49-F238E27FC236}">
                    <a16:creationId xmlns:a16="http://schemas.microsoft.com/office/drawing/2014/main" id="{BA38B9F4-C7DF-BB40-B182-788E876565A5}"/>
                  </a:ext>
                </a:extLst>
              </p:cNvPr>
              <p:cNvSpPr txBox="1"/>
              <p:nvPr/>
            </p:nvSpPr>
            <p:spPr>
              <a:xfrm>
                <a:off x="5184776" y="4218671"/>
                <a:ext cx="932591" cy="3370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zh-CN" altLang="en-US" b="0" kern="0" dirty="0"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吸睛力</a:t>
                </a:r>
                <a:endParaRPr lang="en-US" altLang="zh-CN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  <p:sp>
            <p:nvSpPr>
              <p:cNvPr id="85" name="Object29">
                <a:extLst>
                  <a:ext uri="{FF2B5EF4-FFF2-40B4-BE49-F238E27FC236}">
                    <a16:creationId xmlns:a16="http://schemas.microsoft.com/office/drawing/2014/main" id="{D78B6043-B8C3-D943-9860-4CC83BF38D92}"/>
                  </a:ext>
                </a:extLst>
              </p:cNvPr>
              <p:cNvSpPr txBox="1"/>
              <p:nvPr/>
            </p:nvSpPr>
            <p:spPr>
              <a:xfrm>
                <a:off x="5184776" y="4481016"/>
                <a:ext cx="932591" cy="19659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en" altLang="zh-CN" sz="1050" b="0" kern="0" dirty="0"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Eye suction</a:t>
                </a:r>
                <a:endParaRPr lang="en-US" altLang="zh-CN" sz="1050" b="0" kern="0" dirty="0"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BDEB93B6-F01A-D449-B1EA-079E9261786F}"/>
              </a:ext>
            </a:extLst>
          </p:cNvPr>
          <p:cNvGrpSpPr/>
          <p:nvPr/>
        </p:nvGrpSpPr>
        <p:grpSpPr>
          <a:xfrm>
            <a:off x="2940498" y="5002423"/>
            <a:ext cx="1364768" cy="1364768"/>
            <a:chOff x="1620303" y="5002423"/>
            <a:chExt cx="1364768" cy="1364768"/>
          </a:xfrm>
        </p:grpSpPr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960DADC1-022C-E049-A880-0BBE475A784F}"/>
                </a:ext>
              </a:extLst>
            </p:cNvPr>
            <p:cNvSpPr/>
            <p:nvPr/>
          </p:nvSpPr>
          <p:spPr>
            <a:xfrm>
              <a:off x="1620303" y="5002423"/>
              <a:ext cx="1364768" cy="1364768"/>
            </a:xfrm>
            <a:prstGeom prst="ellipse">
              <a:avLst/>
            </a:prstGeom>
            <a:solidFill>
              <a:srgbClr val="3C5DEB">
                <a:alpha val="90000"/>
              </a:srgbClr>
            </a:solidFill>
            <a:ln w="12700" cap="flat">
              <a:noFill/>
              <a:prstDash val="solid"/>
              <a:miter lim="800000"/>
            </a:ln>
            <a:effectLst>
              <a:outerShdw blurRad="463294" dist="38100" dir="2700000" sx="103000" sy="103000" algn="tl" rotWithShape="0">
                <a:srgbClr val="3C5DEC">
                  <a:alpha val="30000"/>
                </a:srgbClr>
              </a:outerShdw>
            </a:effectLst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DCD4A0C2-D554-C24B-B53E-4F0D198EAEE4}"/>
                </a:ext>
              </a:extLst>
            </p:cNvPr>
            <p:cNvGrpSpPr/>
            <p:nvPr/>
          </p:nvGrpSpPr>
          <p:grpSpPr>
            <a:xfrm>
              <a:off x="1836392" y="5455339"/>
              <a:ext cx="932591" cy="458937"/>
              <a:chOff x="5184776" y="4218671"/>
              <a:chExt cx="932591" cy="458937"/>
            </a:xfrm>
          </p:grpSpPr>
          <p:sp>
            <p:nvSpPr>
              <p:cNvPr id="91" name="Object29">
                <a:extLst>
                  <a:ext uri="{FF2B5EF4-FFF2-40B4-BE49-F238E27FC236}">
                    <a16:creationId xmlns:a16="http://schemas.microsoft.com/office/drawing/2014/main" id="{82B1F470-49B0-644F-8344-3AEDCEB105DE}"/>
                  </a:ext>
                </a:extLst>
              </p:cNvPr>
              <p:cNvSpPr txBox="1"/>
              <p:nvPr/>
            </p:nvSpPr>
            <p:spPr>
              <a:xfrm>
                <a:off x="5184776" y="4218671"/>
                <a:ext cx="932591" cy="3370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zh-CN" altLang="en-US" b="0" kern="0" dirty="0"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信息量</a:t>
                </a:r>
                <a:endParaRPr lang="en-US" altLang="zh-CN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  <p:sp>
            <p:nvSpPr>
              <p:cNvPr id="92" name="Object29">
                <a:extLst>
                  <a:ext uri="{FF2B5EF4-FFF2-40B4-BE49-F238E27FC236}">
                    <a16:creationId xmlns:a16="http://schemas.microsoft.com/office/drawing/2014/main" id="{24C3AA97-6788-8A44-BAB9-7D185B1EE61D}"/>
                  </a:ext>
                </a:extLst>
              </p:cNvPr>
              <p:cNvSpPr txBox="1"/>
              <p:nvPr/>
            </p:nvSpPr>
            <p:spPr>
              <a:xfrm>
                <a:off x="5184776" y="4481016"/>
                <a:ext cx="932591" cy="19659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en" altLang="zh-CN" sz="1050" b="0" kern="0" dirty="0"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information</a:t>
                </a:r>
                <a:endParaRPr lang="en-US" altLang="zh-CN" sz="1050" b="0" kern="0" dirty="0"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</p:grp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3275EFCF-D3C9-A44E-9656-E2EAA9E5B226}"/>
              </a:ext>
            </a:extLst>
          </p:cNvPr>
          <p:cNvGrpSpPr/>
          <p:nvPr/>
        </p:nvGrpSpPr>
        <p:grpSpPr>
          <a:xfrm>
            <a:off x="4475384" y="5002423"/>
            <a:ext cx="1364768" cy="1364768"/>
            <a:chOff x="1620303" y="5002423"/>
            <a:chExt cx="1364768" cy="1364768"/>
          </a:xfrm>
        </p:grpSpPr>
        <p:sp>
          <p:nvSpPr>
            <p:cNvPr id="94" name="椭圆 93">
              <a:extLst>
                <a:ext uri="{FF2B5EF4-FFF2-40B4-BE49-F238E27FC236}">
                  <a16:creationId xmlns:a16="http://schemas.microsoft.com/office/drawing/2014/main" id="{9367B165-E89C-AF4D-9F21-740FF2692B91}"/>
                </a:ext>
              </a:extLst>
            </p:cNvPr>
            <p:cNvSpPr/>
            <p:nvPr/>
          </p:nvSpPr>
          <p:spPr>
            <a:xfrm>
              <a:off x="1620303" y="5002423"/>
              <a:ext cx="1364768" cy="1364768"/>
            </a:xfrm>
            <a:prstGeom prst="ellipse">
              <a:avLst/>
            </a:prstGeom>
            <a:solidFill>
              <a:srgbClr val="3C5DEB">
                <a:alpha val="90000"/>
              </a:srgbClr>
            </a:solidFill>
            <a:ln w="12700" cap="flat">
              <a:noFill/>
              <a:prstDash val="solid"/>
              <a:miter lim="800000"/>
            </a:ln>
            <a:effectLst>
              <a:outerShdw blurRad="463294" dist="38100" dir="2700000" sx="103000" sy="103000" algn="tl" rotWithShape="0">
                <a:srgbClr val="3C5DEC">
                  <a:alpha val="30000"/>
                </a:srgbClr>
              </a:outerShdw>
            </a:effectLst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5E5E589B-1DEE-FC40-8827-1C8C36545798}"/>
                </a:ext>
              </a:extLst>
            </p:cNvPr>
            <p:cNvGrpSpPr/>
            <p:nvPr/>
          </p:nvGrpSpPr>
          <p:grpSpPr>
            <a:xfrm>
              <a:off x="1836392" y="5455339"/>
              <a:ext cx="932591" cy="458937"/>
              <a:chOff x="5184776" y="4218671"/>
              <a:chExt cx="932591" cy="458937"/>
            </a:xfrm>
          </p:grpSpPr>
          <p:sp>
            <p:nvSpPr>
              <p:cNvPr id="96" name="Object29">
                <a:extLst>
                  <a:ext uri="{FF2B5EF4-FFF2-40B4-BE49-F238E27FC236}">
                    <a16:creationId xmlns:a16="http://schemas.microsoft.com/office/drawing/2014/main" id="{FD2F646B-5EC7-4347-97F5-327755B77E5F}"/>
                  </a:ext>
                </a:extLst>
              </p:cNvPr>
              <p:cNvSpPr txBox="1"/>
              <p:nvPr/>
            </p:nvSpPr>
            <p:spPr>
              <a:xfrm>
                <a:off x="5184776" y="4218671"/>
                <a:ext cx="932591" cy="3370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zh-CN" altLang="en-US" b="0" kern="0" dirty="0"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交流感</a:t>
                </a:r>
                <a:endParaRPr lang="en-US" altLang="zh-CN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  <p:sp>
            <p:nvSpPr>
              <p:cNvPr id="97" name="Object29">
                <a:extLst>
                  <a:ext uri="{FF2B5EF4-FFF2-40B4-BE49-F238E27FC236}">
                    <a16:creationId xmlns:a16="http://schemas.microsoft.com/office/drawing/2014/main" id="{C1CF55D6-4BDD-5A40-AA3A-EA28D9FFE43F}"/>
                  </a:ext>
                </a:extLst>
              </p:cNvPr>
              <p:cNvSpPr txBox="1"/>
              <p:nvPr/>
            </p:nvSpPr>
            <p:spPr>
              <a:xfrm>
                <a:off x="5184776" y="4481016"/>
                <a:ext cx="932591" cy="19659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en" altLang="zh-CN" sz="1050" b="0" kern="0" dirty="0"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communication</a:t>
                </a:r>
                <a:endParaRPr lang="en-US" altLang="zh-CN" sz="1050" b="0" kern="0" dirty="0"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66E116F3-5F2D-E849-AFE8-74FD5B206496}"/>
              </a:ext>
            </a:extLst>
          </p:cNvPr>
          <p:cNvGrpSpPr/>
          <p:nvPr/>
        </p:nvGrpSpPr>
        <p:grpSpPr>
          <a:xfrm>
            <a:off x="6010270" y="5002423"/>
            <a:ext cx="1364768" cy="1364768"/>
            <a:chOff x="1620303" y="5002423"/>
            <a:chExt cx="1364768" cy="1364768"/>
          </a:xfrm>
        </p:grpSpPr>
        <p:sp>
          <p:nvSpPr>
            <p:cNvPr id="116" name="椭圆 115">
              <a:extLst>
                <a:ext uri="{FF2B5EF4-FFF2-40B4-BE49-F238E27FC236}">
                  <a16:creationId xmlns:a16="http://schemas.microsoft.com/office/drawing/2014/main" id="{494A858C-31A0-D34B-BD85-F4CA7C40D2F8}"/>
                </a:ext>
              </a:extLst>
            </p:cNvPr>
            <p:cNvSpPr/>
            <p:nvPr/>
          </p:nvSpPr>
          <p:spPr>
            <a:xfrm>
              <a:off x="1620303" y="5002423"/>
              <a:ext cx="1364768" cy="1364768"/>
            </a:xfrm>
            <a:prstGeom prst="ellipse">
              <a:avLst/>
            </a:prstGeom>
            <a:solidFill>
              <a:srgbClr val="3C5DEB">
                <a:alpha val="90000"/>
              </a:srgbClr>
            </a:solidFill>
            <a:ln w="12700" cap="flat">
              <a:noFill/>
              <a:prstDash val="solid"/>
              <a:miter lim="800000"/>
            </a:ln>
            <a:effectLst>
              <a:outerShdw blurRad="463294" dist="38100" dir="2700000" sx="103000" sy="103000" algn="tl" rotWithShape="0">
                <a:srgbClr val="3C5DEC">
                  <a:alpha val="30000"/>
                </a:srgbClr>
              </a:outerShdw>
            </a:effectLst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grpSp>
          <p:nvGrpSpPr>
            <p:cNvPr id="125" name="组合 124">
              <a:extLst>
                <a:ext uri="{FF2B5EF4-FFF2-40B4-BE49-F238E27FC236}">
                  <a16:creationId xmlns:a16="http://schemas.microsoft.com/office/drawing/2014/main" id="{E1816AFD-F1B9-184C-B0B9-502ED836FF84}"/>
                </a:ext>
              </a:extLst>
            </p:cNvPr>
            <p:cNvGrpSpPr/>
            <p:nvPr/>
          </p:nvGrpSpPr>
          <p:grpSpPr>
            <a:xfrm>
              <a:off x="1836392" y="5455339"/>
              <a:ext cx="932591" cy="458937"/>
              <a:chOff x="5184776" y="4218671"/>
              <a:chExt cx="932591" cy="458937"/>
            </a:xfrm>
          </p:grpSpPr>
          <p:sp>
            <p:nvSpPr>
              <p:cNvPr id="126" name="Object29">
                <a:extLst>
                  <a:ext uri="{FF2B5EF4-FFF2-40B4-BE49-F238E27FC236}">
                    <a16:creationId xmlns:a16="http://schemas.microsoft.com/office/drawing/2014/main" id="{EDE6ECEE-6D88-0A40-AF0B-F3DD19FCA835}"/>
                  </a:ext>
                </a:extLst>
              </p:cNvPr>
              <p:cNvSpPr txBox="1"/>
              <p:nvPr/>
            </p:nvSpPr>
            <p:spPr>
              <a:xfrm>
                <a:off x="5184776" y="4218671"/>
                <a:ext cx="932591" cy="3370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zh-CN" altLang="en-US" b="0" kern="0" dirty="0"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内化力</a:t>
                </a:r>
                <a:endParaRPr lang="en-US" altLang="zh-CN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  <p:sp>
            <p:nvSpPr>
              <p:cNvPr id="127" name="Object29">
                <a:extLst>
                  <a:ext uri="{FF2B5EF4-FFF2-40B4-BE49-F238E27FC236}">
                    <a16:creationId xmlns:a16="http://schemas.microsoft.com/office/drawing/2014/main" id="{88DD6D26-BF89-DE49-BE91-75526EAEA710}"/>
                  </a:ext>
                </a:extLst>
              </p:cNvPr>
              <p:cNvSpPr txBox="1"/>
              <p:nvPr/>
            </p:nvSpPr>
            <p:spPr>
              <a:xfrm>
                <a:off x="5184776" y="4481016"/>
                <a:ext cx="932591" cy="19659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en" altLang="zh-CN" sz="1050" b="0" kern="0" dirty="0" err="1"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nteriorizing</a:t>
                </a:r>
                <a:endParaRPr lang="en-US" altLang="zh-CN" sz="1050" b="0" kern="0" dirty="0"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</p:grp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C8E66802-43E5-6049-94D3-3D31EB0BD9E3}"/>
              </a:ext>
            </a:extLst>
          </p:cNvPr>
          <p:cNvGrpSpPr/>
          <p:nvPr/>
        </p:nvGrpSpPr>
        <p:grpSpPr>
          <a:xfrm>
            <a:off x="7545154" y="5002423"/>
            <a:ext cx="1364768" cy="1364768"/>
            <a:chOff x="1620303" y="5002423"/>
            <a:chExt cx="1364768" cy="1364768"/>
          </a:xfrm>
        </p:grpSpPr>
        <p:sp>
          <p:nvSpPr>
            <p:cNvPr id="129" name="椭圆 128">
              <a:extLst>
                <a:ext uri="{FF2B5EF4-FFF2-40B4-BE49-F238E27FC236}">
                  <a16:creationId xmlns:a16="http://schemas.microsoft.com/office/drawing/2014/main" id="{DAEDFBF3-FB86-C948-87D0-C5274F2202C3}"/>
                </a:ext>
              </a:extLst>
            </p:cNvPr>
            <p:cNvSpPr/>
            <p:nvPr/>
          </p:nvSpPr>
          <p:spPr>
            <a:xfrm>
              <a:off x="1620303" y="5002423"/>
              <a:ext cx="1364768" cy="1364768"/>
            </a:xfrm>
            <a:prstGeom prst="ellipse">
              <a:avLst/>
            </a:prstGeom>
            <a:solidFill>
              <a:srgbClr val="3C5DEB">
                <a:alpha val="90000"/>
              </a:srgbClr>
            </a:solidFill>
            <a:ln w="12700" cap="flat">
              <a:noFill/>
              <a:prstDash val="solid"/>
              <a:miter lim="800000"/>
            </a:ln>
            <a:effectLst>
              <a:outerShdw blurRad="463294" dist="38100" dir="2700000" sx="103000" sy="103000" algn="tl" rotWithShape="0">
                <a:srgbClr val="3C5DEC">
                  <a:alpha val="30000"/>
                </a:srgbClr>
              </a:outerShdw>
            </a:effectLst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grpSp>
          <p:nvGrpSpPr>
            <p:cNvPr id="130" name="组合 129">
              <a:extLst>
                <a:ext uri="{FF2B5EF4-FFF2-40B4-BE49-F238E27FC236}">
                  <a16:creationId xmlns:a16="http://schemas.microsoft.com/office/drawing/2014/main" id="{BA02F25C-7CB6-0449-9BC1-75946AF0BDDF}"/>
                </a:ext>
              </a:extLst>
            </p:cNvPr>
            <p:cNvGrpSpPr/>
            <p:nvPr/>
          </p:nvGrpSpPr>
          <p:grpSpPr>
            <a:xfrm>
              <a:off x="1836392" y="5455339"/>
              <a:ext cx="932591" cy="458937"/>
              <a:chOff x="5184776" y="4218671"/>
              <a:chExt cx="932591" cy="458937"/>
            </a:xfrm>
          </p:grpSpPr>
          <p:sp>
            <p:nvSpPr>
              <p:cNvPr id="131" name="Object29">
                <a:extLst>
                  <a:ext uri="{FF2B5EF4-FFF2-40B4-BE49-F238E27FC236}">
                    <a16:creationId xmlns:a16="http://schemas.microsoft.com/office/drawing/2014/main" id="{3D285B90-FF20-0746-8649-523DB6F8C973}"/>
                  </a:ext>
                </a:extLst>
              </p:cNvPr>
              <p:cNvSpPr txBox="1"/>
              <p:nvPr/>
            </p:nvSpPr>
            <p:spPr>
              <a:xfrm>
                <a:off x="5184776" y="4218671"/>
                <a:ext cx="932591" cy="33708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zh-CN" altLang="en-US" b="0" kern="0" dirty="0"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认同力</a:t>
                </a:r>
                <a:endParaRPr lang="en-US" altLang="zh-CN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endParaRPr>
              </a:p>
            </p:txBody>
          </p:sp>
          <p:sp>
            <p:nvSpPr>
              <p:cNvPr id="132" name="Object29">
                <a:extLst>
                  <a:ext uri="{FF2B5EF4-FFF2-40B4-BE49-F238E27FC236}">
                    <a16:creationId xmlns:a16="http://schemas.microsoft.com/office/drawing/2014/main" id="{3FD1110E-F03B-2C4C-AD2E-64A89826FEC9}"/>
                  </a:ext>
                </a:extLst>
              </p:cNvPr>
              <p:cNvSpPr txBox="1"/>
              <p:nvPr/>
            </p:nvSpPr>
            <p:spPr>
              <a:xfrm>
                <a:off x="5184776" y="4481016"/>
                <a:ext cx="932591" cy="19659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30000"/>
                  </a:lnSpc>
                  <a:defRPr/>
                </a:pPr>
                <a:r>
                  <a:rPr lang="en" altLang="zh-CN" sz="1050" b="0" kern="0" dirty="0"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Identification</a:t>
                </a:r>
                <a:endParaRPr lang="en-US" altLang="zh-CN" sz="1050" b="0" kern="0" dirty="0"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FC7EF92-AF82-F642-A6D0-767A6A9F44B2}"/>
              </a:ext>
            </a:extLst>
          </p:cNvPr>
          <p:cNvGrpSpPr/>
          <p:nvPr/>
        </p:nvGrpSpPr>
        <p:grpSpPr>
          <a:xfrm>
            <a:off x="2794297" y="5670137"/>
            <a:ext cx="122282" cy="122282"/>
            <a:chOff x="5967419" y="3873218"/>
            <a:chExt cx="223905" cy="223905"/>
          </a:xfrm>
        </p:grpSpPr>
        <p:sp>
          <p:nvSpPr>
            <p:cNvPr id="133" name="矩形: 圆角 114">
              <a:extLst>
                <a:ext uri="{FF2B5EF4-FFF2-40B4-BE49-F238E27FC236}">
                  <a16:creationId xmlns:a16="http://schemas.microsoft.com/office/drawing/2014/main" id="{CB7321CD-43FA-1C4D-A36C-45A0D568BF52}"/>
                </a:ext>
              </a:extLst>
            </p:cNvPr>
            <p:cNvSpPr/>
            <p:nvPr/>
          </p:nvSpPr>
          <p:spPr>
            <a:xfrm>
              <a:off x="5967419" y="3966367"/>
              <a:ext cx="223905" cy="37608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34" name="矩形: 圆角 114">
              <a:extLst>
                <a:ext uri="{FF2B5EF4-FFF2-40B4-BE49-F238E27FC236}">
                  <a16:creationId xmlns:a16="http://schemas.microsoft.com/office/drawing/2014/main" id="{C2550596-F15D-8547-A69D-F43B0E5A39EF}"/>
                </a:ext>
              </a:extLst>
            </p:cNvPr>
            <p:cNvSpPr/>
            <p:nvPr/>
          </p:nvSpPr>
          <p:spPr>
            <a:xfrm rot="5400000">
              <a:off x="5967419" y="3966367"/>
              <a:ext cx="223905" cy="37608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135" name="组合 134">
            <a:extLst>
              <a:ext uri="{FF2B5EF4-FFF2-40B4-BE49-F238E27FC236}">
                <a16:creationId xmlns:a16="http://schemas.microsoft.com/office/drawing/2014/main" id="{25040FBE-65C6-E74D-B412-5EF1A7B99472}"/>
              </a:ext>
            </a:extLst>
          </p:cNvPr>
          <p:cNvGrpSpPr/>
          <p:nvPr/>
        </p:nvGrpSpPr>
        <p:grpSpPr>
          <a:xfrm>
            <a:off x="4333848" y="5670137"/>
            <a:ext cx="122282" cy="122282"/>
            <a:chOff x="5967419" y="3873218"/>
            <a:chExt cx="223905" cy="223905"/>
          </a:xfrm>
        </p:grpSpPr>
        <p:sp>
          <p:nvSpPr>
            <p:cNvPr id="136" name="矩形: 圆角 114">
              <a:extLst>
                <a:ext uri="{FF2B5EF4-FFF2-40B4-BE49-F238E27FC236}">
                  <a16:creationId xmlns:a16="http://schemas.microsoft.com/office/drawing/2014/main" id="{1CACD48E-85EE-F040-BEE5-446D29204CC2}"/>
                </a:ext>
              </a:extLst>
            </p:cNvPr>
            <p:cNvSpPr/>
            <p:nvPr/>
          </p:nvSpPr>
          <p:spPr>
            <a:xfrm>
              <a:off x="5967419" y="3966367"/>
              <a:ext cx="223905" cy="37608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37" name="矩形: 圆角 114">
              <a:extLst>
                <a:ext uri="{FF2B5EF4-FFF2-40B4-BE49-F238E27FC236}">
                  <a16:creationId xmlns:a16="http://schemas.microsoft.com/office/drawing/2014/main" id="{55676DC1-2BB1-D546-8B3D-D6D9AC949E23}"/>
                </a:ext>
              </a:extLst>
            </p:cNvPr>
            <p:cNvSpPr/>
            <p:nvPr/>
          </p:nvSpPr>
          <p:spPr>
            <a:xfrm rot="5400000">
              <a:off x="5967419" y="3966367"/>
              <a:ext cx="223905" cy="37608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212655CD-CA7B-3946-9577-FF9C65460435}"/>
              </a:ext>
            </a:extLst>
          </p:cNvPr>
          <p:cNvGrpSpPr/>
          <p:nvPr/>
        </p:nvGrpSpPr>
        <p:grpSpPr>
          <a:xfrm>
            <a:off x="5864068" y="5670137"/>
            <a:ext cx="122282" cy="122282"/>
            <a:chOff x="5967419" y="3873218"/>
            <a:chExt cx="223905" cy="223905"/>
          </a:xfrm>
        </p:grpSpPr>
        <p:sp>
          <p:nvSpPr>
            <p:cNvPr id="141" name="矩形: 圆角 114">
              <a:extLst>
                <a:ext uri="{FF2B5EF4-FFF2-40B4-BE49-F238E27FC236}">
                  <a16:creationId xmlns:a16="http://schemas.microsoft.com/office/drawing/2014/main" id="{8080E3C7-3E13-0A4C-8421-F90DEAE72D9B}"/>
                </a:ext>
              </a:extLst>
            </p:cNvPr>
            <p:cNvSpPr/>
            <p:nvPr/>
          </p:nvSpPr>
          <p:spPr>
            <a:xfrm>
              <a:off x="5967419" y="3966367"/>
              <a:ext cx="223905" cy="37608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50" name="矩形: 圆角 114">
              <a:extLst>
                <a:ext uri="{FF2B5EF4-FFF2-40B4-BE49-F238E27FC236}">
                  <a16:creationId xmlns:a16="http://schemas.microsoft.com/office/drawing/2014/main" id="{9DBF0970-BD9E-0B4A-9B77-7BEBA79C4EC5}"/>
                </a:ext>
              </a:extLst>
            </p:cNvPr>
            <p:cNvSpPr/>
            <p:nvPr/>
          </p:nvSpPr>
          <p:spPr>
            <a:xfrm rot="5400000">
              <a:off x="5967419" y="3966367"/>
              <a:ext cx="223905" cy="37608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sp>
        <p:nvSpPr>
          <p:cNvPr id="182" name="Object29">
            <a:extLst>
              <a:ext uri="{FF2B5EF4-FFF2-40B4-BE49-F238E27FC236}">
                <a16:creationId xmlns:a16="http://schemas.microsoft.com/office/drawing/2014/main" id="{C2274463-E669-7741-9E26-4B5BADF7F54B}"/>
              </a:ext>
            </a:extLst>
          </p:cNvPr>
          <p:cNvSpPr txBox="1"/>
          <p:nvPr/>
        </p:nvSpPr>
        <p:spPr>
          <a:xfrm>
            <a:off x="7337931" y="5613589"/>
            <a:ext cx="253196" cy="19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hangingPunct="0">
              <a:lnSpc>
                <a:spcPct val="130000"/>
              </a:lnSpc>
              <a:defRPr/>
            </a:pPr>
            <a:r>
              <a:rPr lang="en" altLang="zh-CN" sz="1050" b="0" kern="0" dirty="0">
                <a:solidFill>
                  <a:srgbClr val="3C5DEC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or</a:t>
            </a:r>
            <a:endParaRPr lang="en-US" altLang="zh-CN" sz="1050" b="0" kern="0" dirty="0">
              <a:solidFill>
                <a:srgbClr val="3C5DEC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cxnSp>
        <p:nvCxnSpPr>
          <p:cNvPr id="183" name="直线连接符 182">
            <a:extLst>
              <a:ext uri="{FF2B5EF4-FFF2-40B4-BE49-F238E27FC236}">
                <a16:creationId xmlns:a16="http://schemas.microsoft.com/office/drawing/2014/main" id="{35CD7D99-145A-8B44-AB6A-DC63F5A82991}"/>
              </a:ext>
            </a:extLst>
          </p:cNvPr>
          <p:cNvCxnSpPr>
            <a:cxnSpLocks/>
            <a:endCxn id="81" idx="0"/>
          </p:cNvCxnSpPr>
          <p:nvPr/>
        </p:nvCxnSpPr>
        <p:spPr>
          <a:xfrm>
            <a:off x="2087996" y="3000065"/>
            <a:ext cx="0" cy="2002358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线连接符 183">
            <a:extLst>
              <a:ext uri="{FF2B5EF4-FFF2-40B4-BE49-F238E27FC236}">
                <a16:creationId xmlns:a16="http://schemas.microsoft.com/office/drawing/2014/main" id="{F5A4C6DA-3D3B-584D-BECB-8F47FCE56A99}"/>
              </a:ext>
            </a:extLst>
          </p:cNvPr>
          <p:cNvCxnSpPr>
            <a:cxnSpLocks/>
          </p:cNvCxnSpPr>
          <p:nvPr/>
        </p:nvCxnSpPr>
        <p:spPr>
          <a:xfrm>
            <a:off x="3622882" y="4322618"/>
            <a:ext cx="2122" cy="754155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直线连接符 184">
            <a:extLst>
              <a:ext uri="{FF2B5EF4-FFF2-40B4-BE49-F238E27FC236}">
                <a16:creationId xmlns:a16="http://schemas.microsoft.com/office/drawing/2014/main" id="{15AE5B4C-58C8-7942-BEE9-61D1DE0BC194}"/>
              </a:ext>
            </a:extLst>
          </p:cNvPr>
          <p:cNvCxnSpPr>
            <a:cxnSpLocks/>
          </p:cNvCxnSpPr>
          <p:nvPr/>
        </p:nvCxnSpPr>
        <p:spPr>
          <a:xfrm>
            <a:off x="5157768" y="4322617"/>
            <a:ext cx="2122" cy="754155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6DF543AB-F4CE-BC4C-8679-FEC68EBB03CC}"/>
              </a:ext>
            </a:extLst>
          </p:cNvPr>
          <p:cNvGrpSpPr/>
          <p:nvPr/>
        </p:nvGrpSpPr>
        <p:grpSpPr>
          <a:xfrm>
            <a:off x="1500939" y="1791368"/>
            <a:ext cx="1138197" cy="1138197"/>
            <a:chOff x="1772703" y="5154823"/>
            <a:chExt cx="1364768" cy="1364768"/>
          </a:xfrm>
        </p:grpSpPr>
        <p:sp>
          <p:nvSpPr>
            <p:cNvPr id="187" name="椭圆 186">
              <a:extLst>
                <a:ext uri="{FF2B5EF4-FFF2-40B4-BE49-F238E27FC236}">
                  <a16:creationId xmlns:a16="http://schemas.microsoft.com/office/drawing/2014/main" id="{CC4D6C31-C17F-DF48-A226-93AC61654CB0}"/>
                </a:ext>
              </a:extLst>
            </p:cNvPr>
            <p:cNvSpPr/>
            <p:nvPr/>
          </p:nvSpPr>
          <p:spPr>
            <a:xfrm>
              <a:off x="1772703" y="5154823"/>
              <a:ext cx="1364768" cy="1364768"/>
            </a:xfrm>
            <a:prstGeom prst="ellipse">
              <a:avLst/>
            </a:prstGeom>
            <a:noFill/>
            <a:ln w="12700" cap="flat">
              <a:solidFill>
                <a:srgbClr val="3C5DEC"/>
              </a:solidFill>
              <a:prstDash val="solid"/>
              <a:miter lim="800000"/>
            </a:ln>
            <a:effectLst/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sp>
          <p:nvSpPr>
            <p:cNvPr id="188" name="Object29">
              <a:extLst>
                <a:ext uri="{FF2B5EF4-FFF2-40B4-BE49-F238E27FC236}">
                  <a16:creationId xmlns:a16="http://schemas.microsoft.com/office/drawing/2014/main" id="{3575910A-28C1-D94C-B564-05FE624356D9}"/>
                </a:ext>
              </a:extLst>
            </p:cNvPr>
            <p:cNvSpPr txBox="1"/>
            <p:nvPr/>
          </p:nvSpPr>
          <p:spPr>
            <a:xfrm>
              <a:off x="1988791" y="5505068"/>
              <a:ext cx="932592" cy="66427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b="0" kern="0" dirty="0">
                  <a:solidFill>
                    <a:srgbClr val="3C5DEC"/>
                  </a:solidFill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开场</a:t>
              </a:r>
              <a:endParaRPr lang="en-US" altLang="zh-CN" b="0" kern="0" dirty="0">
                <a:solidFill>
                  <a:srgbClr val="3C5DEC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  <a:p>
              <a:pPr hangingPunct="0">
                <a:lnSpc>
                  <a:spcPct val="100000"/>
                </a:lnSpc>
                <a:defRPr/>
              </a:pPr>
              <a:r>
                <a:rPr lang="zh-CN" altLang="en-US" b="0" kern="0" dirty="0">
                  <a:solidFill>
                    <a:srgbClr val="3C5DEC"/>
                  </a:solidFill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吸睛</a:t>
              </a:r>
              <a:endParaRPr lang="en-US" altLang="zh-CN" b="0" kern="0" dirty="0">
                <a:solidFill>
                  <a:srgbClr val="3C5DEC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</p:txBody>
        </p:sp>
      </p:grpSp>
      <p:grpSp>
        <p:nvGrpSpPr>
          <p:cNvPr id="192" name="组合 191">
            <a:extLst>
              <a:ext uri="{FF2B5EF4-FFF2-40B4-BE49-F238E27FC236}">
                <a16:creationId xmlns:a16="http://schemas.microsoft.com/office/drawing/2014/main" id="{46EB0EF4-EADE-0142-AEE8-AD099CBC1400}"/>
              </a:ext>
            </a:extLst>
          </p:cNvPr>
          <p:cNvGrpSpPr/>
          <p:nvPr/>
        </p:nvGrpSpPr>
        <p:grpSpPr>
          <a:xfrm>
            <a:off x="3024222" y="3177981"/>
            <a:ext cx="1138197" cy="1138197"/>
            <a:chOff x="1772703" y="5154823"/>
            <a:chExt cx="1364768" cy="1364768"/>
          </a:xfrm>
        </p:grpSpPr>
        <p:sp>
          <p:nvSpPr>
            <p:cNvPr id="193" name="椭圆 192">
              <a:extLst>
                <a:ext uri="{FF2B5EF4-FFF2-40B4-BE49-F238E27FC236}">
                  <a16:creationId xmlns:a16="http://schemas.microsoft.com/office/drawing/2014/main" id="{E6854A38-D179-314D-8BB0-8EF5F687D7E5}"/>
                </a:ext>
              </a:extLst>
            </p:cNvPr>
            <p:cNvSpPr/>
            <p:nvPr/>
          </p:nvSpPr>
          <p:spPr>
            <a:xfrm>
              <a:off x="1772703" y="5154823"/>
              <a:ext cx="1364768" cy="1364768"/>
            </a:xfrm>
            <a:prstGeom prst="ellipse">
              <a:avLst/>
            </a:prstGeom>
            <a:noFill/>
            <a:ln w="12700" cap="flat">
              <a:solidFill>
                <a:srgbClr val="3C5DEC"/>
              </a:solidFill>
              <a:prstDash val="solid"/>
              <a:miter lim="800000"/>
            </a:ln>
            <a:effectLst/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sp>
          <p:nvSpPr>
            <p:cNvPr id="194" name="Object29">
              <a:extLst>
                <a:ext uri="{FF2B5EF4-FFF2-40B4-BE49-F238E27FC236}">
                  <a16:creationId xmlns:a16="http://schemas.microsoft.com/office/drawing/2014/main" id="{62764F3D-797D-FA48-81A1-FD9B4EF359A4}"/>
                </a:ext>
              </a:extLst>
            </p:cNvPr>
            <p:cNvSpPr txBox="1"/>
            <p:nvPr/>
          </p:nvSpPr>
          <p:spPr>
            <a:xfrm>
              <a:off x="1988791" y="5505068"/>
              <a:ext cx="932592" cy="66427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b="0" kern="0" dirty="0">
                  <a:solidFill>
                    <a:srgbClr val="3C5DEC"/>
                  </a:solidFill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信息</a:t>
              </a:r>
              <a:endParaRPr lang="en-US" altLang="zh-CN" b="0" kern="0" dirty="0">
                <a:solidFill>
                  <a:srgbClr val="3C5DEC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  <a:p>
              <a:pPr hangingPunct="0">
                <a:lnSpc>
                  <a:spcPct val="100000"/>
                </a:lnSpc>
                <a:defRPr/>
              </a:pPr>
              <a:r>
                <a:rPr lang="zh-CN" altLang="en-US" b="0" kern="0" dirty="0">
                  <a:solidFill>
                    <a:srgbClr val="3C5DEC"/>
                  </a:solidFill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供给</a:t>
              </a:r>
              <a:endParaRPr lang="en-US" altLang="zh-CN" b="0" kern="0" dirty="0">
                <a:solidFill>
                  <a:srgbClr val="3C5DEC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</p:txBody>
        </p:sp>
      </p:grpSp>
      <p:grpSp>
        <p:nvGrpSpPr>
          <p:cNvPr id="195" name="组合 194">
            <a:extLst>
              <a:ext uri="{FF2B5EF4-FFF2-40B4-BE49-F238E27FC236}">
                <a16:creationId xmlns:a16="http://schemas.microsoft.com/office/drawing/2014/main" id="{8ACB8002-B047-DE40-B7A3-0D492E05AEA5}"/>
              </a:ext>
            </a:extLst>
          </p:cNvPr>
          <p:cNvGrpSpPr/>
          <p:nvPr/>
        </p:nvGrpSpPr>
        <p:grpSpPr>
          <a:xfrm>
            <a:off x="4588669" y="3177981"/>
            <a:ext cx="1138197" cy="1138197"/>
            <a:chOff x="1772703" y="5154823"/>
            <a:chExt cx="1364768" cy="1364768"/>
          </a:xfrm>
        </p:grpSpPr>
        <p:sp>
          <p:nvSpPr>
            <p:cNvPr id="196" name="椭圆 195">
              <a:extLst>
                <a:ext uri="{FF2B5EF4-FFF2-40B4-BE49-F238E27FC236}">
                  <a16:creationId xmlns:a16="http://schemas.microsoft.com/office/drawing/2014/main" id="{506C10E2-B43F-5549-98EA-26834DA41B56}"/>
                </a:ext>
              </a:extLst>
            </p:cNvPr>
            <p:cNvSpPr/>
            <p:nvPr/>
          </p:nvSpPr>
          <p:spPr>
            <a:xfrm>
              <a:off x="1772703" y="5154823"/>
              <a:ext cx="1364768" cy="1364768"/>
            </a:xfrm>
            <a:prstGeom prst="ellipse">
              <a:avLst/>
            </a:prstGeom>
            <a:noFill/>
            <a:ln w="12700" cap="flat">
              <a:solidFill>
                <a:srgbClr val="3C5DEC"/>
              </a:solidFill>
              <a:prstDash val="solid"/>
              <a:miter lim="800000"/>
            </a:ln>
            <a:effectLst/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sp>
          <p:nvSpPr>
            <p:cNvPr id="197" name="Object29">
              <a:extLst>
                <a:ext uri="{FF2B5EF4-FFF2-40B4-BE49-F238E27FC236}">
                  <a16:creationId xmlns:a16="http://schemas.microsoft.com/office/drawing/2014/main" id="{79FF90A9-1234-CC45-BF36-98A48907F4DE}"/>
                </a:ext>
              </a:extLst>
            </p:cNvPr>
            <p:cNvSpPr txBox="1"/>
            <p:nvPr/>
          </p:nvSpPr>
          <p:spPr>
            <a:xfrm>
              <a:off x="1988791" y="5505068"/>
              <a:ext cx="932592" cy="66427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b="0" kern="0" dirty="0">
                  <a:solidFill>
                    <a:srgbClr val="3C5DEC"/>
                  </a:solidFill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信息</a:t>
              </a:r>
              <a:endParaRPr lang="en-US" altLang="zh-CN" b="0" kern="0" dirty="0">
                <a:solidFill>
                  <a:srgbClr val="3C5DEC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  <a:p>
              <a:pPr hangingPunct="0">
                <a:lnSpc>
                  <a:spcPct val="100000"/>
                </a:lnSpc>
                <a:defRPr/>
              </a:pPr>
              <a:r>
                <a:rPr lang="zh-CN" altLang="en-US" b="0" kern="0" dirty="0">
                  <a:solidFill>
                    <a:srgbClr val="3C5DEC"/>
                  </a:solidFill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传导</a:t>
              </a:r>
              <a:endParaRPr lang="en-US" altLang="zh-CN" b="0" kern="0" dirty="0">
                <a:solidFill>
                  <a:srgbClr val="3C5DEC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</p:txBody>
        </p:sp>
      </p:grpSp>
      <p:cxnSp>
        <p:nvCxnSpPr>
          <p:cNvPr id="198" name="直线连接符 197">
            <a:extLst>
              <a:ext uri="{FF2B5EF4-FFF2-40B4-BE49-F238E27FC236}">
                <a16:creationId xmlns:a16="http://schemas.microsoft.com/office/drawing/2014/main" id="{0D987781-3DCE-C448-8DB2-C04AF3DA74BB}"/>
              </a:ext>
            </a:extLst>
          </p:cNvPr>
          <p:cNvCxnSpPr>
            <a:cxnSpLocks/>
          </p:cNvCxnSpPr>
          <p:nvPr/>
        </p:nvCxnSpPr>
        <p:spPr>
          <a:xfrm flipH="1">
            <a:off x="2639136" y="2360466"/>
            <a:ext cx="3971179" cy="1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直线连接符 198">
            <a:extLst>
              <a:ext uri="{FF2B5EF4-FFF2-40B4-BE49-F238E27FC236}">
                <a16:creationId xmlns:a16="http://schemas.microsoft.com/office/drawing/2014/main" id="{23C36AD2-B303-024C-8EED-5AFF29341CAB}"/>
              </a:ext>
            </a:extLst>
          </p:cNvPr>
          <p:cNvCxnSpPr>
            <a:cxnSpLocks/>
          </p:cNvCxnSpPr>
          <p:nvPr/>
        </p:nvCxnSpPr>
        <p:spPr>
          <a:xfrm flipH="1">
            <a:off x="4162419" y="3747079"/>
            <a:ext cx="426250" cy="0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直线连接符 202">
            <a:extLst>
              <a:ext uri="{FF2B5EF4-FFF2-40B4-BE49-F238E27FC236}">
                <a16:creationId xmlns:a16="http://schemas.microsoft.com/office/drawing/2014/main" id="{43F2686C-DAFA-684E-B17F-92726F2224A6}"/>
              </a:ext>
            </a:extLst>
          </p:cNvPr>
          <p:cNvCxnSpPr>
            <a:cxnSpLocks/>
          </p:cNvCxnSpPr>
          <p:nvPr/>
        </p:nvCxnSpPr>
        <p:spPr>
          <a:xfrm flipH="1">
            <a:off x="5736106" y="3747079"/>
            <a:ext cx="274164" cy="0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293C8DA4-9463-B94D-A845-C61672DBDC79}"/>
              </a:ext>
            </a:extLst>
          </p:cNvPr>
          <p:cNvGrpSpPr/>
          <p:nvPr/>
        </p:nvGrpSpPr>
        <p:grpSpPr>
          <a:xfrm>
            <a:off x="6673387" y="2122319"/>
            <a:ext cx="1364769" cy="476295"/>
            <a:chOff x="6888072" y="2122318"/>
            <a:chExt cx="1188318" cy="476295"/>
          </a:xfrm>
        </p:grpSpPr>
        <p:sp>
          <p:nvSpPr>
            <p:cNvPr id="204" name="矩形: 圆角 114">
              <a:extLst>
                <a:ext uri="{FF2B5EF4-FFF2-40B4-BE49-F238E27FC236}">
                  <a16:creationId xmlns:a16="http://schemas.microsoft.com/office/drawing/2014/main" id="{3D012490-C8A3-7342-B039-AA244DD23605}"/>
                </a:ext>
              </a:extLst>
            </p:cNvPr>
            <p:cNvSpPr/>
            <p:nvPr/>
          </p:nvSpPr>
          <p:spPr>
            <a:xfrm>
              <a:off x="6888072" y="2122318"/>
              <a:ext cx="1188318" cy="476295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05" name="Object60">
              <a:extLst>
                <a:ext uri="{FF2B5EF4-FFF2-40B4-BE49-F238E27FC236}">
                  <a16:creationId xmlns:a16="http://schemas.microsoft.com/office/drawing/2014/main" id="{CEB929B7-F455-1C43-9E53-89253189B6C3}"/>
                </a:ext>
              </a:extLst>
            </p:cNvPr>
            <p:cNvSpPr/>
            <p:nvPr/>
          </p:nvSpPr>
          <p:spPr>
            <a:xfrm>
              <a:off x="7025620" y="2268132"/>
              <a:ext cx="913222" cy="18466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200" dirty="0" err="1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激发兴趣</a:t>
              </a:r>
              <a:endParaRPr lang="en-US" sz="120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216" name="组合 215">
            <a:extLst>
              <a:ext uri="{FF2B5EF4-FFF2-40B4-BE49-F238E27FC236}">
                <a16:creationId xmlns:a16="http://schemas.microsoft.com/office/drawing/2014/main" id="{A222A1A3-5C15-A041-A8C6-6E130AB5D7D3}"/>
              </a:ext>
            </a:extLst>
          </p:cNvPr>
          <p:cNvGrpSpPr/>
          <p:nvPr/>
        </p:nvGrpSpPr>
        <p:grpSpPr>
          <a:xfrm>
            <a:off x="9123481" y="2122319"/>
            <a:ext cx="1662907" cy="476295"/>
            <a:chOff x="6888072" y="2122318"/>
            <a:chExt cx="1188318" cy="476295"/>
          </a:xfrm>
        </p:grpSpPr>
        <p:sp>
          <p:nvSpPr>
            <p:cNvPr id="217" name="矩形: 圆角 114">
              <a:extLst>
                <a:ext uri="{FF2B5EF4-FFF2-40B4-BE49-F238E27FC236}">
                  <a16:creationId xmlns:a16="http://schemas.microsoft.com/office/drawing/2014/main" id="{8D1554FD-E602-0444-89DE-9FB5EAFA7230}"/>
                </a:ext>
              </a:extLst>
            </p:cNvPr>
            <p:cNvSpPr/>
            <p:nvPr/>
          </p:nvSpPr>
          <p:spPr>
            <a:xfrm>
              <a:off x="6888072" y="2122318"/>
              <a:ext cx="1188318" cy="476295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  <a:effectLst/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18" name="Object60">
              <a:extLst>
                <a:ext uri="{FF2B5EF4-FFF2-40B4-BE49-F238E27FC236}">
                  <a16:creationId xmlns:a16="http://schemas.microsoft.com/office/drawing/2014/main" id="{10730F3D-AF36-C741-AA35-4EE5B0BF8DFE}"/>
                </a:ext>
              </a:extLst>
            </p:cNvPr>
            <p:cNvSpPr/>
            <p:nvPr/>
          </p:nvSpPr>
          <p:spPr>
            <a:xfrm>
              <a:off x="7025620" y="2268132"/>
              <a:ext cx="913222" cy="18466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>
              <a:spAutoFit/>
            </a:bodyPr>
            <a:lstStyle/>
            <a:p>
              <a:pPr algn="ctr" defTabSz="731520"/>
              <a:r>
                <a: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有效观看</a:t>
              </a:r>
              <a:r>
                <a:rPr lang="en-US" altLang="zh-CN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3</a:t>
              </a:r>
              <a:r>
                <a:rPr lang="zh-CN" alt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秒</a:t>
              </a:r>
              <a:endParaRPr lang="en-US" sz="120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cxnSp>
        <p:nvCxnSpPr>
          <p:cNvPr id="219" name="直线连接符 218">
            <a:extLst>
              <a:ext uri="{FF2B5EF4-FFF2-40B4-BE49-F238E27FC236}">
                <a16:creationId xmlns:a16="http://schemas.microsoft.com/office/drawing/2014/main" id="{20FBAFDB-CC72-FB41-ACA3-FF3C6AF43FD5}"/>
              </a:ext>
            </a:extLst>
          </p:cNvPr>
          <p:cNvCxnSpPr>
            <a:cxnSpLocks/>
          </p:cNvCxnSpPr>
          <p:nvPr/>
        </p:nvCxnSpPr>
        <p:spPr>
          <a:xfrm flipH="1">
            <a:off x="8038156" y="2360466"/>
            <a:ext cx="1013701" cy="0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138BC52-4646-CF42-AEEC-B5248F319CC5}"/>
              </a:ext>
            </a:extLst>
          </p:cNvPr>
          <p:cNvGrpSpPr/>
          <p:nvPr/>
        </p:nvGrpSpPr>
        <p:grpSpPr>
          <a:xfrm>
            <a:off x="8723572" y="2917967"/>
            <a:ext cx="2062816" cy="1715127"/>
            <a:chOff x="8938263" y="2917967"/>
            <a:chExt cx="2062816" cy="1715127"/>
          </a:xfrm>
        </p:grpSpPr>
        <p:grpSp>
          <p:nvGrpSpPr>
            <p:cNvPr id="220" name="组合 219">
              <a:extLst>
                <a:ext uri="{FF2B5EF4-FFF2-40B4-BE49-F238E27FC236}">
                  <a16:creationId xmlns:a16="http://schemas.microsoft.com/office/drawing/2014/main" id="{A2CEFC0B-3811-4C4A-A241-58914415B223}"/>
                </a:ext>
              </a:extLst>
            </p:cNvPr>
            <p:cNvGrpSpPr/>
            <p:nvPr/>
          </p:nvGrpSpPr>
          <p:grpSpPr>
            <a:xfrm>
              <a:off x="9338172" y="2917967"/>
              <a:ext cx="1662907" cy="476295"/>
              <a:chOff x="6888072" y="2122318"/>
              <a:chExt cx="1188318" cy="476295"/>
            </a:xfrm>
          </p:grpSpPr>
          <p:sp>
            <p:nvSpPr>
              <p:cNvPr id="221" name="矩形: 圆角 114">
                <a:extLst>
                  <a:ext uri="{FF2B5EF4-FFF2-40B4-BE49-F238E27FC236}">
                    <a16:creationId xmlns:a16="http://schemas.microsoft.com/office/drawing/2014/main" id="{4343682B-AA6D-604A-849A-02195D839DA0}"/>
                  </a:ext>
                </a:extLst>
              </p:cNvPr>
              <p:cNvSpPr/>
              <p:nvPr/>
            </p:nvSpPr>
            <p:spPr>
              <a:xfrm>
                <a:off x="6888072" y="2122318"/>
                <a:ext cx="1188318" cy="476295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22" name="Object60">
                <a:extLst>
                  <a:ext uri="{FF2B5EF4-FFF2-40B4-BE49-F238E27FC236}">
                    <a16:creationId xmlns:a16="http://schemas.microsoft.com/office/drawing/2014/main" id="{740783AC-093D-9C49-8AF9-B8D53AC3A973}"/>
                  </a:ext>
                </a:extLst>
              </p:cNvPr>
              <p:cNvSpPr/>
              <p:nvPr/>
            </p:nvSpPr>
            <p:spPr>
              <a:xfrm>
                <a:off x="7025620" y="2268132"/>
                <a:ext cx="913222" cy="18466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进店引导</a:t>
                </a:r>
                <a:r>
                  <a:rPr lang="en-US" altLang="zh-CN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IPV</a:t>
                </a:r>
                <a:endPara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225" name="组合 224">
              <a:extLst>
                <a:ext uri="{FF2B5EF4-FFF2-40B4-BE49-F238E27FC236}">
                  <a16:creationId xmlns:a16="http://schemas.microsoft.com/office/drawing/2014/main" id="{9C4696DF-DCFE-D846-AA74-0588CF550FB3}"/>
                </a:ext>
              </a:extLst>
            </p:cNvPr>
            <p:cNvGrpSpPr/>
            <p:nvPr/>
          </p:nvGrpSpPr>
          <p:grpSpPr>
            <a:xfrm>
              <a:off x="9338172" y="3537383"/>
              <a:ext cx="1662907" cy="476295"/>
              <a:chOff x="6888072" y="2122318"/>
              <a:chExt cx="1188318" cy="476295"/>
            </a:xfrm>
          </p:grpSpPr>
          <p:sp>
            <p:nvSpPr>
              <p:cNvPr id="227" name="矩形: 圆角 114">
                <a:extLst>
                  <a:ext uri="{FF2B5EF4-FFF2-40B4-BE49-F238E27FC236}">
                    <a16:creationId xmlns:a16="http://schemas.microsoft.com/office/drawing/2014/main" id="{BEAA5B40-7643-A44D-BAC8-D0773C3EA743}"/>
                  </a:ext>
                </a:extLst>
              </p:cNvPr>
              <p:cNvSpPr/>
              <p:nvPr/>
            </p:nvSpPr>
            <p:spPr>
              <a:xfrm>
                <a:off x="6888072" y="2122318"/>
                <a:ext cx="1188318" cy="476295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28" name="Object60">
                <a:extLst>
                  <a:ext uri="{FF2B5EF4-FFF2-40B4-BE49-F238E27FC236}">
                    <a16:creationId xmlns:a16="http://schemas.microsoft.com/office/drawing/2014/main" id="{242E9A50-8862-B843-8CC2-E7ADB6B85F98}"/>
                  </a:ext>
                </a:extLst>
              </p:cNvPr>
              <p:cNvSpPr/>
              <p:nvPr/>
            </p:nvSpPr>
            <p:spPr>
              <a:xfrm>
                <a:off x="7025620" y="2268132"/>
                <a:ext cx="913222" cy="18466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互动（赞</a:t>
                </a:r>
                <a:r>
                  <a:rPr lang="en-US" altLang="zh-CN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+</a:t>
                </a:r>
                <a:r>
                  <a:rPr lang="zh-CN" alt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评</a:t>
                </a:r>
                <a:r>
                  <a:rPr lang="en-US" altLang="zh-CN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+</a:t>
                </a:r>
                <a:r>
                  <a:rPr lang="zh-CN" alt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转）</a:t>
                </a:r>
                <a:endPara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230" name="组合 229">
              <a:extLst>
                <a:ext uri="{FF2B5EF4-FFF2-40B4-BE49-F238E27FC236}">
                  <a16:creationId xmlns:a16="http://schemas.microsoft.com/office/drawing/2014/main" id="{AA59CC53-00F9-F041-9296-2C56AD3D018D}"/>
                </a:ext>
              </a:extLst>
            </p:cNvPr>
            <p:cNvGrpSpPr/>
            <p:nvPr/>
          </p:nvGrpSpPr>
          <p:grpSpPr>
            <a:xfrm>
              <a:off x="9338172" y="4156799"/>
              <a:ext cx="1662907" cy="476295"/>
              <a:chOff x="6888072" y="2122318"/>
              <a:chExt cx="1188318" cy="476295"/>
            </a:xfrm>
          </p:grpSpPr>
          <p:sp>
            <p:nvSpPr>
              <p:cNvPr id="232" name="矩形: 圆角 114">
                <a:extLst>
                  <a:ext uri="{FF2B5EF4-FFF2-40B4-BE49-F238E27FC236}">
                    <a16:creationId xmlns:a16="http://schemas.microsoft.com/office/drawing/2014/main" id="{12C41766-088B-1F41-9E38-08DDB81B9086}"/>
                  </a:ext>
                </a:extLst>
              </p:cNvPr>
              <p:cNvSpPr/>
              <p:nvPr/>
            </p:nvSpPr>
            <p:spPr>
              <a:xfrm>
                <a:off x="6888072" y="2122318"/>
                <a:ext cx="1188318" cy="476295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33" name="Object60">
                <a:extLst>
                  <a:ext uri="{FF2B5EF4-FFF2-40B4-BE49-F238E27FC236}">
                    <a16:creationId xmlns:a16="http://schemas.microsoft.com/office/drawing/2014/main" id="{F5394E28-6FBC-A343-B1A6-BD58F72B687C}"/>
                  </a:ext>
                </a:extLst>
              </p:cNvPr>
              <p:cNvSpPr/>
              <p:nvPr/>
            </p:nvSpPr>
            <p:spPr>
              <a:xfrm>
                <a:off x="7025620" y="2268132"/>
                <a:ext cx="913222" cy="18466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账号（关注</a:t>
                </a:r>
                <a:r>
                  <a:rPr lang="en-US" altLang="zh-CN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+</a:t>
                </a:r>
                <a:r>
                  <a:rPr lang="zh-CN" alt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点击）</a:t>
                </a:r>
                <a:endPara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AAB64D31-0AF4-D047-A708-A6B702153198}"/>
                </a:ext>
              </a:extLst>
            </p:cNvPr>
            <p:cNvGrpSpPr/>
            <p:nvPr/>
          </p:nvGrpSpPr>
          <p:grpSpPr>
            <a:xfrm>
              <a:off x="8938263" y="3156114"/>
              <a:ext cx="358026" cy="1238832"/>
              <a:chOff x="8337033" y="3156114"/>
              <a:chExt cx="1013708" cy="1238832"/>
            </a:xfrm>
          </p:grpSpPr>
          <p:cxnSp>
            <p:nvCxnSpPr>
              <p:cNvPr id="223" name="直线连接符 222">
                <a:extLst>
                  <a:ext uri="{FF2B5EF4-FFF2-40B4-BE49-F238E27FC236}">
                    <a16:creationId xmlns:a16="http://schemas.microsoft.com/office/drawing/2014/main" id="{AF6E84B1-18E3-7F4F-B6F4-952B8DA8FD1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37038" y="3156114"/>
                <a:ext cx="1013700" cy="0"/>
              </a:xfrm>
              <a:prstGeom prst="line">
                <a:avLst/>
              </a:prstGeom>
              <a:ln w="9525">
                <a:solidFill>
                  <a:srgbClr val="3C5DEC"/>
                </a:solidFill>
                <a:prstDash val="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直线连接符 225">
                <a:extLst>
                  <a:ext uri="{FF2B5EF4-FFF2-40B4-BE49-F238E27FC236}">
                    <a16:creationId xmlns:a16="http://schemas.microsoft.com/office/drawing/2014/main" id="{FD82D1EF-6538-604A-B04F-8DC895F2744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37041" y="3775530"/>
                <a:ext cx="1013700" cy="0"/>
              </a:xfrm>
              <a:prstGeom prst="line">
                <a:avLst/>
              </a:prstGeom>
              <a:ln w="9525">
                <a:solidFill>
                  <a:srgbClr val="3C5DEC"/>
                </a:solidFill>
                <a:prstDash val="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直线连接符 230">
                <a:extLst>
                  <a:ext uri="{FF2B5EF4-FFF2-40B4-BE49-F238E27FC236}">
                    <a16:creationId xmlns:a16="http://schemas.microsoft.com/office/drawing/2014/main" id="{F71F9916-72B8-9948-9C14-D66C243EB5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37033" y="4394946"/>
                <a:ext cx="1013700" cy="0"/>
              </a:xfrm>
              <a:prstGeom prst="line">
                <a:avLst/>
              </a:prstGeom>
              <a:ln w="9525">
                <a:solidFill>
                  <a:srgbClr val="3C5DEC"/>
                </a:solidFill>
                <a:prstDash val="dash"/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4" name="矩形: 圆角 114">
            <a:extLst>
              <a:ext uri="{FF2B5EF4-FFF2-40B4-BE49-F238E27FC236}">
                <a16:creationId xmlns:a16="http://schemas.microsoft.com/office/drawing/2014/main" id="{F483413E-315B-4C48-A6CB-E36ACA6654E4}"/>
              </a:ext>
            </a:extLst>
          </p:cNvPr>
          <p:cNvSpPr/>
          <p:nvPr/>
        </p:nvSpPr>
        <p:spPr>
          <a:xfrm>
            <a:off x="6036819" y="2917967"/>
            <a:ext cx="2672104" cy="1715123"/>
          </a:xfrm>
          <a:prstGeom prst="roundRect">
            <a:avLst>
              <a:gd name="adj" fmla="val 0"/>
            </a:avLst>
          </a:prstGeom>
          <a:noFill/>
          <a:ln w="12700" cap="flat">
            <a:solidFill>
              <a:srgbClr val="000000"/>
            </a:solidFill>
            <a:prstDash val="dash"/>
            <a:miter/>
          </a:ln>
          <a:effectLst/>
        </p:spPr>
        <p:txBody>
          <a:bodyPr rtlCol="0" anchor="ctr"/>
          <a:lstStyle/>
          <a:p>
            <a:pPr defTabSz="731520"/>
            <a:endParaRPr lang="zh-CN" altLang="en-US" sz="1440" dirty="0">
              <a:solidFill>
                <a:srgbClr val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grpSp>
        <p:nvGrpSpPr>
          <p:cNvPr id="238" name="组合 237">
            <a:extLst>
              <a:ext uri="{FF2B5EF4-FFF2-40B4-BE49-F238E27FC236}">
                <a16:creationId xmlns:a16="http://schemas.microsoft.com/office/drawing/2014/main" id="{CEB8A6EC-7893-F54E-9B85-2EAC8CA4A3C5}"/>
              </a:ext>
            </a:extLst>
          </p:cNvPr>
          <p:cNvGrpSpPr/>
          <p:nvPr/>
        </p:nvGrpSpPr>
        <p:grpSpPr>
          <a:xfrm>
            <a:off x="7957670" y="3183399"/>
            <a:ext cx="602223" cy="602223"/>
            <a:chOff x="1620303" y="5002423"/>
            <a:chExt cx="1364768" cy="1364768"/>
          </a:xfrm>
        </p:grpSpPr>
        <p:sp>
          <p:nvSpPr>
            <p:cNvPr id="239" name="椭圆 238">
              <a:extLst>
                <a:ext uri="{FF2B5EF4-FFF2-40B4-BE49-F238E27FC236}">
                  <a16:creationId xmlns:a16="http://schemas.microsoft.com/office/drawing/2014/main" id="{7A41EF31-3B5A-1E4D-AFE2-177D579BE813}"/>
                </a:ext>
              </a:extLst>
            </p:cNvPr>
            <p:cNvSpPr/>
            <p:nvPr/>
          </p:nvSpPr>
          <p:spPr>
            <a:xfrm>
              <a:off x="1620303" y="5002423"/>
              <a:ext cx="1364768" cy="1364768"/>
            </a:xfrm>
            <a:prstGeom prst="ellipse">
              <a:avLst/>
            </a:prstGeom>
            <a:solidFill>
              <a:srgbClr val="000000">
                <a:alpha val="90000"/>
              </a:srgbClr>
            </a:solidFill>
            <a:ln w="12700" cap="flat">
              <a:noFill/>
              <a:prstDash val="solid"/>
              <a:miter lim="800000"/>
            </a:ln>
            <a:effectLst/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sp>
          <p:nvSpPr>
            <p:cNvPr id="241" name="Object29">
              <a:extLst>
                <a:ext uri="{FF2B5EF4-FFF2-40B4-BE49-F238E27FC236}">
                  <a16:creationId xmlns:a16="http://schemas.microsoft.com/office/drawing/2014/main" id="{C12E91C2-0EA9-F148-8247-A6FE1AC320EA}"/>
                </a:ext>
              </a:extLst>
            </p:cNvPr>
            <p:cNvSpPr txBox="1"/>
            <p:nvPr/>
          </p:nvSpPr>
          <p:spPr>
            <a:xfrm>
              <a:off x="1836391" y="5430224"/>
              <a:ext cx="932591" cy="50916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30000"/>
                </a:lnSpc>
                <a:defRPr/>
              </a:pPr>
              <a:r>
                <a:rPr lang="zh-CN" altLang="en-US" sz="1200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认同</a:t>
              </a:r>
              <a:endParaRPr lang="en-US" altLang="zh-CN" sz="1200" b="0" kern="0" dirty="0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</p:txBody>
        </p:sp>
      </p:grpSp>
      <p:grpSp>
        <p:nvGrpSpPr>
          <p:cNvPr id="243" name="组合 242">
            <a:extLst>
              <a:ext uri="{FF2B5EF4-FFF2-40B4-BE49-F238E27FC236}">
                <a16:creationId xmlns:a16="http://schemas.microsoft.com/office/drawing/2014/main" id="{8EE8166E-EA0F-364B-95FE-A578E8494598}"/>
              </a:ext>
            </a:extLst>
          </p:cNvPr>
          <p:cNvGrpSpPr/>
          <p:nvPr/>
        </p:nvGrpSpPr>
        <p:grpSpPr>
          <a:xfrm>
            <a:off x="7446805" y="3712677"/>
            <a:ext cx="602223" cy="602223"/>
            <a:chOff x="1620303" y="5002423"/>
            <a:chExt cx="1364768" cy="1364768"/>
          </a:xfrm>
        </p:grpSpPr>
        <p:sp>
          <p:nvSpPr>
            <p:cNvPr id="244" name="椭圆 243">
              <a:extLst>
                <a:ext uri="{FF2B5EF4-FFF2-40B4-BE49-F238E27FC236}">
                  <a16:creationId xmlns:a16="http://schemas.microsoft.com/office/drawing/2014/main" id="{D0CD15E2-AEDF-7646-8B88-A2D6BB20E514}"/>
                </a:ext>
              </a:extLst>
            </p:cNvPr>
            <p:cNvSpPr/>
            <p:nvPr/>
          </p:nvSpPr>
          <p:spPr>
            <a:xfrm>
              <a:off x="1620303" y="5002423"/>
              <a:ext cx="1364768" cy="1364768"/>
            </a:xfrm>
            <a:prstGeom prst="ellipse">
              <a:avLst/>
            </a:prstGeom>
            <a:solidFill>
              <a:srgbClr val="000000">
                <a:alpha val="90000"/>
              </a:srgbClr>
            </a:solidFill>
            <a:ln w="12700" cap="flat">
              <a:noFill/>
              <a:prstDash val="solid"/>
              <a:miter lim="800000"/>
            </a:ln>
            <a:effectLst/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sp>
          <p:nvSpPr>
            <p:cNvPr id="245" name="Object29">
              <a:extLst>
                <a:ext uri="{FF2B5EF4-FFF2-40B4-BE49-F238E27FC236}">
                  <a16:creationId xmlns:a16="http://schemas.microsoft.com/office/drawing/2014/main" id="{3AAC9394-CAD5-AE42-AB83-E57917226919}"/>
                </a:ext>
              </a:extLst>
            </p:cNvPr>
            <p:cNvSpPr txBox="1"/>
            <p:nvPr/>
          </p:nvSpPr>
          <p:spPr>
            <a:xfrm>
              <a:off x="1836391" y="5430224"/>
              <a:ext cx="932591" cy="50916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30000"/>
                </a:lnSpc>
                <a:defRPr/>
              </a:pPr>
              <a:r>
                <a:rPr lang="zh-CN" altLang="en-US" sz="1200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内化</a:t>
              </a:r>
              <a:endParaRPr lang="en-US" altLang="zh-CN" sz="1200" b="0" kern="0" dirty="0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</p:txBody>
        </p:sp>
      </p:grpSp>
      <p:sp>
        <p:nvSpPr>
          <p:cNvPr id="246" name="Object29">
            <a:extLst>
              <a:ext uri="{FF2B5EF4-FFF2-40B4-BE49-F238E27FC236}">
                <a16:creationId xmlns:a16="http://schemas.microsoft.com/office/drawing/2014/main" id="{148DE925-3936-E54A-9BF3-82AAAEBF88EC}"/>
              </a:ext>
            </a:extLst>
          </p:cNvPr>
          <p:cNvSpPr/>
          <p:nvPr/>
        </p:nvSpPr>
        <p:spPr>
          <a:xfrm flipH="1">
            <a:off x="6247524" y="3201933"/>
            <a:ext cx="1036780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外周路径</a:t>
            </a:r>
          </a:p>
        </p:txBody>
      </p:sp>
      <p:sp>
        <p:nvSpPr>
          <p:cNvPr id="247" name="Object29">
            <a:extLst>
              <a:ext uri="{FF2B5EF4-FFF2-40B4-BE49-F238E27FC236}">
                <a16:creationId xmlns:a16="http://schemas.microsoft.com/office/drawing/2014/main" id="{D0B29B7B-078F-6647-9634-81DB766518A4}"/>
              </a:ext>
            </a:extLst>
          </p:cNvPr>
          <p:cNvSpPr/>
          <p:nvPr/>
        </p:nvSpPr>
        <p:spPr>
          <a:xfrm flipH="1">
            <a:off x="6247524" y="4043399"/>
            <a:ext cx="1036780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中心路径</a:t>
            </a:r>
          </a:p>
        </p:txBody>
      </p:sp>
      <p:cxnSp>
        <p:nvCxnSpPr>
          <p:cNvPr id="248" name="直线连接符 247">
            <a:extLst>
              <a:ext uri="{FF2B5EF4-FFF2-40B4-BE49-F238E27FC236}">
                <a16:creationId xmlns:a16="http://schemas.microsoft.com/office/drawing/2014/main" id="{DB02C7C8-DA42-DD43-9F50-9BB6E76F4477}"/>
              </a:ext>
            </a:extLst>
          </p:cNvPr>
          <p:cNvCxnSpPr>
            <a:cxnSpLocks/>
          </p:cNvCxnSpPr>
          <p:nvPr/>
        </p:nvCxnSpPr>
        <p:spPr>
          <a:xfrm>
            <a:off x="8235030" y="3867863"/>
            <a:ext cx="0" cy="1134560"/>
          </a:xfrm>
          <a:prstGeom prst="line">
            <a:avLst/>
          </a:prstGeom>
          <a:ln w="9525">
            <a:solidFill>
              <a:srgbClr val="3C5DEC"/>
            </a:solidFill>
            <a:prstDash val="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直线连接符 248">
            <a:extLst>
              <a:ext uri="{FF2B5EF4-FFF2-40B4-BE49-F238E27FC236}">
                <a16:creationId xmlns:a16="http://schemas.microsoft.com/office/drawing/2014/main" id="{5A01FDFC-9D1C-B04F-8A0D-10CDA0745CE9}"/>
              </a:ext>
            </a:extLst>
          </p:cNvPr>
          <p:cNvCxnSpPr>
            <a:cxnSpLocks/>
          </p:cNvCxnSpPr>
          <p:nvPr/>
        </p:nvCxnSpPr>
        <p:spPr>
          <a:xfrm flipH="1">
            <a:off x="6765914" y="4322617"/>
            <a:ext cx="776243" cy="813187"/>
          </a:xfrm>
          <a:prstGeom prst="line">
            <a:avLst/>
          </a:prstGeom>
          <a:ln w="9525">
            <a:solidFill>
              <a:srgbClr val="3C5DEC"/>
            </a:solidFill>
            <a:prstDash val="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直线连接符 249">
            <a:extLst>
              <a:ext uri="{FF2B5EF4-FFF2-40B4-BE49-F238E27FC236}">
                <a16:creationId xmlns:a16="http://schemas.microsoft.com/office/drawing/2014/main" id="{E75AF594-3E5B-104D-9895-1ACC8EAA57A9}"/>
              </a:ext>
            </a:extLst>
          </p:cNvPr>
          <p:cNvCxnSpPr>
            <a:cxnSpLocks/>
          </p:cNvCxnSpPr>
          <p:nvPr/>
        </p:nvCxnSpPr>
        <p:spPr>
          <a:xfrm flipH="1" flipV="1">
            <a:off x="7375077" y="2598432"/>
            <a:ext cx="2962" cy="272632"/>
          </a:xfrm>
          <a:prstGeom prst="line">
            <a:avLst/>
          </a:prstGeom>
          <a:ln w="9525">
            <a:solidFill>
              <a:srgbClr val="3C5DEC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线连接符 250">
            <a:extLst>
              <a:ext uri="{FF2B5EF4-FFF2-40B4-BE49-F238E27FC236}">
                <a16:creationId xmlns:a16="http://schemas.microsoft.com/office/drawing/2014/main" id="{FB57CB92-F4C3-7042-8BED-97AAB432580F}"/>
              </a:ext>
            </a:extLst>
          </p:cNvPr>
          <p:cNvCxnSpPr>
            <a:cxnSpLocks/>
          </p:cNvCxnSpPr>
          <p:nvPr/>
        </p:nvCxnSpPr>
        <p:spPr>
          <a:xfrm flipH="1" flipV="1">
            <a:off x="6319484" y="3477047"/>
            <a:ext cx="1578369" cy="13042"/>
          </a:xfrm>
          <a:prstGeom prst="line">
            <a:avLst/>
          </a:prstGeom>
          <a:ln w="9525">
            <a:solidFill>
              <a:srgbClr val="000000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直线连接符 251">
            <a:extLst>
              <a:ext uri="{FF2B5EF4-FFF2-40B4-BE49-F238E27FC236}">
                <a16:creationId xmlns:a16="http://schemas.microsoft.com/office/drawing/2014/main" id="{6D310085-BC1F-A240-8222-972B7A8A564B}"/>
              </a:ext>
            </a:extLst>
          </p:cNvPr>
          <p:cNvCxnSpPr>
            <a:cxnSpLocks/>
          </p:cNvCxnSpPr>
          <p:nvPr/>
        </p:nvCxnSpPr>
        <p:spPr>
          <a:xfrm flipH="1" flipV="1">
            <a:off x="6327700" y="4011491"/>
            <a:ext cx="1071093" cy="7876"/>
          </a:xfrm>
          <a:prstGeom prst="line">
            <a:avLst/>
          </a:prstGeom>
          <a:ln w="9525">
            <a:solidFill>
              <a:srgbClr val="000000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线连接符 252">
            <a:extLst>
              <a:ext uri="{FF2B5EF4-FFF2-40B4-BE49-F238E27FC236}">
                <a16:creationId xmlns:a16="http://schemas.microsoft.com/office/drawing/2014/main" id="{1EE65CCC-853C-0B43-AE16-3A4C51E1D6B1}"/>
              </a:ext>
            </a:extLst>
          </p:cNvPr>
          <p:cNvCxnSpPr>
            <a:cxnSpLocks/>
          </p:cNvCxnSpPr>
          <p:nvPr/>
        </p:nvCxnSpPr>
        <p:spPr>
          <a:xfrm flipH="1" flipV="1">
            <a:off x="6320223" y="3478931"/>
            <a:ext cx="6738" cy="540436"/>
          </a:xfrm>
          <a:prstGeom prst="line">
            <a:avLst/>
          </a:prstGeom>
          <a:ln w="9525">
            <a:solidFill>
              <a:srgbClr val="000000"/>
            </a:solidFill>
            <a:prstDash val="sys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454567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322103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活动阶段全景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8" y="1201681"/>
            <a:ext cx="3067052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5" y="1338712"/>
            <a:ext cx="303371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PANORAMA OF ACTIVITY STAGE.</a:t>
            </a:r>
          </a:p>
        </p:txBody>
      </p:sp>
      <p:cxnSp>
        <p:nvCxnSpPr>
          <p:cNvPr id="122" name="直线连接符 121">
            <a:extLst>
              <a:ext uri="{FF2B5EF4-FFF2-40B4-BE49-F238E27FC236}">
                <a16:creationId xmlns:a16="http://schemas.microsoft.com/office/drawing/2014/main" id="{261C2133-AE94-1143-9CB8-8FA39FB5A82E}"/>
              </a:ext>
            </a:extLst>
          </p:cNvPr>
          <p:cNvCxnSpPr>
            <a:cxnSpLocks/>
          </p:cNvCxnSpPr>
          <p:nvPr/>
        </p:nvCxnSpPr>
        <p:spPr>
          <a:xfrm flipH="1">
            <a:off x="1491629" y="2414578"/>
            <a:ext cx="9717709" cy="0"/>
          </a:xfrm>
          <a:prstGeom prst="line">
            <a:avLst/>
          </a:prstGeom>
          <a:ln w="12700" cmpd="sng">
            <a:solidFill>
              <a:srgbClr val="3C5DEC"/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椭圆 122">
            <a:extLst>
              <a:ext uri="{FF2B5EF4-FFF2-40B4-BE49-F238E27FC236}">
                <a16:creationId xmlns:a16="http://schemas.microsoft.com/office/drawing/2014/main" id="{D760CE8D-BECE-D04F-838A-E7F6EBECC5A8}"/>
              </a:ext>
            </a:extLst>
          </p:cNvPr>
          <p:cNvSpPr/>
          <p:nvPr/>
        </p:nvSpPr>
        <p:spPr>
          <a:xfrm>
            <a:off x="1382878" y="2360203"/>
            <a:ext cx="108751" cy="108751"/>
          </a:xfrm>
          <a:prstGeom prst="ellips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4" name="椭圆 123">
            <a:extLst>
              <a:ext uri="{FF2B5EF4-FFF2-40B4-BE49-F238E27FC236}">
                <a16:creationId xmlns:a16="http://schemas.microsoft.com/office/drawing/2014/main" id="{0E33FF09-CB84-F644-8D97-F5427CFEA45A}"/>
              </a:ext>
            </a:extLst>
          </p:cNvPr>
          <p:cNvSpPr/>
          <p:nvPr/>
        </p:nvSpPr>
        <p:spPr>
          <a:xfrm>
            <a:off x="7312324" y="2360203"/>
            <a:ext cx="108751" cy="108751"/>
          </a:xfrm>
          <a:prstGeom prst="ellips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8" name="椭圆 137">
            <a:extLst>
              <a:ext uri="{FF2B5EF4-FFF2-40B4-BE49-F238E27FC236}">
                <a16:creationId xmlns:a16="http://schemas.microsoft.com/office/drawing/2014/main" id="{BF913E0C-9DE2-E24E-ACF3-10ED79545CAE}"/>
              </a:ext>
            </a:extLst>
          </p:cNvPr>
          <p:cNvSpPr/>
          <p:nvPr/>
        </p:nvSpPr>
        <p:spPr>
          <a:xfrm>
            <a:off x="11209338" y="2360203"/>
            <a:ext cx="108751" cy="108751"/>
          </a:xfrm>
          <a:prstGeom prst="ellips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9" name="Object29">
            <a:extLst>
              <a:ext uri="{FF2B5EF4-FFF2-40B4-BE49-F238E27FC236}">
                <a16:creationId xmlns:a16="http://schemas.microsoft.com/office/drawing/2014/main" id="{0A7B6617-DE80-064C-A4EE-2A9F3ECBD642}"/>
              </a:ext>
            </a:extLst>
          </p:cNvPr>
          <p:cNvSpPr/>
          <p:nvPr/>
        </p:nvSpPr>
        <p:spPr>
          <a:xfrm flipH="1">
            <a:off x="1250950" y="1895490"/>
            <a:ext cx="845219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10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10/09</a:t>
            </a:r>
          </a:p>
          <a:p>
            <a:pPr algn="ctr" defTabSz="1219169" hangingPunct="0"/>
            <a:r>
              <a:rPr lang="zh-CN" altLang="en-US" sz="110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项目启动</a:t>
            </a:r>
          </a:p>
        </p:txBody>
      </p:sp>
      <p:sp>
        <p:nvSpPr>
          <p:cNvPr id="142" name="Object29">
            <a:extLst>
              <a:ext uri="{FF2B5EF4-FFF2-40B4-BE49-F238E27FC236}">
                <a16:creationId xmlns:a16="http://schemas.microsoft.com/office/drawing/2014/main" id="{E9174287-FFB9-7C4E-9C45-251DF485CF9D}"/>
              </a:ext>
            </a:extLst>
          </p:cNvPr>
          <p:cNvSpPr/>
          <p:nvPr/>
        </p:nvSpPr>
        <p:spPr>
          <a:xfrm flipH="1">
            <a:off x="3478095" y="1895490"/>
            <a:ext cx="1520496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线上阶段</a:t>
            </a:r>
          </a:p>
        </p:txBody>
      </p:sp>
      <p:sp>
        <p:nvSpPr>
          <p:cNvPr id="143" name="Object29">
            <a:extLst>
              <a:ext uri="{FF2B5EF4-FFF2-40B4-BE49-F238E27FC236}">
                <a16:creationId xmlns:a16="http://schemas.microsoft.com/office/drawing/2014/main" id="{7E240134-BD77-4B42-B8FD-65BC58376A0F}"/>
              </a:ext>
            </a:extLst>
          </p:cNvPr>
          <p:cNvSpPr/>
          <p:nvPr/>
        </p:nvSpPr>
        <p:spPr>
          <a:xfrm flipH="1">
            <a:off x="6888669" y="1895490"/>
            <a:ext cx="845219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10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11/13</a:t>
            </a:r>
          </a:p>
          <a:p>
            <a:pPr algn="ctr" defTabSz="1219169" hangingPunct="0"/>
            <a:r>
              <a:rPr lang="zh-CN" altLang="en-US" sz="110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线下启动</a:t>
            </a:r>
          </a:p>
        </p:txBody>
      </p:sp>
      <p:sp>
        <p:nvSpPr>
          <p:cNvPr id="144" name="Object29">
            <a:extLst>
              <a:ext uri="{FF2B5EF4-FFF2-40B4-BE49-F238E27FC236}">
                <a16:creationId xmlns:a16="http://schemas.microsoft.com/office/drawing/2014/main" id="{2AF507CC-788D-144B-8610-ACC4D81F8FCE}"/>
              </a:ext>
            </a:extLst>
          </p:cNvPr>
          <p:cNvSpPr/>
          <p:nvPr/>
        </p:nvSpPr>
        <p:spPr>
          <a:xfrm flipH="1">
            <a:off x="10612527" y="1895490"/>
            <a:ext cx="845219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10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12/05</a:t>
            </a:r>
          </a:p>
          <a:p>
            <a:pPr algn="ctr" defTabSz="1219169" hangingPunct="0"/>
            <a:r>
              <a:rPr lang="zh-CN" altLang="en-US" sz="110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活动举办</a:t>
            </a:r>
          </a:p>
        </p:txBody>
      </p:sp>
      <p:sp>
        <p:nvSpPr>
          <p:cNvPr id="145" name="Object29">
            <a:extLst>
              <a:ext uri="{FF2B5EF4-FFF2-40B4-BE49-F238E27FC236}">
                <a16:creationId xmlns:a16="http://schemas.microsoft.com/office/drawing/2014/main" id="{79984A3F-D0F8-B043-B966-68C0249B16CF}"/>
              </a:ext>
            </a:extLst>
          </p:cNvPr>
          <p:cNvSpPr/>
          <p:nvPr/>
        </p:nvSpPr>
        <p:spPr>
          <a:xfrm flipH="1">
            <a:off x="8638430" y="1895490"/>
            <a:ext cx="1520496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线下阶段</a:t>
            </a:r>
          </a:p>
        </p:txBody>
      </p:sp>
      <p:sp>
        <p:nvSpPr>
          <p:cNvPr id="146" name="Object29">
            <a:extLst>
              <a:ext uri="{FF2B5EF4-FFF2-40B4-BE49-F238E27FC236}">
                <a16:creationId xmlns:a16="http://schemas.microsoft.com/office/drawing/2014/main" id="{7217E6AB-619A-6246-84D9-68094898956B}"/>
              </a:ext>
            </a:extLst>
          </p:cNvPr>
          <p:cNvSpPr/>
          <p:nvPr/>
        </p:nvSpPr>
        <p:spPr>
          <a:xfrm flipH="1">
            <a:off x="494585" y="2184959"/>
            <a:ext cx="724705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阶段：</a:t>
            </a:r>
          </a:p>
        </p:txBody>
      </p:sp>
      <p:sp>
        <p:nvSpPr>
          <p:cNvPr id="147" name="Object29">
            <a:extLst>
              <a:ext uri="{FF2B5EF4-FFF2-40B4-BE49-F238E27FC236}">
                <a16:creationId xmlns:a16="http://schemas.microsoft.com/office/drawing/2014/main" id="{15C615FB-2817-6540-B5FE-6624C703B91C}"/>
              </a:ext>
            </a:extLst>
          </p:cNvPr>
          <p:cNvSpPr/>
          <p:nvPr/>
        </p:nvSpPr>
        <p:spPr>
          <a:xfrm flipH="1">
            <a:off x="494585" y="6020505"/>
            <a:ext cx="724705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目标：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5F25515-597D-D34A-BC58-96AAF99302F4}"/>
              </a:ext>
            </a:extLst>
          </p:cNvPr>
          <p:cNvGrpSpPr/>
          <p:nvPr/>
        </p:nvGrpSpPr>
        <p:grpSpPr>
          <a:xfrm>
            <a:off x="1397758" y="2711204"/>
            <a:ext cx="1788964" cy="3009121"/>
            <a:chOff x="1397758" y="2863609"/>
            <a:chExt cx="1788964" cy="3009121"/>
          </a:xfrm>
        </p:grpSpPr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F6DD6684-629E-814D-897E-03691DE65436}"/>
                </a:ext>
              </a:extLst>
            </p:cNvPr>
            <p:cNvGrpSpPr/>
            <p:nvPr/>
          </p:nvGrpSpPr>
          <p:grpSpPr>
            <a:xfrm>
              <a:off x="1397758" y="2863609"/>
              <a:ext cx="1788964" cy="1788965"/>
              <a:chOff x="1763547" y="5154823"/>
              <a:chExt cx="1364769" cy="1364768"/>
            </a:xfrm>
          </p:grpSpPr>
          <p:sp>
            <p:nvSpPr>
              <p:cNvPr id="101" name="椭圆 100">
                <a:extLst>
                  <a:ext uri="{FF2B5EF4-FFF2-40B4-BE49-F238E27FC236}">
                    <a16:creationId xmlns:a16="http://schemas.microsoft.com/office/drawing/2014/main" id="{D7D991B6-D1B2-4449-95BC-4C14C82DCAD2}"/>
                  </a:ext>
                </a:extLst>
              </p:cNvPr>
              <p:cNvSpPr/>
              <p:nvPr/>
            </p:nvSpPr>
            <p:spPr>
              <a:xfrm>
                <a:off x="1763548" y="5154823"/>
                <a:ext cx="1364768" cy="1364768"/>
              </a:xfrm>
              <a:prstGeom prst="ellipse">
                <a:avLst/>
              </a:prstGeom>
              <a:noFill/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02" name="Object29">
                <a:extLst>
                  <a:ext uri="{FF2B5EF4-FFF2-40B4-BE49-F238E27FC236}">
                    <a16:creationId xmlns:a16="http://schemas.microsoft.com/office/drawing/2014/main" id="{516C0480-7693-4D43-981F-5AB2FA6EF34F}"/>
                  </a:ext>
                </a:extLst>
              </p:cNvPr>
              <p:cNvSpPr txBox="1"/>
              <p:nvPr/>
            </p:nvSpPr>
            <p:spPr>
              <a:xfrm>
                <a:off x="1763547" y="5812981"/>
                <a:ext cx="1364768" cy="18783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#</a:t>
                </a:r>
                <a:r>
                  <a:rPr lang="zh-CN" altLang="en-US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我要上嘉年华</a:t>
                </a: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#</a:t>
                </a:r>
              </a:p>
            </p:txBody>
          </p:sp>
          <p:sp>
            <p:nvSpPr>
              <p:cNvPr id="103" name="Object29">
                <a:extLst>
                  <a:ext uri="{FF2B5EF4-FFF2-40B4-BE49-F238E27FC236}">
                    <a16:creationId xmlns:a16="http://schemas.microsoft.com/office/drawing/2014/main" id="{626F0B03-3B44-8544-BAB2-E53F3BB0555E}"/>
                  </a:ext>
                </a:extLst>
              </p:cNvPr>
              <p:cNvSpPr txBox="1"/>
              <p:nvPr/>
            </p:nvSpPr>
            <p:spPr>
              <a:xfrm>
                <a:off x="2050240" y="5587640"/>
                <a:ext cx="791382" cy="18783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10/26</a:t>
                </a:r>
                <a:r>
                  <a:rPr lang="zh-CN" altLang="en-US" sz="16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 上线</a:t>
                </a:r>
                <a:endParaRPr lang="en-US" altLang="zh-CN" sz="16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cxnSp>
          <p:nvCxnSpPr>
            <p:cNvPr id="148" name="直线连接符 147">
              <a:extLst>
                <a:ext uri="{FF2B5EF4-FFF2-40B4-BE49-F238E27FC236}">
                  <a16:creationId xmlns:a16="http://schemas.microsoft.com/office/drawing/2014/main" id="{44F50C80-4BE8-D84D-9F6E-EC0D957F11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2240" y="4652574"/>
              <a:ext cx="0" cy="540139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7ED8475D-D4A5-8A46-B962-1AD577607A3C}"/>
                </a:ext>
              </a:extLst>
            </p:cNvPr>
            <p:cNvGrpSpPr/>
            <p:nvPr/>
          </p:nvGrpSpPr>
          <p:grpSpPr>
            <a:xfrm>
              <a:off x="1397760" y="5233578"/>
              <a:ext cx="1788961" cy="639152"/>
              <a:chOff x="2557907" y="3316065"/>
              <a:chExt cx="980527" cy="816652"/>
            </a:xfrm>
          </p:grpSpPr>
          <p:sp>
            <p:nvSpPr>
              <p:cNvPr id="155" name="矩形: 圆角 114">
                <a:extLst>
                  <a:ext uri="{FF2B5EF4-FFF2-40B4-BE49-F238E27FC236}">
                    <a16:creationId xmlns:a16="http://schemas.microsoft.com/office/drawing/2014/main" id="{EFCAC6AE-412C-1242-AF47-1F4709611EEB}"/>
                  </a:ext>
                </a:extLst>
              </p:cNvPr>
              <p:cNvSpPr/>
              <p:nvPr/>
            </p:nvSpPr>
            <p:spPr>
              <a:xfrm>
                <a:off x="2557907" y="3316065"/>
                <a:ext cx="980527" cy="816652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56" name="Object60">
                <a:extLst>
                  <a:ext uri="{FF2B5EF4-FFF2-40B4-BE49-F238E27FC236}">
                    <a16:creationId xmlns:a16="http://schemas.microsoft.com/office/drawing/2014/main" id="{08292AFD-E807-C240-9C10-3D0A0E06EAF8}"/>
                  </a:ext>
                </a:extLst>
              </p:cNvPr>
              <p:cNvSpPr/>
              <p:nvPr/>
            </p:nvSpPr>
            <p:spPr>
              <a:xfrm>
                <a:off x="2671404" y="3517936"/>
                <a:ext cx="753535" cy="412912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直播选秀PK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雪球故事征集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7D4B659-7DEA-514F-B69E-2A18129DB47A}"/>
              </a:ext>
            </a:extLst>
          </p:cNvPr>
          <p:cNvGrpSpPr/>
          <p:nvPr/>
        </p:nvGrpSpPr>
        <p:grpSpPr>
          <a:xfrm>
            <a:off x="3429308" y="2711204"/>
            <a:ext cx="1788964" cy="3009121"/>
            <a:chOff x="3414297" y="2863609"/>
            <a:chExt cx="1788964" cy="3009121"/>
          </a:xfrm>
        </p:grpSpPr>
        <p:grpSp>
          <p:nvGrpSpPr>
            <p:cNvPr id="104" name="组合 103">
              <a:extLst>
                <a:ext uri="{FF2B5EF4-FFF2-40B4-BE49-F238E27FC236}">
                  <a16:creationId xmlns:a16="http://schemas.microsoft.com/office/drawing/2014/main" id="{4CE89F41-7579-624F-80F2-974A487DD2E7}"/>
                </a:ext>
              </a:extLst>
            </p:cNvPr>
            <p:cNvGrpSpPr/>
            <p:nvPr/>
          </p:nvGrpSpPr>
          <p:grpSpPr>
            <a:xfrm>
              <a:off x="3414297" y="2863609"/>
              <a:ext cx="1788964" cy="1788965"/>
              <a:chOff x="1763547" y="5154823"/>
              <a:chExt cx="1364769" cy="1364768"/>
            </a:xfrm>
          </p:grpSpPr>
          <p:sp>
            <p:nvSpPr>
              <p:cNvPr id="105" name="椭圆 104">
                <a:extLst>
                  <a:ext uri="{FF2B5EF4-FFF2-40B4-BE49-F238E27FC236}">
                    <a16:creationId xmlns:a16="http://schemas.microsoft.com/office/drawing/2014/main" id="{09EDDFAA-FF53-2A47-9899-5ED4D49EA11B}"/>
                  </a:ext>
                </a:extLst>
              </p:cNvPr>
              <p:cNvSpPr/>
              <p:nvPr/>
            </p:nvSpPr>
            <p:spPr>
              <a:xfrm>
                <a:off x="1763548" y="5154823"/>
                <a:ext cx="1364768" cy="1364768"/>
              </a:xfrm>
              <a:prstGeom prst="ellipse">
                <a:avLst/>
              </a:prstGeom>
              <a:noFill/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06" name="Object29">
                <a:extLst>
                  <a:ext uri="{FF2B5EF4-FFF2-40B4-BE49-F238E27FC236}">
                    <a16:creationId xmlns:a16="http://schemas.microsoft.com/office/drawing/2014/main" id="{6FB59481-DEC5-404A-8A5B-3C1F6BFFF5AB}"/>
                  </a:ext>
                </a:extLst>
              </p:cNvPr>
              <p:cNvSpPr txBox="1"/>
              <p:nvPr/>
            </p:nvSpPr>
            <p:spPr>
              <a:xfrm>
                <a:off x="1763547" y="5812981"/>
                <a:ext cx="1364768" cy="18783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#</a:t>
                </a:r>
                <a:r>
                  <a:rPr lang="zh-CN" altLang="en-US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雪球奖评选</a:t>
                </a: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#</a:t>
                </a:r>
              </a:p>
            </p:txBody>
          </p:sp>
          <p:sp>
            <p:nvSpPr>
              <p:cNvPr id="107" name="Object29">
                <a:extLst>
                  <a:ext uri="{FF2B5EF4-FFF2-40B4-BE49-F238E27FC236}">
                    <a16:creationId xmlns:a16="http://schemas.microsoft.com/office/drawing/2014/main" id="{AD079020-1551-0649-AFFC-43A9F541840D}"/>
                  </a:ext>
                </a:extLst>
              </p:cNvPr>
              <p:cNvSpPr txBox="1"/>
              <p:nvPr/>
            </p:nvSpPr>
            <p:spPr>
              <a:xfrm>
                <a:off x="2050240" y="5587640"/>
                <a:ext cx="791382" cy="18783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11/09</a:t>
                </a:r>
                <a:r>
                  <a:rPr lang="zh-CN" altLang="en-US" sz="16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 上线</a:t>
                </a:r>
                <a:endParaRPr lang="en-US" altLang="zh-CN" sz="16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cxnSp>
          <p:nvCxnSpPr>
            <p:cNvPr id="149" name="直线连接符 148">
              <a:extLst>
                <a:ext uri="{FF2B5EF4-FFF2-40B4-BE49-F238E27FC236}">
                  <a16:creationId xmlns:a16="http://schemas.microsoft.com/office/drawing/2014/main" id="{97187671-009D-5645-9AA7-FDF560B2CD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8779" y="4652574"/>
              <a:ext cx="0" cy="540139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7" name="组合 156">
              <a:extLst>
                <a:ext uri="{FF2B5EF4-FFF2-40B4-BE49-F238E27FC236}">
                  <a16:creationId xmlns:a16="http://schemas.microsoft.com/office/drawing/2014/main" id="{AAB105E8-E12D-ED40-8E7F-874775F6A08C}"/>
                </a:ext>
              </a:extLst>
            </p:cNvPr>
            <p:cNvGrpSpPr/>
            <p:nvPr/>
          </p:nvGrpSpPr>
          <p:grpSpPr>
            <a:xfrm>
              <a:off x="3414299" y="5233578"/>
              <a:ext cx="1788961" cy="639152"/>
              <a:chOff x="2557907" y="3316065"/>
              <a:chExt cx="980527" cy="816652"/>
            </a:xfrm>
          </p:grpSpPr>
          <p:sp>
            <p:nvSpPr>
              <p:cNvPr id="158" name="矩形: 圆角 114">
                <a:extLst>
                  <a:ext uri="{FF2B5EF4-FFF2-40B4-BE49-F238E27FC236}">
                    <a16:creationId xmlns:a16="http://schemas.microsoft.com/office/drawing/2014/main" id="{4A18E1FB-1A06-0940-BADE-D0FD13C63851}"/>
                  </a:ext>
                </a:extLst>
              </p:cNvPr>
              <p:cNvSpPr/>
              <p:nvPr/>
            </p:nvSpPr>
            <p:spPr>
              <a:xfrm>
                <a:off x="2557907" y="3316065"/>
                <a:ext cx="980527" cy="816652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59" name="Object60">
                <a:extLst>
                  <a:ext uri="{FF2B5EF4-FFF2-40B4-BE49-F238E27FC236}">
                    <a16:creationId xmlns:a16="http://schemas.microsoft.com/office/drawing/2014/main" id="{EA5607D1-616B-1B4A-B7EF-8B66643687B3}"/>
                  </a:ext>
                </a:extLst>
              </p:cNvPr>
              <p:cNvSpPr/>
              <p:nvPr/>
            </p:nvSpPr>
            <p:spPr>
              <a:xfrm>
                <a:off x="2671404" y="3517936"/>
                <a:ext cx="753535" cy="412912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影响力用户评选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年度新锐用户评选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5ADDD499-66EE-A643-8340-5E9EEC3F1376}"/>
              </a:ext>
            </a:extLst>
          </p:cNvPr>
          <p:cNvGrpSpPr/>
          <p:nvPr/>
        </p:nvGrpSpPr>
        <p:grpSpPr>
          <a:xfrm>
            <a:off x="5460858" y="2711204"/>
            <a:ext cx="1788964" cy="3009121"/>
            <a:chOff x="5456828" y="2863609"/>
            <a:chExt cx="1788964" cy="3009121"/>
          </a:xfrm>
        </p:grpSpPr>
        <p:grpSp>
          <p:nvGrpSpPr>
            <p:cNvPr id="108" name="组合 107">
              <a:extLst>
                <a:ext uri="{FF2B5EF4-FFF2-40B4-BE49-F238E27FC236}">
                  <a16:creationId xmlns:a16="http://schemas.microsoft.com/office/drawing/2014/main" id="{3E3FA7F0-0178-CE45-BC9A-7DC80AF44246}"/>
                </a:ext>
              </a:extLst>
            </p:cNvPr>
            <p:cNvGrpSpPr/>
            <p:nvPr/>
          </p:nvGrpSpPr>
          <p:grpSpPr>
            <a:xfrm>
              <a:off x="5456828" y="2863609"/>
              <a:ext cx="1788964" cy="1788965"/>
              <a:chOff x="1763547" y="5154823"/>
              <a:chExt cx="1364769" cy="1364768"/>
            </a:xfrm>
          </p:grpSpPr>
          <p:sp>
            <p:nvSpPr>
              <p:cNvPr id="109" name="椭圆 108">
                <a:extLst>
                  <a:ext uri="{FF2B5EF4-FFF2-40B4-BE49-F238E27FC236}">
                    <a16:creationId xmlns:a16="http://schemas.microsoft.com/office/drawing/2014/main" id="{2BDB945A-482F-6B4A-B02B-36CA5460018E}"/>
                  </a:ext>
                </a:extLst>
              </p:cNvPr>
              <p:cNvSpPr/>
              <p:nvPr/>
            </p:nvSpPr>
            <p:spPr>
              <a:xfrm>
                <a:off x="1763548" y="5154823"/>
                <a:ext cx="1364768" cy="1364768"/>
              </a:xfrm>
              <a:prstGeom prst="ellipse">
                <a:avLst/>
              </a:prstGeom>
              <a:noFill/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10" name="Object29">
                <a:extLst>
                  <a:ext uri="{FF2B5EF4-FFF2-40B4-BE49-F238E27FC236}">
                    <a16:creationId xmlns:a16="http://schemas.microsoft.com/office/drawing/2014/main" id="{089655D9-3A46-334D-8C5B-F9BCA218A913}"/>
                  </a:ext>
                </a:extLst>
              </p:cNvPr>
              <p:cNvSpPr txBox="1"/>
              <p:nvPr/>
            </p:nvSpPr>
            <p:spPr>
              <a:xfrm>
                <a:off x="1763547" y="5812981"/>
                <a:ext cx="1364768" cy="18783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#</a:t>
                </a:r>
                <a:r>
                  <a:rPr lang="zh-CN" altLang="en-US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嘉年华长街</a:t>
                </a: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#</a:t>
                </a:r>
              </a:p>
            </p:txBody>
          </p:sp>
          <p:sp>
            <p:nvSpPr>
              <p:cNvPr id="111" name="Object29">
                <a:extLst>
                  <a:ext uri="{FF2B5EF4-FFF2-40B4-BE49-F238E27FC236}">
                    <a16:creationId xmlns:a16="http://schemas.microsoft.com/office/drawing/2014/main" id="{A8C3AAD0-C034-8049-BA4D-CBFD54D204C3}"/>
                  </a:ext>
                </a:extLst>
              </p:cNvPr>
              <p:cNvSpPr txBox="1"/>
              <p:nvPr/>
            </p:nvSpPr>
            <p:spPr>
              <a:xfrm>
                <a:off x="2050240" y="5587640"/>
                <a:ext cx="791382" cy="18783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11/13</a:t>
                </a:r>
                <a:r>
                  <a:rPr lang="zh-CN" altLang="en-US" sz="16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 上线</a:t>
                </a:r>
                <a:endParaRPr lang="en-US" altLang="zh-CN" sz="16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cxnSp>
          <p:nvCxnSpPr>
            <p:cNvPr id="151" name="直线连接符 150">
              <a:extLst>
                <a:ext uri="{FF2B5EF4-FFF2-40B4-BE49-F238E27FC236}">
                  <a16:creationId xmlns:a16="http://schemas.microsoft.com/office/drawing/2014/main" id="{D6FDC1A8-8989-4243-AC18-C9FA993F9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51310" y="4652574"/>
              <a:ext cx="0" cy="540139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0" name="组合 159">
              <a:extLst>
                <a:ext uri="{FF2B5EF4-FFF2-40B4-BE49-F238E27FC236}">
                  <a16:creationId xmlns:a16="http://schemas.microsoft.com/office/drawing/2014/main" id="{48A65F56-B01A-5946-B831-BC74A03A4E3E}"/>
                </a:ext>
              </a:extLst>
            </p:cNvPr>
            <p:cNvGrpSpPr/>
            <p:nvPr/>
          </p:nvGrpSpPr>
          <p:grpSpPr>
            <a:xfrm>
              <a:off x="5456830" y="5233578"/>
              <a:ext cx="1788961" cy="639152"/>
              <a:chOff x="2557907" y="3316065"/>
              <a:chExt cx="980527" cy="816652"/>
            </a:xfrm>
          </p:grpSpPr>
          <p:sp>
            <p:nvSpPr>
              <p:cNvPr id="161" name="矩形: 圆角 114">
                <a:extLst>
                  <a:ext uri="{FF2B5EF4-FFF2-40B4-BE49-F238E27FC236}">
                    <a16:creationId xmlns:a16="http://schemas.microsoft.com/office/drawing/2014/main" id="{0F91AC77-7B9C-724B-B621-76546CD5BAA7}"/>
                  </a:ext>
                </a:extLst>
              </p:cNvPr>
              <p:cNvSpPr/>
              <p:nvPr/>
            </p:nvSpPr>
            <p:spPr>
              <a:xfrm>
                <a:off x="2557907" y="3316065"/>
                <a:ext cx="980527" cy="816652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62" name="Object60">
                <a:extLst>
                  <a:ext uri="{FF2B5EF4-FFF2-40B4-BE49-F238E27FC236}">
                    <a16:creationId xmlns:a16="http://schemas.microsoft.com/office/drawing/2014/main" id="{3540E4C9-ABFC-034F-A08F-25800EC09DB4}"/>
                  </a:ext>
                </a:extLst>
              </p:cNvPr>
              <p:cNvSpPr/>
              <p:nvPr/>
            </p:nvSpPr>
            <p:spPr>
              <a:xfrm>
                <a:off x="2671404" y="3517936"/>
                <a:ext cx="753535" cy="412912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抢嘉年华门票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全景展示嘉年华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4102627-9C63-7D47-8FB3-AB7152EA8AE7}"/>
              </a:ext>
            </a:extLst>
          </p:cNvPr>
          <p:cNvGrpSpPr/>
          <p:nvPr/>
        </p:nvGrpSpPr>
        <p:grpSpPr>
          <a:xfrm>
            <a:off x="7492408" y="2711204"/>
            <a:ext cx="1788964" cy="3009121"/>
            <a:chOff x="7581661" y="2863609"/>
            <a:chExt cx="1788964" cy="3009121"/>
          </a:xfrm>
        </p:grpSpPr>
        <p:grpSp>
          <p:nvGrpSpPr>
            <p:cNvPr id="112" name="组合 111">
              <a:extLst>
                <a:ext uri="{FF2B5EF4-FFF2-40B4-BE49-F238E27FC236}">
                  <a16:creationId xmlns:a16="http://schemas.microsoft.com/office/drawing/2014/main" id="{DF17EA99-1B21-3E48-A8A4-F0C0F5A674B1}"/>
                </a:ext>
              </a:extLst>
            </p:cNvPr>
            <p:cNvGrpSpPr/>
            <p:nvPr/>
          </p:nvGrpSpPr>
          <p:grpSpPr>
            <a:xfrm>
              <a:off x="7581661" y="2863609"/>
              <a:ext cx="1788964" cy="1788965"/>
              <a:chOff x="1763547" y="5154823"/>
              <a:chExt cx="1364769" cy="1364768"/>
            </a:xfrm>
          </p:grpSpPr>
          <p:sp>
            <p:nvSpPr>
              <p:cNvPr id="113" name="椭圆 112">
                <a:extLst>
                  <a:ext uri="{FF2B5EF4-FFF2-40B4-BE49-F238E27FC236}">
                    <a16:creationId xmlns:a16="http://schemas.microsoft.com/office/drawing/2014/main" id="{C9EEFFF4-6001-7543-9695-6591B6D11687}"/>
                  </a:ext>
                </a:extLst>
              </p:cNvPr>
              <p:cNvSpPr/>
              <p:nvPr/>
            </p:nvSpPr>
            <p:spPr>
              <a:xfrm>
                <a:off x="1763548" y="5154823"/>
                <a:ext cx="1364768" cy="1364768"/>
              </a:xfrm>
              <a:prstGeom prst="ellipse">
                <a:avLst/>
              </a:prstGeom>
              <a:noFill/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14" name="Object29">
                <a:extLst>
                  <a:ext uri="{FF2B5EF4-FFF2-40B4-BE49-F238E27FC236}">
                    <a16:creationId xmlns:a16="http://schemas.microsoft.com/office/drawing/2014/main" id="{2794AF91-2DB4-0D41-913D-3C5C86BF04D1}"/>
                  </a:ext>
                </a:extLst>
              </p:cNvPr>
              <p:cNvSpPr txBox="1"/>
              <p:nvPr/>
            </p:nvSpPr>
            <p:spPr>
              <a:xfrm>
                <a:off x="1763547" y="5812981"/>
                <a:ext cx="1364768" cy="18783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#</a:t>
                </a:r>
                <a:r>
                  <a:rPr lang="zh-CN" altLang="en-US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雪球之夜颁奖</a:t>
                </a: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#</a:t>
                </a:r>
              </a:p>
            </p:txBody>
          </p:sp>
          <p:sp>
            <p:nvSpPr>
              <p:cNvPr id="115" name="Object29">
                <a:extLst>
                  <a:ext uri="{FF2B5EF4-FFF2-40B4-BE49-F238E27FC236}">
                    <a16:creationId xmlns:a16="http://schemas.microsoft.com/office/drawing/2014/main" id="{47795F29-DE05-244F-9EE9-8F919387071E}"/>
                  </a:ext>
                </a:extLst>
              </p:cNvPr>
              <p:cNvSpPr txBox="1"/>
              <p:nvPr/>
            </p:nvSpPr>
            <p:spPr>
              <a:xfrm>
                <a:off x="2050240" y="5587640"/>
                <a:ext cx="791382" cy="18783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12/04</a:t>
                </a:r>
                <a:r>
                  <a:rPr lang="zh-CN" altLang="en-US" sz="16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 举办</a:t>
                </a:r>
                <a:endParaRPr lang="en-US" altLang="zh-CN" sz="16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cxnSp>
          <p:nvCxnSpPr>
            <p:cNvPr id="152" name="直线连接符 151">
              <a:extLst>
                <a:ext uri="{FF2B5EF4-FFF2-40B4-BE49-F238E27FC236}">
                  <a16:creationId xmlns:a16="http://schemas.microsoft.com/office/drawing/2014/main" id="{1B7EE825-3E4A-644D-98AF-EA65755EDC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76143" y="4652574"/>
              <a:ext cx="0" cy="540139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3" name="组合 162">
              <a:extLst>
                <a:ext uri="{FF2B5EF4-FFF2-40B4-BE49-F238E27FC236}">
                  <a16:creationId xmlns:a16="http://schemas.microsoft.com/office/drawing/2014/main" id="{8CD86860-43FA-7441-AC40-DA238C3E24E9}"/>
                </a:ext>
              </a:extLst>
            </p:cNvPr>
            <p:cNvGrpSpPr/>
            <p:nvPr/>
          </p:nvGrpSpPr>
          <p:grpSpPr>
            <a:xfrm>
              <a:off x="7581663" y="5233578"/>
              <a:ext cx="1788961" cy="639152"/>
              <a:chOff x="2557907" y="3316065"/>
              <a:chExt cx="980527" cy="816652"/>
            </a:xfrm>
          </p:grpSpPr>
          <p:sp>
            <p:nvSpPr>
              <p:cNvPr id="164" name="矩形: 圆角 114">
                <a:extLst>
                  <a:ext uri="{FF2B5EF4-FFF2-40B4-BE49-F238E27FC236}">
                    <a16:creationId xmlns:a16="http://schemas.microsoft.com/office/drawing/2014/main" id="{1E345236-F3FD-AF40-8505-57F2FC3A9435}"/>
                  </a:ext>
                </a:extLst>
              </p:cNvPr>
              <p:cNvSpPr/>
              <p:nvPr/>
            </p:nvSpPr>
            <p:spPr>
              <a:xfrm>
                <a:off x="2557907" y="3316065"/>
                <a:ext cx="980527" cy="816652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65" name="Object60">
                <a:extLst>
                  <a:ext uri="{FF2B5EF4-FFF2-40B4-BE49-F238E27FC236}">
                    <a16:creationId xmlns:a16="http://schemas.microsoft.com/office/drawing/2014/main" id="{191C20CB-1F68-1945-9AB3-E52B0D71CCA0}"/>
                  </a:ext>
                </a:extLst>
              </p:cNvPr>
              <p:cNvSpPr/>
              <p:nvPr/>
            </p:nvSpPr>
            <p:spPr>
              <a:xfrm>
                <a:off x="2671404" y="3517936"/>
                <a:ext cx="753535" cy="412912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颁奖晚宴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年度奖项颁布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FB3149B-EEB4-AB49-B3F7-098ABCD28F99}"/>
              </a:ext>
            </a:extLst>
          </p:cNvPr>
          <p:cNvGrpSpPr/>
          <p:nvPr/>
        </p:nvGrpSpPr>
        <p:grpSpPr>
          <a:xfrm>
            <a:off x="9523958" y="2711204"/>
            <a:ext cx="1788964" cy="2989575"/>
            <a:chOff x="9564685" y="2863609"/>
            <a:chExt cx="1788964" cy="2989575"/>
          </a:xfrm>
        </p:grpSpPr>
        <p:grpSp>
          <p:nvGrpSpPr>
            <p:cNvPr id="117" name="组合 116">
              <a:extLst>
                <a:ext uri="{FF2B5EF4-FFF2-40B4-BE49-F238E27FC236}">
                  <a16:creationId xmlns:a16="http://schemas.microsoft.com/office/drawing/2014/main" id="{323EB63F-7A4F-FA4E-9CFF-F27214B6840A}"/>
                </a:ext>
              </a:extLst>
            </p:cNvPr>
            <p:cNvGrpSpPr/>
            <p:nvPr/>
          </p:nvGrpSpPr>
          <p:grpSpPr>
            <a:xfrm>
              <a:off x="9564685" y="2863609"/>
              <a:ext cx="1788964" cy="1788965"/>
              <a:chOff x="1763547" y="5154823"/>
              <a:chExt cx="1364769" cy="1364768"/>
            </a:xfrm>
          </p:grpSpPr>
          <p:sp>
            <p:nvSpPr>
              <p:cNvPr id="118" name="椭圆 117">
                <a:extLst>
                  <a:ext uri="{FF2B5EF4-FFF2-40B4-BE49-F238E27FC236}">
                    <a16:creationId xmlns:a16="http://schemas.microsoft.com/office/drawing/2014/main" id="{2639ACCC-507E-784B-AC38-A99ADB58A297}"/>
                  </a:ext>
                </a:extLst>
              </p:cNvPr>
              <p:cNvSpPr/>
              <p:nvPr/>
            </p:nvSpPr>
            <p:spPr>
              <a:xfrm>
                <a:off x="1763548" y="5154823"/>
                <a:ext cx="1364768" cy="1364768"/>
              </a:xfrm>
              <a:prstGeom prst="ellipse">
                <a:avLst/>
              </a:prstGeom>
              <a:noFill/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19" name="Object29">
                <a:extLst>
                  <a:ext uri="{FF2B5EF4-FFF2-40B4-BE49-F238E27FC236}">
                    <a16:creationId xmlns:a16="http://schemas.microsoft.com/office/drawing/2014/main" id="{B9EEF6CE-8D1A-0443-A971-BF9A2EAACF08}"/>
                  </a:ext>
                </a:extLst>
              </p:cNvPr>
              <p:cNvSpPr txBox="1"/>
              <p:nvPr/>
            </p:nvSpPr>
            <p:spPr>
              <a:xfrm>
                <a:off x="1763547" y="5812981"/>
                <a:ext cx="1364768" cy="18783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#</a:t>
                </a:r>
                <a:r>
                  <a:rPr lang="zh-CN" altLang="en-US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雪球嘉年华</a:t>
                </a: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</a:rPr>
                  <a:t>#</a:t>
                </a:r>
              </a:p>
            </p:txBody>
          </p:sp>
          <p:sp>
            <p:nvSpPr>
              <p:cNvPr id="120" name="Object29">
                <a:extLst>
                  <a:ext uri="{FF2B5EF4-FFF2-40B4-BE49-F238E27FC236}">
                    <a16:creationId xmlns:a16="http://schemas.microsoft.com/office/drawing/2014/main" id="{F84D8E85-28BD-A64B-801B-F6EC41A6C4CB}"/>
                  </a:ext>
                </a:extLst>
              </p:cNvPr>
              <p:cNvSpPr txBox="1"/>
              <p:nvPr/>
            </p:nvSpPr>
            <p:spPr>
              <a:xfrm>
                <a:off x="2050240" y="5587640"/>
                <a:ext cx="791382" cy="18783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en-US" altLang="zh-CN" sz="16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12/05</a:t>
                </a:r>
                <a:r>
                  <a:rPr lang="zh-CN" altLang="en-US" sz="16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 举办</a:t>
                </a:r>
                <a:endParaRPr lang="en-US" altLang="zh-CN" sz="16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cxnSp>
          <p:nvCxnSpPr>
            <p:cNvPr id="153" name="直线连接符 152">
              <a:extLst>
                <a:ext uri="{FF2B5EF4-FFF2-40B4-BE49-F238E27FC236}">
                  <a16:creationId xmlns:a16="http://schemas.microsoft.com/office/drawing/2014/main" id="{90AF85BF-AE41-1A4B-A048-1A01F7EEA4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59167" y="4652574"/>
              <a:ext cx="0" cy="540139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6" name="组合 165">
              <a:extLst>
                <a:ext uri="{FF2B5EF4-FFF2-40B4-BE49-F238E27FC236}">
                  <a16:creationId xmlns:a16="http://schemas.microsoft.com/office/drawing/2014/main" id="{B0FA11E1-71AA-F942-B351-F412C613E2E2}"/>
                </a:ext>
              </a:extLst>
            </p:cNvPr>
            <p:cNvGrpSpPr/>
            <p:nvPr/>
          </p:nvGrpSpPr>
          <p:grpSpPr>
            <a:xfrm>
              <a:off x="9564687" y="5214032"/>
              <a:ext cx="1788961" cy="639152"/>
              <a:chOff x="2557907" y="3316065"/>
              <a:chExt cx="980527" cy="816652"/>
            </a:xfrm>
          </p:grpSpPr>
          <p:sp>
            <p:nvSpPr>
              <p:cNvPr id="167" name="矩形: 圆角 114">
                <a:extLst>
                  <a:ext uri="{FF2B5EF4-FFF2-40B4-BE49-F238E27FC236}">
                    <a16:creationId xmlns:a16="http://schemas.microsoft.com/office/drawing/2014/main" id="{DAF7E916-25AF-D348-B65B-50284D558432}"/>
                  </a:ext>
                </a:extLst>
              </p:cNvPr>
              <p:cNvSpPr/>
              <p:nvPr/>
            </p:nvSpPr>
            <p:spPr>
              <a:xfrm>
                <a:off x="2557907" y="3316065"/>
                <a:ext cx="980527" cy="816652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68" name="Object60">
                <a:extLst>
                  <a:ext uri="{FF2B5EF4-FFF2-40B4-BE49-F238E27FC236}">
                    <a16:creationId xmlns:a16="http://schemas.microsoft.com/office/drawing/2014/main" id="{24C833A2-DC3B-A447-BBEF-64B8D8DA6A31}"/>
                  </a:ext>
                </a:extLst>
              </p:cNvPr>
              <p:cNvSpPr/>
              <p:nvPr/>
            </p:nvSpPr>
            <p:spPr>
              <a:xfrm>
                <a:off x="2671404" y="3517936"/>
                <a:ext cx="753535" cy="412912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主会场硬核输出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algn="ctr" defTabSz="731520"/>
                <a:r>
                  <a:rPr lang="en-US" sz="105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展台交流互动</a:t>
                </a:r>
                <a:endParaRPr lang="en-US" sz="105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sp>
        <p:nvSpPr>
          <p:cNvPr id="169" name="Object29">
            <a:extLst>
              <a:ext uri="{FF2B5EF4-FFF2-40B4-BE49-F238E27FC236}">
                <a16:creationId xmlns:a16="http://schemas.microsoft.com/office/drawing/2014/main" id="{CD33BAA5-E41D-384A-98B1-C4986EE99D9D}"/>
              </a:ext>
            </a:extLst>
          </p:cNvPr>
          <p:cNvSpPr/>
          <p:nvPr/>
        </p:nvSpPr>
        <p:spPr>
          <a:xfrm flipH="1">
            <a:off x="1429224" y="6020505"/>
            <a:ext cx="1726033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热度营造、挖掘故事</a:t>
            </a:r>
          </a:p>
        </p:txBody>
      </p:sp>
      <p:sp>
        <p:nvSpPr>
          <p:cNvPr id="170" name="Object29">
            <a:extLst>
              <a:ext uri="{FF2B5EF4-FFF2-40B4-BE49-F238E27FC236}">
                <a16:creationId xmlns:a16="http://schemas.microsoft.com/office/drawing/2014/main" id="{BDE4D9C2-530F-A448-A511-12002BE0600B}"/>
              </a:ext>
            </a:extLst>
          </p:cNvPr>
          <p:cNvSpPr/>
          <p:nvPr/>
        </p:nvSpPr>
        <p:spPr>
          <a:xfrm flipH="1">
            <a:off x="3478487" y="6020505"/>
            <a:ext cx="1726033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热度造势、年终盘点</a:t>
            </a:r>
          </a:p>
        </p:txBody>
      </p:sp>
      <p:sp>
        <p:nvSpPr>
          <p:cNvPr id="171" name="Object29">
            <a:extLst>
              <a:ext uri="{FF2B5EF4-FFF2-40B4-BE49-F238E27FC236}">
                <a16:creationId xmlns:a16="http://schemas.microsoft.com/office/drawing/2014/main" id="{0B1F5C5F-0402-A64A-986E-75E07E6711D0}"/>
              </a:ext>
            </a:extLst>
          </p:cNvPr>
          <p:cNvSpPr/>
          <p:nvPr/>
        </p:nvSpPr>
        <p:spPr>
          <a:xfrm flipH="1">
            <a:off x="5527750" y="6020505"/>
            <a:ext cx="1726033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全景展示、互动赠票</a:t>
            </a:r>
          </a:p>
        </p:txBody>
      </p:sp>
      <p:sp>
        <p:nvSpPr>
          <p:cNvPr id="172" name="Object29">
            <a:extLst>
              <a:ext uri="{FF2B5EF4-FFF2-40B4-BE49-F238E27FC236}">
                <a16:creationId xmlns:a16="http://schemas.microsoft.com/office/drawing/2014/main" id="{59C3D3C3-4623-4048-AB88-00B61CD8A571}"/>
              </a:ext>
            </a:extLst>
          </p:cNvPr>
          <p:cNvSpPr/>
          <p:nvPr/>
        </p:nvSpPr>
        <p:spPr>
          <a:xfrm flipH="1">
            <a:off x="7577013" y="6020505"/>
            <a:ext cx="1726033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聚焦用户、荣誉殿堂</a:t>
            </a:r>
          </a:p>
        </p:txBody>
      </p:sp>
      <p:sp>
        <p:nvSpPr>
          <p:cNvPr id="173" name="Object29">
            <a:extLst>
              <a:ext uri="{FF2B5EF4-FFF2-40B4-BE49-F238E27FC236}">
                <a16:creationId xmlns:a16="http://schemas.microsoft.com/office/drawing/2014/main" id="{F786C922-9929-EF4B-8E68-B659A577CAEA}"/>
              </a:ext>
            </a:extLst>
          </p:cNvPr>
          <p:cNvSpPr/>
          <p:nvPr/>
        </p:nvSpPr>
        <p:spPr>
          <a:xfrm flipH="1">
            <a:off x="9626277" y="6020505"/>
            <a:ext cx="1726033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400" kern="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投资盛典、活动升级</a:t>
            </a:r>
          </a:p>
        </p:txBody>
      </p:sp>
      <p:cxnSp>
        <p:nvCxnSpPr>
          <p:cNvPr id="174" name="直线连接符 173">
            <a:extLst>
              <a:ext uri="{FF2B5EF4-FFF2-40B4-BE49-F238E27FC236}">
                <a16:creationId xmlns:a16="http://schemas.microsoft.com/office/drawing/2014/main" id="{C79E1BCF-2C70-704B-A18C-BF70390AA672}"/>
              </a:ext>
            </a:extLst>
          </p:cNvPr>
          <p:cNvCxnSpPr>
            <a:cxnSpLocks/>
          </p:cNvCxnSpPr>
          <p:nvPr/>
        </p:nvCxnSpPr>
        <p:spPr>
          <a:xfrm flipV="1">
            <a:off x="3316872" y="6032582"/>
            <a:ext cx="0" cy="325302"/>
          </a:xfrm>
          <a:prstGeom prst="line">
            <a:avLst/>
          </a:prstGeom>
          <a:ln w="6350">
            <a:solidFill>
              <a:srgbClr val="000000"/>
            </a:solidFill>
            <a:prstDash val="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线连接符 174">
            <a:extLst>
              <a:ext uri="{FF2B5EF4-FFF2-40B4-BE49-F238E27FC236}">
                <a16:creationId xmlns:a16="http://schemas.microsoft.com/office/drawing/2014/main" id="{67C048EB-5DD8-1F41-9951-8D0D76F73950}"/>
              </a:ext>
            </a:extLst>
          </p:cNvPr>
          <p:cNvCxnSpPr>
            <a:cxnSpLocks/>
          </p:cNvCxnSpPr>
          <p:nvPr/>
        </p:nvCxnSpPr>
        <p:spPr>
          <a:xfrm flipV="1">
            <a:off x="5366135" y="6032582"/>
            <a:ext cx="0" cy="325302"/>
          </a:xfrm>
          <a:prstGeom prst="line">
            <a:avLst/>
          </a:prstGeom>
          <a:ln w="6350">
            <a:solidFill>
              <a:srgbClr val="000000"/>
            </a:solidFill>
            <a:prstDash val="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线连接符 175">
            <a:extLst>
              <a:ext uri="{FF2B5EF4-FFF2-40B4-BE49-F238E27FC236}">
                <a16:creationId xmlns:a16="http://schemas.microsoft.com/office/drawing/2014/main" id="{E4D7268A-6D39-5349-A6EB-BB4FC86D6C7B}"/>
              </a:ext>
            </a:extLst>
          </p:cNvPr>
          <p:cNvCxnSpPr>
            <a:cxnSpLocks/>
          </p:cNvCxnSpPr>
          <p:nvPr/>
        </p:nvCxnSpPr>
        <p:spPr>
          <a:xfrm flipV="1">
            <a:off x="7373833" y="2468954"/>
            <a:ext cx="0" cy="3888930"/>
          </a:xfrm>
          <a:prstGeom prst="line">
            <a:avLst/>
          </a:prstGeom>
          <a:ln w="6350">
            <a:solidFill>
              <a:srgbClr val="000000"/>
            </a:solidFill>
            <a:prstDash val="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直线连接符 176">
            <a:extLst>
              <a:ext uri="{FF2B5EF4-FFF2-40B4-BE49-F238E27FC236}">
                <a16:creationId xmlns:a16="http://schemas.microsoft.com/office/drawing/2014/main" id="{55B6E1C8-F668-E24F-8103-4F5A702F402E}"/>
              </a:ext>
            </a:extLst>
          </p:cNvPr>
          <p:cNvCxnSpPr>
            <a:cxnSpLocks/>
          </p:cNvCxnSpPr>
          <p:nvPr/>
        </p:nvCxnSpPr>
        <p:spPr>
          <a:xfrm flipV="1">
            <a:off x="9464661" y="6032582"/>
            <a:ext cx="0" cy="325302"/>
          </a:xfrm>
          <a:prstGeom prst="line">
            <a:avLst/>
          </a:prstGeom>
          <a:ln w="6350">
            <a:solidFill>
              <a:srgbClr val="000000"/>
            </a:solidFill>
            <a:prstDash val="dash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44610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322103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用户转化过程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7" y="1201681"/>
            <a:ext cx="3272793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5" y="1338711"/>
            <a:ext cx="320135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USER TRANSFORMATION PROCESS.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34A6E5F8-2E78-404E-BF7C-0E61C697C709}"/>
              </a:ext>
            </a:extLst>
          </p:cNvPr>
          <p:cNvGrpSpPr/>
          <p:nvPr/>
        </p:nvGrpSpPr>
        <p:grpSpPr>
          <a:xfrm rot="10800000" flipH="1">
            <a:off x="1355701" y="1525243"/>
            <a:ext cx="9251851" cy="868090"/>
            <a:chOff x="997527" y="5832764"/>
            <a:chExt cx="10196946" cy="868090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E121FB9D-3CEC-594A-BDBD-C7CF3F1BAEDC}"/>
                </a:ext>
              </a:extLst>
            </p:cNvPr>
            <p:cNvSpPr/>
            <p:nvPr/>
          </p:nvSpPr>
          <p:spPr>
            <a:xfrm>
              <a:off x="997527" y="5832764"/>
              <a:ext cx="9047018" cy="429491"/>
            </a:xfrm>
            <a:prstGeom prst="rect">
              <a:avLst/>
            </a:prstGeom>
            <a:gradFill>
              <a:gsLst>
                <a:gs pos="0">
                  <a:srgbClr val="3C5DEC">
                    <a:alpha val="0"/>
                  </a:srgbClr>
                </a:gs>
                <a:gs pos="100000">
                  <a:srgbClr val="3C5DEC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三角形 8">
              <a:extLst>
                <a:ext uri="{FF2B5EF4-FFF2-40B4-BE49-F238E27FC236}">
                  <a16:creationId xmlns:a16="http://schemas.microsoft.com/office/drawing/2014/main" id="{D6BA51C9-73A6-454D-90D1-067491A77352}"/>
                </a:ext>
              </a:extLst>
            </p:cNvPr>
            <p:cNvSpPr/>
            <p:nvPr/>
          </p:nvSpPr>
          <p:spPr>
            <a:xfrm rot="5400000">
              <a:off x="10166734" y="5673115"/>
              <a:ext cx="868090" cy="1187388"/>
            </a:xfrm>
            <a:prstGeom prst="triangle">
              <a:avLst>
                <a:gd name="adj" fmla="val 0"/>
              </a:avLst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AF63567F-4114-A646-8FBC-86D11D16CFD4}"/>
              </a:ext>
            </a:extLst>
          </p:cNvPr>
          <p:cNvGrpSpPr/>
          <p:nvPr/>
        </p:nvGrpSpPr>
        <p:grpSpPr>
          <a:xfrm>
            <a:off x="1355703" y="2565112"/>
            <a:ext cx="1638300" cy="3943931"/>
            <a:chOff x="1355703" y="2565112"/>
            <a:chExt cx="1638300" cy="3943931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6CBFD4BB-2FCF-1A4F-A830-335F80C06347}"/>
                </a:ext>
              </a:extLst>
            </p:cNvPr>
            <p:cNvGrpSpPr/>
            <p:nvPr/>
          </p:nvGrpSpPr>
          <p:grpSpPr>
            <a:xfrm>
              <a:off x="1355703" y="2565112"/>
              <a:ext cx="1638300" cy="3551800"/>
              <a:chOff x="1355703" y="2145748"/>
              <a:chExt cx="1638300" cy="3551800"/>
            </a:xfrm>
          </p:grpSpPr>
          <p:sp>
            <p:nvSpPr>
              <p:cNvPr id="77" name="矩形: 圆角 114">
                <a:extLst>
                  <a:ext uri="{FF2B5EF4-FFF2-40B4-BE49-F238E27FC236}">
                    <a16:creationId xmlns:a16="http://schemas.microsoft.com/office/drawing/2014/main" id="{5EDC9F6B-5A42-9E4E-B473-D1745B6640F8}"/>
                  </a:ext>
                </a:extLst>
              </p:cNvPr>
              <p:cNvSpPr/>
              <p:nvPr/>
            </p:nvSpPr>
            <p:spPr>
              <a:xfrm rot="10800000">
                <a:off x="1355703" y="2145748"/>
                <a:ext cx="1638300" cy="3551800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3C5DEC">
                      <a:alpha val="0"/>
                    </a:srgbClr>
                  </a:gs>
                  <a:gs pos="100000">
                    <a:srgbClr val="3C5DEC">
                      <a:alpha val="70000"/>
                    </a:srgbClr>
                  </a:gs>
                </a:gsLst>
                <a:lin ang="5400000" scaled="0"/>
              </a:gradFill>
              <a:ln w="12700" cap="flat">
                <a:gradFill>
                  <a:gsLst>
                    <a:gs pos="0">
                      <a:srgbClr val="3C5DEC">
                        <a:alpha val="0"/>
                      </a:srgbClr>
                    </a:gs>
                    <a:gs pos="100000">
                      <a:srgbClr val="3C5DEC"/>
                    </a:gs>
                  </a:gsLst>
                  <a:lin ang="5400000" scaled="1"/>
                </a:gra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78" name="Object60">
                <a:extLst>
                  <a:ext uri="{FF2B5EF4-FFF2-40B4-BE49-F238E27FC236}">
                    <a16:creationId xmlns:a16="http://schemas.microsoft.com/office/drawing/2014/main" id="{686E455B-BD79-2F4D-829F-B27426DE14BC}"/>
                  </a:ext>
                </a:extLst>
              </p:cNvPr>
              <p:cNvSpPr/>
              <p:nvPr/>
            </p:nvSpPr>
            <p:spPr>
              <a:xfrm>
                <a:off x="1487444" y="2431634"/>
                <a:ext cx="1374817" cy="27699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获取用户</a:t>
                </a:r>
                <a:endParaRPr lang="en-US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79" name="Object60">
                <a:extLst>
                  <a:ext uri="{FF2B5EF4-FFF2-40B4-BE49-F238E27FC236}">
                    <a16:creationId xmlns:a16="http://schemas.microsoft.com/office/drawing/2014/main" id="{7DF1B548-2C6D-454B-88F9-A6111CF66893}"/>
                  </a:ext>
                </a:extLst>
              </p:cNvPr>
              <p:cNvSpPr/>
              <p:nvPr/>
            </p:nvSpPr>
            <p:spPr>
              <a:xfrm>
                <a:off x="1487444" y="2771740"/>
                <a:ext cx="1374817" cy="18466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200" dirty="0">
                    <a:solidFill>
                      <a:schemeClr val="bg1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Get user</a:t>
                </a:r>
              </a:p>
            </p:txBody>
          </p:sp>
          <p:cxnSp>
            <p:nvCxnSpPr>
              <p:cNvPr id="11" name="直线连接符 10">
                <a:extLst>
                  <a:ext uri="{FF2B5EF4-FFF2-40B4-BE49-F238E27FC236}">
                    <a16:creationId xmlns:a16="http://schemas.microsoft.com/office/drawing/2014/main" id="{E3254BA3-90BD-BF43-83B0-DFB3AB1F7B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74852" y="3251200"/>
                <a:ext cx="0" cy="1790700"/>
              </a:xfrm>
              <a:prstGeom prst="line">
                <a:avLst/>
              </a:prstGeom>
              <a:ln w="34925" cap="rnd">
                <a:gradFill>
                  <a:gsLst>
                    <a:gs pos="0">
                      <a:srgbClr val="3C5DEC"/>
                    </a:gs>
                    <a:gs pos="100000">
                      <a:srgbClr val="3C5DEC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89CACFBC-BC0D-A142-B69D-A7978442D1B4}"/>
                </a:ext>
              </a:extLst>
            </p:cNvPr>
            <p:cNvGrpSpPr/>
            <p:nvPr/>
          </p:nvGrpSpPr>
          <p:grpSpPr>
            <a:xfrm>
              <a:off x="1414604" y="5691891"/>
              <a:ext cx="1520496" cy="817152"/>
              <a:chOff x="1414604" y="5554374"/>
              <a:chExt cx="1520496" cy="817152"/>
            </a:xfrm>
          </p:grpSpPr>
          <p:sp>
            <p:nvSpPr>
              <p:cNvPr id="82" name="Object29">
                <a:extLst>
                  <a:ext uri="{FF2B5EF4-FFF2-40B4-BE49-F238E27FC236}">
                    <a16:creationId xmlns:a16="http://schemas.microsoft.com/office/drawing/2014/main" id="{AEEBFCCE-18BA-4D4B-AA20-496E85BF202D}"/>
                  </a:ext>
                </a:extLst>
              </p:cNvPr>
              <p:cNvSpPr/>
              <p:nvPr/>
            </p:nvSpPr>
            <p:spPr>
              <a:xfrm flipH="1">
                <a:off x="1414604" y="5554374"/>
                <a:ext cx="1520496" cy="34945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zh-CN" altLang="en-US" kern="0" dirty="0">
                    <a:solidFill>
                      <a:srgbClr val="000000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流量引入</a:t>
                </a:r>
              </a:p>
            </p:txBody>
          </p:sp>
          <p:sp>
            <p:nvSpPr>
              <p:cNvPr id="83" name="Object60">
                <a:extLst>
                  <a:ext uri="{FF2B5EF4-FFF2-40B4-BE49-F238E27FC236}">
                    <a16:creationId xmlns:a16="http://schemas.microsoft.com/office/drawing/2014/main" id="{324DCD71-1D41-7746-ABE0-AF9ED189099C}"/>
                  </a:ext>
                </a:extLst>
              </p:cNvPr>
              <p:cNvSpPr/>
              <p:nvPr/>
            </p:nvSpPr>
            <p:spPr>
              <a:xfrm>
                <a:off x="1487444" y="5946713"/>
                <a:ext cx="1374817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4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PV\UV</a:t>
                </a:r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5E23165A-8B86-AD4E-9F83-EC9AC781E423}"/>
                  </a:ext>
                </a:extLst>
              </p:cNvPr>
              <p:cNvSpPr/>
              <p:nvPr/>
            </p:nvSpPr>
            <p:spPr>
              <a:xfrm>
                <a:off x="2112227" y="6246276"/>
                <a:ext cx="125250" cy="125250"/>
              </a:xfrm>
              <a:prstGeom prst="ellips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70B6C5C3-3CAA-0341-8F18-D8832230D777}"/>
              </a:ext>
            </a:extLst>
          </p:cNvPr>
          <p:cNvGrpSpPr/>
          <p:nvPr/>
        </p:nvGrpSpPr>
        <p:grpSpPr>
          <a:xfrm>
            <a:off x="3230650" y="2565112"/>
            <a:ext cx="1638300" cy="3513043"/>
            <a:chOff x="3230650" y="2565112"/>
            <a:chExt cx="1638300" cy="3513043"/>
          </a:xfrm>
        </p:grpSpPr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C2EFC02A-3D40-404E-A022-852D2A850AE0}"/>
                </a:ext>
              </a:extLst>
            </p:cNvPr>
            <p:cNvGrpSpPr/>
            <p:nvPr/>
          </p:nvGrpSpPr>
          <p:grpSpPr>
            <a:xfrm>
              <a:off x="3230650" y="2565112"/>
              <a:ext cx="1638300" cy="3076753"/>
              <a:chOff x="1355703" y="2145748"/>
              <a:chExt cx="1638300" cy="3076753"/>
            </a:xfrm>
          </p:grpSpPr>
          <p:sp>
            <p:nvSpPr>
              <p:cNvPr id="93" name="矩形: 圆角 114">
                <a:extLst>
                  <a:ext uri="{FF2B5EF4-FFF2-40B4-BE49-F238E27FC236}">
                    <a16:creationId xmlns:a16="http://schemas.microsoft.com/office/drawing/2014/main" id="{D8340A2B-BE49-D643-A0A0-E979BF10698B}"/>
                  </a:ext>
                </a:extLst>
              </p:cNvPr>
              <p:cNvSpPr/>
              <p:nvPr/>
            </p:nvSpPr>
            <p:spPr>
              <a:xfrm rot="10800000">
                <a:off x="1355703" y="2145748"/>
                <a:ext cx="1638300" cy="3076753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3C5DEC">
                      <a:alpha val="0"/>
                    </a:srgbClr>
                  </a:gs>
                  <a:gs pos="100000">
                    <a:srgbClr val="3C5DEC">
                      <a:alpha val="70000"/>
                    </a:srgbClr>
                  </a:gs>
                </a:gsLst>
                <a:lin ang="5400000" scaled="0"/>
              </a:gradFill>
              <a:ln w="12700" cap="flat">
                <a:gradFill>
                  <a:gsLst>
                    <a:gs pos="0">
                      <a:srgbClr val="3C5DEC">
                        <a:alpha val="0"/>
                      </a:srgbClr>
                    </a:gs>
                    <a:gs pos="100000">
                      <a:srgbClr val="3C5DEC"/>
                    </a:gs>
                  </a:gsLst>
                  <a:lin ang="5400000" scaled="1"/>
                </a:gra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94" name="Object60">
                <a:extLst>
                  <a:ext uri="{FF2B5EF4-FFF2-40B4-BE49-F238E27FC236}">
                    <a16:creationId xmlns:a16="http://schemas.microsoft.com/office/drawing/2014/main" id="{5332FC6B-4361-E14C-B281-01D6D42BF799}"/>
                  </a:ext>
                </a:extLst>
              </p:cNvPr>
              <p:cNvSpPr/>
              <p:nvPr/>
            </p:nvSpPr>
            <p:spPr>
              <a:xfrm>
                <a:off x="1487444" y="2431634"/>
                <a:ext cx="1374817" cy="27699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激活用户</a:t>
                </a:r>
                <a:endParaRPr lang="en-US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95" name="Object60">
                <a:extLst>
                  <a:ext uri="{FF2B5EF4-FFF2-40B4-BE49-F238E27FC236}">
                    <a16:creationId xmlns:a16="http://schemas.microsoft.com/office/drawing/2014/main" id="{2B5A848B-10ED-E14C-B663-CC655F748893}"/>
                  </a:ext>
                </a:extLst>
              </p:cNvPr>
              <p:cNvSpPr/>
              <p:nvPr/>
            </p:nvSpPr>
            <p:spPr>
              <a:xfrm>
                <a:off x="1487444" y="2771740"/>
                <a:ext cx="1374817" cy="18466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200" dirty="0">
                    <a:solidFill>
                      <a:schemeClr val="bg1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Activate user</a:t>
                </a:r>
              </a:p>
            </p:txBody>
          </p:sp>
          <p:cxnSp>
            <p:nvCxnSpPr>
              <p:cNvPr id="96" name="直线连接符 95">
                <a:extLst>
                  <a:ext uri="{FF2B5EF4-FFF2-40B4-BE49-F238E27FC236}">
                    <a16:creationId xmlns:a16="http://schemas.microsoft.com/office/drawing/2014/main" id="{7F1D8EBC-0310-A34C-95AB-0C5FD4DE8A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74852" y="3251200"/>
                <a:ext cx="0" cy="1420567"/>
              </a:xfrm>
              <a:prstGeom prst="line">
                <a:avLst/>
              </a:prstGeom>
              <a:ln w="34925" cap="rnd">
                <a:gradFill>
                  <a:gsLst>
                    <a:gs pos="0">
                      <a:srgbClr val="3C5DEC"/>
                    </a:gs>
                    <a:gs pos="100000">
                      <a:srgbClr val="3C5DEC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组合 96">
              <a:extLst>
                <a:ext uri="{FF2B5EF4-FFF2-40B4-BE49-F238E27FC236}">
                  <a16:creationId xmlns:a16="http://schemas.microsoft.com/office/drawing/2014/main" id="{E5E260AE-4F74-6240-9375-CC92FDAB528F}"/>
                </a:ext>
              </a:extLst>
            </p:cNvPr>
            <p:cNvGrpSpPr/>
            <p:nvPr/>
          </p:nvGrpSpPr>
          <p:grpSpPr>
            <a:xfrm>
              <a:off x="3280727" y="5261003"/>
              <a:ext cx="1538144" cy="817152"/>
              <a:chOff x="1405780" y="5554374"/>
              <a:chExt cx="1538144" cy="817152"/>
            </a:xfrm>
          </p:grpSpPr>
          <p:sp>
            <p:nvSpPr>
              <p:cNvPr id="98" name="Object29">
                <a:extLst>
                  <a:ext uri="{FF2B5EF4-FFF2-40B4-BE49-F238E27FC236}">
                    <a16:creationId xmlns:a16="http://schemas.microsoft.com/office/drawing/2014/main" id="{69C26AA8-9C2A-6C47-AB48-9CC18B696BBA}"/>
                  </a:ext>
                </a:extLst>
              </p:cNvPr>
              <p:cNvSpPr/>
              <p:nvPr/>
            </p:nvSpPr>
            <p:spPr>
              <a:xfrm flipH="1">
                <a:off x="1414604" y="5554374"/>
                <a:ext cx="1520496" cy="34945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zh-CN" altLang="en-US" kern="0" dirty="0">
                    <a:solidFill>
                      <a:srgbClr val="000000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刺激用户参与</a:t>
                </a:r>
              </a:p>
            </p:txBody>
          </p:sp>
          <p:sp>
            <p:nvSpPr>
              <p:cNvPr id="99" name="Object60">
                <a:extLst>
                  <a:ext uri="{FF2B5EF4-FFF2-40B4-BE49-F238E27FC236}">
                    <a16:creationId xmlns:a16="http://schemas.microsoft.com/office/drawing/2014/main" id="{D13E5BF4-A099-3B42-A00D-C97810A123A7}"/>
                  </a:ext>
                </a:extLst>
              </p:cNvPr>
              <p:cNvSpPr/>
              <p:nvPr/>
            </p:nvSpPr>
            <p:spPr>
              <a:xfrm>
                <a:off x="1405780" y="5946713"/>
                <a:ext cx="1538144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400" dirty="0" err="1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点击率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、访问深度</a:t>
                </a:r>
                <a:endParaRPr lang="en-US" sz="14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  <p:sp>
            <p:nvSpPr>
              <p:cNvPr id="116" name="椭圆 115">
                <a:extLst>
                  <a:ext uri="{FF2B5EF4-FFF2-40B4-BE49-F238E27FC236}">
                    <a16:creationId xmlns:a16="http://schemas.microsoft.com/office/drawing/2014/main" id="{918110BA-1145-2547-A411-C6BF16514C61}"/>
                  </a:ext>
                </a:extLst>
              </p:cNvPr>
              <p:cNvSpPr/>
              <p:nvPr/>
            </p:nvSpPr>
            <p:spPr>
              <a:xfrm>
                <a:off x="2112227" y="6246276"/>
                <a:ext cx="125250" cy="125250"/>
              </a:xfrm>
              <a:prstGeom prst="ellips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5222BEEC-1C91-AB40-9538-A6731E79398D}"/>
              </a:ext>
            </a:extLst>
          </p:cNvPr>
          <p:cNvGrpSpPr/>
          <p:nvPr/>
        </p:nvGrpSpPr>
        <p:grpSpPr>
          <a:xfrm>
            <a:off x="5122183" y="2565112"/>
            <a:ext cx="1638300" cy="3082156"/>
            <a:chOff x="5122183" y="2565112"/>
            <a:chExt cx="1638300" cy="3082156"/>
          </a:xfrm>
        </p:grpSpPr>
        <p:grpSp>
          <p:nvGrpSpPr>
            <p:cNvPr id="121" name="组合 120">
              <a:extLst>
                <a:ext uri="{FF2B5EF4-FFF2-40B4-BE49-F238E27FC236}">
                  <a16:creationId xmlns:a16="http://schemas.microsoft.com/office/drawing/2014/main" id="{04244B0D-F905-974D-96E2-44F4B5AF13F4}"/>
                </a:ext>
              </a:extLst>
            </p:cNvPr>
            <p:cNvGrpSpPr/>
            <p:nvPr/>
          </p:nvGrpSpPr>
          <p:grpSpPr>
            <a:xfrm>
              <a:off x="5122183" y="2565112"/>
              <a:ext cx="1638300" cy="2681746"/>
              <a:chOff x="1355703" y="2145748"/>
              <a:chExt cx="1638300" cy="2681746"/>
            </a:xfrm>
          </p:grpSpPr>
          <p:sp>
            <p:nvSpPr>
              <p:cNvPr id="125" name="矩形: 圆角 114">
                <a:extLst>
                  <a:ext uri="{FF2B5EF4-FFF2-40B4-BE49-F238E27FC236}">
                    <a16:creationId xmlns:a16="http://schemas.microsoft.com/office/drawing/2014/main" id="{A32B4753-1A67-EA48-8575-CCA5C0954B8A}"/>
                  </a:ext>
                </a:extLst>
              </p:cNvPr>
              <p:cNvSpPr/>
              <p:nvPr/>
            </p:nvSpPr>
            <p:spPr>
              <a:xfrm rot="10800000">
                <a:off x="1355703" y="2145748"/>
                <a:ext cx="1638300" cy="2681746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3C5DEC">
                      <a:alpha val="0"/>
                    </a:srgbClr>
                  </a:gs>
                  <a:gs pos="100000">
                    <a:srgbClr val="3C5DEC">
                      <a:alpha val="70000"/>
                    </a:srgbClr>
                  </a:gs>
                </a:gsLst>
                <a:lin ang="5400000" scaled="0"/>
              </a:gradFill>
              <a:ln w="12700" cap="flat">
                <a:gradFill>
                  <a:gsLst>
                    <a:gs pos="0">
                      <a:srgbClr val="3C5DEC">
                        <a:alpha val="0"/>
                      </a:srgbClr>
                    </a:gs>
                    <a:gs pos="100000">
                      <a:srgbClr val="3C5DEC"/>
                    </a:gs>
                  </a:gsLst>
                  <a:lin ang="5400000" scaled="1"/>
                </a:gra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26" name="Object60">
                <a:extLst>
                  <a:ext uri="{FF2B5EF4-FFF2-40B4-BE49-F238E27FC236}">
                    <a16:creationId xmlns:a16="http://schemas.microsoft.com/office/drawing/2014/main" id="{EA0B517C-A6CA-AF4A-B93F-253BA0DCD646}"/>
                  </a:ext>
                </a:extLst>
              </p:cNvPr>
              <p:cNvSpPr/>
              <p:nvPr/>
            </p:nvSpPr>
            <p:spPr>
              <a:xfrm>
                <a:off x="1487444" y="2431634"/>
                <a:ext cx="1374817" cy="27699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提高留存</a:t>
                </a:r>
                <a:endParaRPr lang="en-US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27" name="Object60">
                <a:extLst>
                  <a:ext uri="{FF2B5EF4-FFF2-40B4-BE49-F238E27FC236}">
                    <a16:creationId xmlns:a16="http://schemas.microsoft.com/office/drawing/2014/main" id="{EFAFB22C-0F04-C04B-A63C-51D8577A9BBB}"/>
                  </a:ext>
                </a:extLst>
              </p:cNvPr>
              <p:cNvSpPr/>
              <p:nvPr/>
            </p:nvSpPr>
            <p:spPr>
              <a:xfrm>
                <a:off x="1487444" y="2771740"/>
                <a:ext cx="1374817" cy="18466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200" dirty="0">
                    <a:solidFill>
                      <a:schemeClr val="bg1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Improve retention</a:t>
                </a:r>
              </a:p>
            </p:txBody>
          </p:sp>
          <p:cxnSp>
            <p:nvCxnSpPr>
              <p:cNvPr id="128" name="直线连接符 127">
                <a:extLst>
                  <a:ext uri="{FF2B5EF4-FFF2-40B4-BE49-F238E27FC236}">
                    <a16:creationId xmlns:a16="http://schemas.microsoft.com/office/drawing/2014/main" id="{75C2E6A3-606D-A144-A8BA-8D5BB289A5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74852" y="3251200"/>
                <a:ext cx="0" cy="989680"/>
              </a:xfrm>
              <a:prstGeom prst="line">
                <a:avLst/>
              </a:prstGeom>
              <a:ln w="34925" cap="rnd">
                <a:gradFill>
                  <a:gsLst>
                    <a:gs pos="0">
                      <a:srgbClr val="3C5DEC"/>
                    </a:gs>
                    <a:gs pos="100000">
                      <a:srgbClr val="3C5DEC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>
              <a:extLst>
                <a:ext uri="{FF2B5EF4-FFF2-40B4-BE49-F238E27FC236}">
                  <a16:creationId xmlns:a16="http://schemas.microsoft.com/office/drawing/2014/main" id="{883F83BF-3678-0A4B-94FF-0F2845D82F1C}"/>
                </a:ext>
              </a:extLst>
            </p:cNvPr>
            <p:cNvGrpSpPr/>
            <p:nvPr/>
          </p:nvGrpSpPr>
          <p:grpSpPr>
            <a:xfrm>
              <a:off x="5172260" y="4830116"/>
              <a:ext cx="1538144" cy="817152"/>
              <a:chOff x="1405780" y="5554374"/>
              <a:chExt cx="1538144" cy="817152"/>
            </a:xfrm>
          </p:grpSpPr>
          <p:sp>
            <p:nvSpPr>
              <p:cNvPr id="130" name="Object29">
                <a:extLst>
                  <a:ext uri="{FF2B5EF4-FFF2-40B4-BE49-F238E27FC236}">
                    <a16:creationId xmlns:a16="http://schemas.microsoft.com/office/drawing/2014/main" id="{9F303D96-B3E7-3F47-977E-FB78B1EF7350}"/>
                  </a:ext>
                </a:extLst>
              </p:cNvPr>
              <p:cNvSpPr/>
              <p:nvPr/>
            </p:nvSpPr>
            <p:spPr>
              <a:xfrm flipH="1">
                <a:off x="1414604" y="5554374"/>
                <a:ext cx="1520496" cy="34945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zh-CN" altLang="en-US" kern="0" dirty="0">
                    <a:solidFill>
                      <a:srgbClr val="000000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减少用户流失</a:t>
                </a:r>
              </a:p>
            </p:txBody>
          </p:sp>
          <p:sp>
            <p:nvSpPr>
              <p:cNvPr id="131" name="Object60">
                <a:extLst>
                  <a:ext uri="{FF2B5EF4-FFF2-40B4-BE49-F238E27FC236}">
                    <a16:creationId xmlns:a16="http://schemas.microsoft.com/office/drawing/2014/main" id="{F7124782-FE84-7541-98EA-83317D76A425}"/>
                  </a:ext>
                </a:extLst>
              </p:cNvPr>
              <p:cNvSpPr/>
              <p:nvPr/>
            </p:nvSpPr>
            <p:spPr>
              <a:xfrm>
                <a:off x="1405780" y="5946713"/>
                <a:ext cx="1538144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4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留存率、复购率</a:t>
                </a:r>
                <a:endParaRPr lang="en-US" sz="14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  <p:sp>
            <p:nvSpPr>
              <p:cNvPr id="132" name="椭圆 131">
                <a:extLst>
                  <a:ext uri="{FF2B5EF4-FFF2-40B4-BE49-F238E27FC236}">
                    <a16:creationId xmlns:a16="http://schemas.microsoft.com/office/drawing/2014/main" id="{C1627BE4-0510-1C4D-A834-5B9976B4BEB3}"/>
                  </a:ext>
                </a:extLst>
              </p:cNvPr>
              <p:cNvSpPr/>
              <p:nvPr/>
            </p:nvSpPr>
            <p:spPr>
              <a:xfrm>
                <a:off x="2112227" y="6246276"/>
                <a:ext cx="125250" cy="125250"/>
              </a:xfrm>
              <a:prstGeom prst="ellips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D7F0F2E-F0B2-4643-9872-D4638BA649DD}"/>
              </a:ext>
            </a:extLst>
          </p:cNvPr>
          <p:cNvGrpSpPr/>
          <p:nvPr/>
        </p:nvGrpSpPr>
        <p:grpSpPr>
          <a:xfrm>
            <a:off x="7072619" y="2565112"/>
            <a:ext cx="1638300" cy="2651269"/>
            <a:chOff x="7072619" y="2565112"/>
            <a:chExt cx="1638300" cy="2651269"/>
          </a:xfrm>
        </p:grpSpPr>
        <p:grpSp>
          <p:nvGrpSpPr>
            <p:cNvPr id="133" name="组合 132">
              <a:extLst>
                <a:ext uri="{FF2B5EF4-FFF2-40B4-BE49-F238E27FC236}">
                  <a16:creationId xmlns:a16="http://schemas.microsoft.com/office/drawing/2014/main" id="{EA6CE62F-7F35-6E45-AB52-E7419A41245D}"/>
                </a:ext>
              </a:extLst>
            </p:cNvPr>
            <p:cNvGrpSpPr/>
            <p:nvPr/>
          </p:nvGrpSpPr>
          <p:grpSpPr>
            <a:xfrm>
              <a:off x="7072619" y="2565112"/>
              <a:ext cx="1638300" cy="2179216"/>
              <a:chOff x="1355703" y="2145748"/>
              <a:chExt cx="1638300" cy="2179216"/>
            </a:xfrm>
          </p:grpSpPr>
          <p:sp>
            <p:nvSpPr>
              <p:cNvPr id="134" name="矩形: 圆角 114">
                <a:extLst>
                  <a:ext uri="{FF2B5EF4-FFF2-40B4-BE49-F238E27FC236}">
                    <a16:creationId xmlns:a16="http://schemas.microsoft.com/office/drawing/2014/main" id="{616F58AE-3405-1245-879C-9527FF8F6705}"/>
                  </a:ext>
                </a:extLst>
              </p:cNvPr>
              <p:cNvSpPr/>
              <p:nvPr/>
            </p:nvSpPr>
            <p:spPr>
              <a:xfrm rot="10800000">
                <a:off x="1355703" y="2145748"/>
                <a:ext cx="1638300" cy="2179216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3C5DEC">
                      <a:alpha val="0"/>
                    </a:srgbClr>
                  </a:gs>
                  <a:gs pos="100000">
                    <a:srgbClr val="3C5DEC">
                      <a:alpha val="70000"/>
                    </a:srgbClr>
                  </a:gs>
                </a:gsLst>
                <a:lin ang="5400000" scaled="0"/>
              </a:gradFill>
              <a:ln w="12700" cap="flat">
                <a:gradFill>
                  <a:gsLst>
                    <a:gs pos="0">
                      <a:srgbClr val="3C5DEC">
                        <a:alpha val="0"/>
                      </a:srgbClr>
                    </a:gs>
                    <a:gs pos="100000">
                      <a:srgbClr val="3C5DEC"/>
                    </a:gs>
                  </a:gsLst>
                  <a:lin ang="5400000" scaled="1"/>
                </a:gra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35" name="Object60">
                <a:extLst>
                  <a:ext uri="{FF2B5EF4-FFF2-40B4-BE49-F238E27FC236}">
                    <a16:creationId xmlns:a16="http://schemas.microsoft.com/office/drawing/2014/main" id="{77A765C5-84BC-AB44-8A7F-6D776192C205}"/>
                  </a:ext>
                </a:extLst>
              </p:cNvPr>
              <p:cNvSpPr/>
              <p:nvPr/>
            </p:nvSpPr>
            <p:spPr>
              <a:xfrm>
                <a:off x="1487444" y="2431634"/>
                <a:ext cx="1374817" cy="27699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增加收入</a:t>
                </a:r>
                <a:endParaRPr lang="en-US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36" name="Object60">
                <a:extLst>
                  <a:ext uri="{FF2B5EF4-FFF2-40B4-BE49-F238E27FC236}">
                    <a16:creationId xmlns:a16="http://schemas.microsoft.com/office/drawing/2014/main" id="{3C1C54C6-8A49-8E40-BBCB-9F017A53C1DF}"/>
                  </a:ext>
                </a:extLst>
              </p:cNvPr>
              <p:cNvSpPr/>
              <p:nvPr/>
            </p:nvSpPr>
            <p:spPr>
              <a:xfrm>
                <a:off x="1487444" y="2771740"/>
                <a:ext cx="1374817" cy="18466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200" dirty="0">
                    <a:solidFill>
                      <a:schemeClr val="bg1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increase income</a:t>
                </a:r>
              </a:p>
            </p:txBody>
          </p:sp>
          <p:cxnSp>
            <p:nvCxnSpPr>
              <p:cNvPr id="137" name="直线连接符 136">
                <a:extLst>
                  <a:ext uri="{FF2B5EF4-FFF2-40B4-BE49-F238E27FC236}">
                    <a16:creationId xmlns:a16="http://schemas.microsoft.com/office/drawing/2014/main" id="{1410543A-C4C2-714D-ADEE-66305C3A8D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74852" y="3251200"/>
                <a:ext cx="0" cy="647234"/>
              </a:xfrm>
              <a:prstGeom prst="line">
                <a:avLst/>
              </a:prstGeom>
              <a:ln w="34925" cap="rnd">
                <a:gradFill>
                  <a:gsLst>
                    <a:gs pos="0">
                      <a:srgbClr val="3C5DEC"/>
                    </a:gs>
                    <a:gs pos="100000">
                      <a:srgbClr val="3C5DEC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>
              <a:extLst>
                <a:ext uri="{FF2B5EF4-FFF2-40B4-BE49-F238E27FC236}">
                  <a16:creationId xmlns:a16="http://schemas.microsoft.com/office/drawing/2014/main" id="{6E00901A-12BA-9041-8166-42C0F3C7E51E}"/>
                </a:ext>
              </a:extLst>
            </p:cNvPr>
            <p:cNvGrpSpPr/>
            <p:nvPr/>
          </p:nvGrpSpPr>
          <p:grpSpPr>
            <a:xfrm>
              <a:off x="7122696" y="4399229"/>
              <a:ext cx="1538144" cy="817152"/>
              <a:chOff x="1405780" y="5554374"/>
              <a:chExt cx="1538144" cy="817152"/>
            </a:xfrm>
          </p:grpSpPr>
          <p:sp>
            <p:nvSpPr>
              <p:cNvPr id="141" name="Object29">
                <a:extLst>
                  <a:ext uri="{FF2B5EF4-FFF2-40B4-BE49-F238E27FC236}">
                    <a16:creationId xmlns:a16="http://schemas.microsoft.com/office/drawing/2014/main" id="{CE12554B-041A-FC4D-A222-6D04B23B77F7}"/>
                  </a:ext>
                </a:extLst>
              </p:cNvPr>
              <p:cNvSpPr/>
              <p:nvPr/>
            </p:nvSpPr>
            <p:spPr>
              <a:xfrm flipH="1">
                <a:off x="1414604" y="5554374"/>
                <a:ext cx="1520496" cy="34945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zh-CN" altLang="en-US" kern="0" dirty="0">
                    <a:solidFill>
                      <a:srgbClr val="000000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提升价值转化</a:t>
                </a:r>
              </a:p>
            </p:txBody>
          </p:sp>
          <p:sp>
            <p:nvSpPr>
              <p:cNvPr id="150" name="Object60">
                <a:extLst>
                  <a:ext uri="{FF2B5EF4-FFF2-40B4-BE49-F238E27FC236}">
                    <a16:creationId xmlns:a16="http://schemas.microsoft.com/office/drawing/2014/main" id="{4AEBBEE9-F70B-B34F-A9CC-EE994F62A56E}"/>
                  </a:ext>
                </a:extLst>
              </p:cNvPr>
              <p:cNvSpPr/>
              <p:nvPr/>
            </p:nvSpPr>
            <p:spPr>
              <a:xfrm>
                <a:off x="1405780" y="5946713"/>
                <a:ext cx="1538144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4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转化率、订单数</a:t>
                </a:r>
                <a:endParaRPr lang="en-US" sz="14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  <p:sp>
            <p:nvSpPr>
              <p:cNvPr id="178" name="椭圆 177">
                <a:extLst>
                  <a:ext uri="{FF2B5EF4-FFF2-40B4-BE49-F238E27FC236}">
                    <a16:creationId xmlns:a16="http://schemas.microsoft.com/office/drawing/2014/main" id="{C3DA73A3-CB2C-E949-BD2D-CFAC504C8B6C}"/>
                  </a:ext>
                </a:extLst>
              </p:cNvPr>
              <p:cNvSpPr/>
              <p:nvPr/>
            </p:nvSpPr>
            <p:spPr>
              <a:xfrm>
                <a:off x="2112227" y="6246276"/>
                <a:ext cx="125250" cy="125250"/>
              </a:xfrm>
              <a:prstGeom prst="ellips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19DF7E54-7CCC-5D4E-A438-F488A4866069}"/>
              </a:ext>
            </a:extLst>
          </p:cNvPr>
          <p:cNvGrpSpPr/>
          <p:nvPr/>
        </p:nvGrpSpPr>
        <p:grpSpPr>
          <a:xfrm>
            <a:off x="8969253" y="2565112"/>
            <a:ext cx="1638300" cy="2354852"/>
            <a:chOff x="8969253" y="2565112"/>
            <a:chExt cx="1638300" cy="2354852"/>
          </a:xfrm>
        </p:grpSpPr>
        <p:grpSp>
          <p:nvGrpSpPr>
            <p:cNvPr id="179" name="组合 178">
              <a:extLst>
                <a:ext uri="{FF2B5EF4-FFF2-40B4-BE49-F238E27FC236}">
                  <a16:creationId xmlns:a16="http://schemas.microsoft.com/office/drawing/2014/main" id="{2E60DC7B-6763-1E4C-876D-5313DBB5BC19}"/>
                </a:ext>
              </a:extLst>
            </p:cNvPr>
            <p:cNvGrpSpPr/>
            <p:nvPr/>
          </p:nvGrpSpPr>
          <p:grpSpPr>
            <a:xfrm>
              <a:off x="8969253" y="2565112"/>
              <a:ext cx="1638300" cy="1711450"/>
              <a:chOff x="1355703" y="2145748"/>
              <a:chExt cx="1638300" cy="1711450"/>
            </a:xfrm>
          </p:grpSpPr>
          <p:sp>
            <p:nvSpPr>
              <p:cNvPr id="180" name="矩形: 圆角 114">
                <a:extLst>
                  <a:ext uri="{FF2B5EF4-FFF2-40B4-BE49-F238E27FC236}">
                    <a16:creationId xmlns:a16="http://schemas.microsoft.com/office/drawing/2014/main" id="{62E3E32B-D24C-CA4B-A789-29A1B05E5585}"/>
                  </a:ext>
                </a:extLst>
              </p:cNvPr>
              <p:cNvSpPr/>
              <p:nvPr/>
            </p:nvSpPr>
            <p:spPr>
              <a:xfrm rot="10800000">
                <a:off x="1355703" y="2145748"/>
                <a:ext cx="1638300" cy="1711450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3C5DEC">
                      <a:alpha val="0"/>
                    </a:srgbClr>
                  </a:gs>
                  <a:gs pos="100000">
                    <a:srgbClr val="3C5DEC">
                      <a:alpha val="70000"/>
                    </a:srgbClr>
                  </a:gs>
                </a:gsLst>
                <a:lin ang="5400000" scaled="0"/>
              </a:gradFill>
              <a:ln w="12700" cap="flat">
                <a:gradFill>
                  <a:gsLst>
                    <a:gs pos="0">
                      <a:srgbClr val="3C5DEC">
                        <a:alpha val="0"/>
                      </a:srgbClr>
                    </a:gs>
                    <a:gs pos="100000">
                      <a:srgbClr val="3C5DEC"/>
                    </a:gs>
                  </a:gsLst>
                  <a:lin ang="5400000" scaled="1"/>
                </a:gra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81" name="Object60">
                <a:extLst>
                  <a:ext uri="{FF2B5EF4-FFF2-40B4-BE49-F238E27FC236}">
                    <a16:creationId xmlns:a16="http://schemas.microsoft.com/office/drawing/2014/main" id="{0E20A55E-8981-0346-A127-A4D1B9F17C0B}"/>
                  </a:ext>
                </a:extLst>
              </p:cNvPr>
              <p:cNvSpPr/>
              <p:nvPr/>
            </p:nvSpPr>
            <p:spPr>
              <a:xfrm>
                <a:off x="1487444" y="2431634"/>
                <a:ext cx="1374817" cy="276999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扩大传播</a:t>
                </a:r>
                <a:endParaRPr lang="en-US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82" name="Object60">
                <a:extLst>
                  <a:ext uri="{FF2B5EF4-FFF2-40B4-BE49-F238E27FC236}">
                    <a16:creationId xmlns:a16="http://schemas.microsoft.com/office/drawing/2014/main" id="{169EED58-CC0E-5D42-9FD4-CC7BF41DF68D}"/>
                  </a:ext>
                </a:extLst>
              </p:cNvPr>
              <p:cNvSpPr/>
              <p:nvPr/>
            </p:nvSpPr>
            <p:spPr>
              <a:xfrm>
                <a:off x="1487444" y="2771740"/>
                <a:ext cx="1374817" cy="18466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200" dirty="0">
                    <a:solidFill>
                      <a:schemeClr val="bg1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Dissemination</a:t>
                </a:r>
              </a:p>
            </p:txBody>
          </p:sp>
          <p:cxnSp>
            <p:nvCxnSpPr>
              <p:cNvPr id="183" name="直线连接符 182">
                <a:extLst>
                  <a:ext uri="{FF2B5EF4-FFF2-40B4-BE49-F238E27FC236}">
                    <a16:creationId xmlns:a16="http://schemas.microsoft.com/office/drawing/2014/main" id="{D22EED06-6BB5-544F-BD67-28AA93DD74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74852" y="3251200"/>
                <a:ext cx="0" cy="297778"/>
              </a:xfrm>
              <a:prstGeom prst="line">
                <a:avLst/>
              </a:prstGeom>
              <a:ln w="34925" cap="rnd">
                <a:gradFill>
                  <a:gsLst>
                    <a:gs pos="0">
                      <a:srgbClr val="3C5DEC"/>
                    </a:gs>
                    <a:gs pos="100000">
                      <a:srgbClr val="3C5DEC">
                        <a:alpha val="0"/>
                      </a:srgbClr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4" name="组合 183">
              <a:extLst>
                <a:ext uri="{FF2B5EF4-FFF2-40B4-BE49-F238E27FC236}">
                  <a16:creationId xmlns:a16="http://schemas.microsoft.com/office/drawing/2014/main" id="{07D1F2A2-5327-CC44-8CF6-2A91B040C75F}"/>
                </a:ext>
              </a:extLst>
            </p:cNvPr>
            <p:cNvGrpSpPr/>
            <p:nvPr/>
          </p:nvGrpSpPr>
          <p:grpSpPr>
            <a:xfrm>
              <a:off x="9019330" y="4102812"/>
              <a:ext cx="1538144" cy="817152"/>
              <a:chOff x="1405780" y="5688844"/>
              <a:chExt cx="1538144" cy="817152"/>
            </a:xfrm>
          </p:grpSpPr>
          <p:sp>
            <p:nvSpPr>
              <p:cNvPr id="185" name="Object29">
                <a:extLst>
                  <a:ext uri="{FF2B5EF4-FFF2-40B4-BE49-F238E27FC236}">
                    <a16:creationId xmlns:a16="http://schemas.microsoft.com/office/drawing/2014/main" id="{22482AF2-4A02-3D43-82B7-D0590B1F07C6}"/>
                  </a:ext>
                </a:extLst>
              </p:cNvPr>
              <p:cNvSpPr/>
              <p:nvPr/>
            </p:nvSpPr>
            <p:spPr>
              <a:xfrm flipH="1">
                <a:off x="1414604" y="5688844"/>
                <a:ext cx="1520496" cy="349456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zh-CN" altLang="en-US" kern="0" dirty="0">
                    <a:solidFill>
                      <a:srgbClr val="000000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扩散价值</a:t>
                </a:r>
              </a:p>
            </p:txBody>
          </p:sp>
          <p:sp>
            <p:nvSpPr>
              <p:cNvPr id="186" name="Object60">
                <a:extLst>
                  <a:ext uri="{FF2B5EF4-FFF2-40B4-BE49-F238E27FC236}">
                    <a16:creationId xmlns:a16="http://schemas.microsoft.com/office/drawing/2014/main" id="{7137BEC2-79F0-654E-82CC-91D2CBD4991E}"/>
                  </a:ext>
                </a:extLst>
              </p:cNvPr>
              <p:cNvSpPr/>
              <p:nvPr/>
            </p:nvSpPr>
            <p:spPr>
              <a:xfrm>
                <a:off x="1405780" y="6081183"/>
                <a:ext cx="1538144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4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转发量、满意度</a:t>
                </a:r>
                <a:endParaRPr lang="en-US" sz="14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  <p:sp>
            <p:nvSpPr>
              <p:cNvPr id="187" name="椭圆 186">
                <a:extLst>
                  <a:ext uri="{FF2B5EF4-FFF2-40B4-BE49-F238E27FC236}">
                    <a16:creationId xmlns:a16="http://schemas.microsoft.com/office/drawing/2014/main" id="{81D659B3-25F3-0148-926E-0120CF5683C9}"/>
                  </a:ext>
                </a:extLst>
              </p:cNvPr>
              <p:cNvSpPr/>
              <p:nvPr/>
            </p:nvSpPr>
            <p:spPr>
              <a:xfrm>
                <a:off x="2112227" y="6380746"/>
                <a:ext cx="125250" cy="125250"/>
              </a:xfrm>
              <a:prstGeom prst="ellips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63107339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322103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主动调研过程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8" y="1201681"/>
            <a:ext cx="2769872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5" y="1338711"/>
            <a:ext cx="4107442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ACTIVE RESEARCH PROCESS.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EDE129E-DF0F-A24F-A0AA-EA477D14F9C6}"/>
              </a:ext>
            </a:extLst>
          </p:cNvPr>
          <p:cNvGrpSpPr/>
          <p:nvPr/>
        </p:nvGrpSpPr>
        <p:grpSpPr>
          <a:xfrm flipH="1">
            <a:off x="9374405" y="1783212"/>
            <a:ext cx="1788963" cy="1788965"/>
            <a:chOff x="-2730488" y="2401922"/>
            <a:chExt cx="1788963" cy="1788965"/>
          </a:xfrm>
        </p:grpSpPr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A6AA843B-C94A-D941-9068-E2F46F753CEA}"/>
                </a:ext>
              </a:extLst>
            </p:cNvPr>
            <p:cNvSpPr/>
            <p:nvPr/>
          </p:nvSpPr>
          <p:spPr>
            <a:xfrm>
              <a:off x="-2730488" y="2401922"/>
              <a:ext cx="1788963" cy="1788965"/>
            </a:xfrm>
            <a:prstGeom prst="ellipse">
              <a:avLst/>
            </a:prstGeom>
            <a:noFill/>
            <a:ln w="12700" cap="flat">
              <a:solidFill>
                <a:srgbClr val="3C5DEC"/>
              </a:solidFill>
              <a:prstDash val="solid"/>
              <a:miter lim="800000"/>
            </a:ln>
            <a:effectLst/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sp>
          <p:nvSpPr>
            <p:cNvPr id="65" name="Object29">
              <a:extLst>
                <a:ext uri="{FF2B5EF4-FFF2-40B4-BE49-F238E27FC236}">
                  <a16:creationId xmlns:a16="http://schemas.microsoft.com/office/drawing/2014/main" id="{831B7ADB-3A2F-954D-97AD-00E657D49614}"/>
                </a:ext>
              </a:extLst>
            </p:cNvPr>
            <p:cNvSpPr txBox="1"/>
            <p:nvPr/>
          </p:nvSpPr>
          <p:spPr>
            <a:xfrm>
              <a:off x="-2575595" y="3050183"/>
              <a:ext cx="1479176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6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基于社交刷屏的</a:t>
              </a:r>
              <a:endParaRPr lang="en-US" altLang="zh-CN" sz="1600" b="0" kern="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6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竞品分析</a:t>
              </a:r>
              <a:endParaRPr lang="en-US" altLang="zh-CN" sz="1600" b="0" kern="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E40DAE7-A3AC-7747-BA79-E02B4A967547}"/>
              </a:ext>
            </a:extLst>
          </p:cNvPr>
          <p:cNvGrpSpPr/>
          <p:nvPr/>
        </p:nvGrpSpPr>
        <p:grpSpPr>
          <a:xfrm flipH="1">
            <a:off x="6978858" y="1783212"/>
            <a:ext cx="1788963" cy="1788965"/>
            <a:chOff x="-2730488" y="2401922"/>
            <a:chExt cx="1788963" cy="1788965"/>
          </a:xfrm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569E801D-CD7D-2D44-93DE-2F57E73C0022}"/>
                </a:ext>
              </a:extLst>
            </p:cNvPr>
            <p:cNvSpPr/>
            <p:nvPr/>
          </p:nvSpPr>
          <p:spPr>
            <a:xfrm>
              <a:off x="-2730488" y="2401922"/>
              <a:ext cx="1788963" cy="1788965"/>
            </a:xfrm>
            <a:prstGeom prst="ellipse">
              <a:avLst/>
            </a:prstGeom>
            <a:noFill/>
            <a:ln w="12700" cap="flat">
              <a:solidFill>
                <a:srgbClr val="3C5DEC"/>
              </a:solidFill>
              <a:prstDash val="solid"/>
              <a:miter lim="800000"/>
            </a:ln>
            <a:effectLst/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sp>
          <p:nvSpPr>
            <p:cNvPr id="69" name="Object29">
              <a:extLst>
                <a:ext uri="{FF2B5EF4-FFF2-40B4-BE49-F238E27FC236}">
                  <a16:creationId xmlns:a16="http://schemas.microsoft.com/office/drawing/2014/main" id="{4A4038B8-CEB3-944A-8FE6-4FE860DB2DFF}"/>
                </a:ext>
              </a:extLst>
            </p:cNvPr>
            <p:cNvSpPr txBox="1"/>
            <p:nvPr/>
          </p:nvSpPr>
          <p:spPr>
            <a:xfrm>
              <a:off x="-2575595" y="3050183"/>
              <a:ext cx="1479176" cy="4924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6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基于运势祝福的</a:t>
              </a:r>
              <a:endParaRPr lang="en-US" altLang="zh-CN" sz="1600" b="0" kern="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6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开运词玩法</a:t>
              </a:r>
              <a:endParaRPr lang="en-US" altLang="zh-CN" sz="1600" b="0" kern="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38F1F477-CE3D-F744-94C9-4A426678B3BA}"/>
              </a:ext>
            </a:extLst>
          </p:cNvPr>
          <p:cNvGrpSpPr/>
          <p:nvPr/>
        </p:nvGrpSpPr>
        <p:grpSpPr>
          <a:xfrm flipH="1">
            <a:off x="4248910" y="1783211"/>
            <a:ext cx="1788963" cy="1788965"/>
            <a:chOff x="-2730488" y="2401922"/>
            <a:chExt cx="1788963" cy="1788965"/>
          </a:xfrm>
        </p:grpSpPr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DEBCCFAB-C7B4-AE49-B511-E60190BDEEEC}"/>
                </a:ext>
              </a:extLst>
            </p:cNvPr>
            <p:cNvSpPr/>
            <p:nvPr/>
          </p:nvSpPr>
          <p:spPr>
            <a:xfrm>
              <a:off x="-2730488" y="2401922"/>
              <a:ext cx="1788963" cy="1788965"/>
            </a:xfrm>
            <a:prstGeom prst="ellipse">
              <a:avLst/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 lim="800000"/>
            </a:ln>
            <a:effectLst/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sp>
          <p:nvSpPr>
            <p:cNvPr id="72" name="Object29">
              <a:extLst>
                <a:ext uri="{FF2B5EF4-FFF2-40B4-BE49-F238E27FC236}">
                  <a16:creationId xmlns:a16="http://schemas.microsoft.com/office/drawing/2014/main" id="{EF62F20E-5BD5-A941-A4F8-C1233393D62A}"/>
                </a:ext>
              </a:extLst>
            </p:cNvPr>
            <p:cNvSpPr txBox="1"/>
            <p:nvPr/>
          </p:nvSpPr>
          <p:spPr>
            <a:xfrm>
              <a:off x="-2575595" y="3173294"/>
              <a:ext cx="1479176" cy="24622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600" b="0" kern="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今年开运词</a:t>
              </a:r>
              <a:endParaRPr lang="en-US" altLang="zh-CN" sz="1600" b="0" kern="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924439A3-6057-8940-9049-D02C88BE2366}"/>
              </a:ext>
            </a:extLst>
          </p:cNvPr>
          <p:cNvGrpSpPr/>
          <p:nvPr/>
        </p:nvGrpSpPr>
        <p:grpSpPr>
          <a:xfrm flipH="1">
            <a:off x="2638771" y="1783211"/>
            <a:ext cx="1788963" cy="1788965"/>
            <a:chOff x="-2730488" y="2401922"/>
            <a:chExt cx="1788963" cy="1788965"/>
          </a:xfrm>
        </p:grpSpPr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49F2D931-B237-0148-9619-CB9C7C7FAA01}"/>
                </a:ext>
              </a:extLst>
            </p:cNvPr>
            <p:cNvSpPr/>
            <p:nvPr/>
          </p:nvSpPr>
          <p:spPr>
            <a:xfrm>
              <a:off x="-2730488" y="2401922"/>
              <a:ext cx="1788963" cy="1788965"/>
            </a:xfrm>
            <a:prstGeom prst="ellipse">
              <a:avLst/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 lim="800000"/>
            </a:ln>
            <a:effectLst/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sp>
          <p:nvSpPr>
            <p:cNvPr id="75" name="Object29">
              <a:extLst>
                <a:ext uri="{FF2B5EF4-FFF2-40B4-BE49-F238E27FC236}">
                  <a16:creationId xmlns:a16="http://schemas.microsoft.com/office/drawing/2014/main" id="{647EB41B-40DF-F540-82E9-C574B8BF7F0F}"/>
                </a:ext>
              </a:extLst>
            </p:cNvPr>
            <p:cNvSpPr txBox="1"/>
            <p:nvPr/>
          </p:nvSpPr>
          <p:spPr>
            <a:xfrm>
              <a:off x="-2575595" y="3173294"/>
              <a:ext cx="1479176" cy="24622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00000"/>
                </a:lnSpc>
                <a:defRPr/>
              </a:pPr>
              <a:r>
                <a:rPr lang="zh-CN" altLang="en-US" sz="1600" b="0" kern="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明星祝福词</a:t>
              </a:r>
              <a:endParaRPr lang="en-US" altLang="zh-CN" sz="1600" b="0" kern="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cxnSp>
        <p:nvCxnSpPr>
          <p:cNvPr id="76" name="直线连接符 75">
            <a:extLst>
              <a:ext uri="{FF2B5EF4-FFF2-40B4-BE49-F238E27FC236}">
                <a16:creationId xmlns:a16="http://schemas.microsoft.com/office/drawing/2014/main" id="{8B9D7080-2C31-BB44-9913-9BC4B9E6BF26}"/>
              </a:ext>
            </a:extLst>
          </p:cNvPr>
          <p:cNvCxnSpPr>
            <a:cxnSpLocks/>
            <a:stCxn id="63" idx="6"/>
            <a:endCxn id="68" idx="2"/>
          </p:cNvCxnSpPr>
          <p:nvPr/>
        </p:nvCxnSpPr>
        <p:spPr>
          <a:xfrm flipH="1">
            <a:off x="8767821" y="2677695"/>
            <a:ext cx="606584" cy="0"/>
          </a:xfrm>
          <a:prstGeom prst="line">
            <a:avLst/>
          </a:prstGeom>
          <a:ln w="12700" cmpd="sng">
            <a:solidFill>
              <a:srgbClr val="3C5DEC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bject29">
            <a:extLst>
              <a:ext uri="{FF2B5EF4-FFF2-40B4-BE49-F238E27FC236}">
                <a16:creationId xmlns:a16="http://schemas.microsoft.com/office/drawing/2014/main" id="{8ADBC22A-8613-2346-A116-0709073B286D}"/>
              </a:ext>
            </a:extLst>
          </p:cNvPr>
          <p:cNvSpPr/>
          <p:nvPr/>
        </p:nvSpPr>
        <p:spPr>
          <a:xfrm>
            <a:off x="8626971" y="2379855"/>
            <a:ext cx="845219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100" kern="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推动</a:t>
            </a:r>
          </a:p>
        </p:txBody>
      </p:sp>
      <p:cxnSp>
        <p:nvCxnSpPr>
          <p:cNvPr id="85" name="直线连接符 84">
            <a:extLst>
              <a:ext uri="{FF2B5EF4-FFF2-40B4-BE49-F238E27FC236}">
                <a16:creationId xmlns:a16="http://schemas.microsoft.com/office/drawing/2014/main" id="{CE884699-2444-4441-B947-6B83E5504A54}"/>
              </a:ext>
            </a:extLst>
          </p:cNvPr>
          <p:cNvCxnSpPr>
            <a:cxnSpLocks/>
          </p:cNvCxnSpPr>
          <p:nvPr/>
        </p:nvCxnSpPr>
        <p:spPr>
          <a:xfrm flipH="1">
            <a:off x="6037873" y="2677693"/>
            <a:ext cx="481188" cy="0"/>
          </a:xfrm>
          <a:prstGeom prst="line">
            <a:avLst/>
          </a:prstGeom>
          <a:ln w="12700" cmpd="sng">
            <a:solidFill>
              <a:srgbClr val="3C5DEC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F8BA25F8-4501-D44C-B739-72708134A9B8}"/>
              </a:ext>
            </a:extLst>
          </p:cNvPr>
          <p:cNvGrpSpPr/>
          <p:nvPr/>
        </p:nvGrpSpPr>
        <p:grpSpPr>
          <a:xfrm flipH="1">
            <a:off x="2638771" y="4457134"/>
            <a:ext cx="3399102" cy="1788965"/>
            <a:chOff x="1734822" y="4716634"/>
            <a:chExt cx="3399102" cy="1788965"/>
          </a:xfrm>
        </p:grpSpPr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85E0EA82-F121-6D45-A7FC-2C248D5DA34E}"/>
                </a:ext>
              </a:extLst>
            </p:cNvPr>
            <p:cNvGrpSpPr/>
            <p:nvPr/>
          </p:nvGrpSpPr>
          <p:grpSpPr>
            <a:xfrm>
              <a:off x="1734822" y="4716634"/>
              <a:ext cx="1788963" cy="1788965"/>
              <a:chOff x="-2730488" y="2401922"/>
              <a:chExt cx="1788963" cy="1788965"/>
            </a:xfrm>
          </p:grpSpPr>
          <p:sp>
            <p:nvSpPr>
              <p:cNvPr id="87" name="椭圆 86">
                <a:extLst>
                  <a:ext uri="{FF2B5EF4-FFF2-40B4-BE49-F238E27FC236}">
                    <a16:creationId xmlns:a16="http://schemas.microsoft.com/office/drawing/2014/main" id="{9BC19E89-8272-DE4F-8CEB-B3934A3C9B44}"/>
                  </a:ext>
                </a:extLst>
              </p:cNvPr>
              <p:cNvSpPr/>
              <p:nvPr/>
            </p:nvSpPr>
            <p:spPr>
              <a:xfrm>
                <a:off x="-2730488" y="2401922"/>
                <a:ext cx="1788963" cy="1788965"/>
              </a:xfrm>
              <a:prstGeom prst="ellipse">
                <a:avLst/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88" name="Object29">
                <a:extLst>
                  <a:ext uri="{FF2B5EF4-FFF2-40B4-BE49-F238E27FC236}">
                    <a16:creationId xmlns:a16="http://schemas.microsoft.com/office/drawing/2014/main" id="{A02DCED9-CF40-E244-AAD4-548CD2C211E8}"/>
                  </a:ext>
                </a:extLst>
              </p:cNvPr>
              <p:cNvSpPr txBox="1"/>
              <p:nvPr/>
            </p:nvSpPr>
            <p:spPr>
              <a:xfrm>
                <a:off x="-2575595" y="3173294"/>
                <a:ext cx="1479176" cy="24622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600" b="0" kern="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今年开运词</a:t>
                </a:r>
                <a:endParaRPr lang="en-US" altLang="zh-CN" sz="1600" b="0" kern="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89" name="组合 88">
              <a:extLst>
                <a:ext uri="{FF2B5EF4-FFF2-40B4-BE49-F238E27FC236}">
                  <a16:creationId xmlns:a16="http://schemas.microsoft.com/office/drawing/2014/main" id="{DC0D6576-0E6D-0A40-9D0F-449B8E8B16DA}"/>
                </a:ext>
              </a:extLst>
            </p:cNvPr>
            <p:cNvGrpSpPr/>
            <p:nvPr/>
          </p:nvGrpSpPr>
          <p:grpSpPr>
            <a:xfrm>
              <a:off x="3344961" y="4716634"/>
              <a:ext cx="1788963" cy="1788965"/>
              <a:chOff x="-2730488" y="2401922"/>
              <a:chExt cx="1788963" cy="1788965"/>
            </a:xfrm>
          </p:grpSpPr>
          <p:sp>
            <p:nvSpPr>
              <p:cNvPr id="90" name="椭圆 89">
                <a:extLst>
                  <a:ext uri="{FF2B5EF4-FFF2-40B4-BE49-F238E27FC236}">
                    <a16:creationId xmlns:a16="http://schemas.microsoft.com/office/drawing/2014/main" id="{DD834419-5521-694F-9FB9-1EAAAFA1EB53}"/>
                  </a:ext>
                </a:extLst>
              </p:cNvPr>
              <p:cNvSpPr/>
              <p:nvPr/>
            </p:nvSpPr>
            <p:spPr>
              <a:xfrm>
                <a:off x="-2730488" y="2401922"/>
                <a:ext cx="1788963" cy="1788965"/>
              </a:xfrm>
              <a:prstGeom prst="ellipse">
                <a:avLst/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91" name="Object29">
                <a:extLst>
                  <a:ext uri="{FF2B5EF4-FFF2-40B4-BE49-F238E27FC236}">
                    <a16:creationId xmlns:a16="http://schemas.microsoft.com/office/drawing/2014/main" id="{2A253F9F-F4C3-F24F-AD34-68646F9AE5CB}"/>
                  </a:ext>
                </a:extLst>
              </p:cNvPr>
              <p:cNvSpPr txBox="1"/>
              <p:nvPr/>
            </p:nvSpPr>
            <p:spPr>
              <a:xfrm>
                <a:off x="-2575595" y="3173294"/>
                <a:ext cx="1479176" cy="24622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600" b="0" kern="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春节疫情时事</a:t>
                </a:r>
                <a:endParaRPr lang="en-US" altLang="zh-CN" sz="1600" b="0" kern="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cxnSp>
        <p:nvCxnSpPr>
          <p:cNvPr id="100" name="直线连接符 99">
            <a:extLst>
              <a:ext uri="{FF2B5EF4-FFF2-40B4-BE49-F238E27FC236}">
                <a16:creationId xmlns:a16="http://schemas.microsoft.com/office/drawing/2014/main" id="{82946B63-1CF2-3643-BA63-864CA28FBC08}"/>
              </a:ext>
            </a:extLst>
          </p:cNvPr>
          <p:cNvCxnSpPr>
            <a:cxnSpLocks/>
          </p:cNvCxnSpPr>
          <p:nvPr/>
        </p:nvCxnSpPr>
        <p:spPr>
          <a:xfrm flipH="1">
            <a:off x="5882980" y="5395710"/>
            <a:ext cx="1828511" cy="0"/>
          </a:xfrm>
          <a:prstGeom prst="line">
            <a:avLst/>
          </a:prstGeom>
          <a:ln w="12700" cmpd="sng">
            <a:solidFill>
              <a:srgbClr val="3C5DEC"/>
            </a:solidFill>
            <a:prstDash val="solid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bject29">
            <a:extLst>
              <a:ext uri="{FF2B5EF4-FFF2-40B4-BE49-F238E27FC236}">
                <a16:creationId xmlns:a16="http://schemas.microsoft.com/office/drawing/2014/main" id="{F3C74211-CBC0-B648-9DBF-164162ED298E}"/>
              </a:ext>
            </a:extLst>
          </p:cNvPr>
          <p:cNvSpPr/>
          <p:nvPr/>
        </p:nvSpPr>
        <p:spPr>
          <a:xfrm>
            <a:off x="6153802" y="4971680"/>
            <a:ext cx="1357168" cy="349456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100" kern="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符合时事的开运词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68E2733D-4DFA-FF47-AB43-C916779CCB1E}"/>
              </a:ext>
            </a:extLst>
          </p:cNvPr>
          <p:cNvGrpSpPr/>
          <p:nvPr/>
        </p:nvGrpSpPr>
        <p:grpSpPr>
          <a:xfrm flipH="1">
            <a:off x="7626899" y="4390142"/>
            <a:ext cx="2686293" cy="1887189"/>
            <a:chOff x="7275813" y="4649642"/>
            <a:chExt cx="2686293" cy="1887189"/>
          </a:xfrm>
        </p:grpSpPr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id="{05B40E4F-0164-F04E-8961-DA492907A236}"/>
                </a:ext>
              </a:extLst>
            </p:cNvPr>
            <p:cNvGrpSpPr/>
            <p:nvPr/>
          </p:nvGrpSpPr>
          <p:grpSpPr>
            <a:xfrm>
              <a:off x="7275813" y="4649642"/>
              <a:ext cx="894482" cy="894483"/>
              <a:chOff x="-2730489" y="3086694"/>
              <a:chExt cx="894482" cy="894483"/>
            </a:xfrm>
          </p:grpSpPr>
          <p:sp>
            <p:nvSpPr>
              <p:cNvPr id="103" name="椭圆 102">
                <a:extLst>
                  <a:ext uri="{FF2B5EF4-FFF2-40B4-BE49-F238E27FC236}">
                    <a16:creationId xmlns:a16="http://schemas.microsoft.com/office/drawing/2014/main" id="{E238B4C6-7926-2B46-8114-58187589A797}"/>
                  </a:ext>
                </a:extLst>
              </p:cNvPr>
              <p:cNvSpPr/>
              <p:nvPr/>
            </p:nvSpPr>
            <p:spPr>
              <a:xfrm>
                <a:off x="-2730489" y="3086694"/>
                <a:ext cx="894482" cy="894483"/>
              </a:xfrm>
              <a:prstGeom prst="ellipse">
                <a:avLst/>
              </a:prstGeom>
              <a:noFill/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04" name="Object29">
                <a:extLst>
                  <a:ext uri="{FF2B5EF4-FFF2-40B4-BE49-F238E27FC236}">
                    <a16:creationId xmlns:a16="http://schemas.microsoft.com/office/drawing/2014/main" id="{AD92F8F1-B25A-5240-8C95-8E135315D0EC}"/>
                  </a:ext>
                </a:extLst>
              </p:cNvPr>
              <p:cNvSpPr txBox="1"/>
              <p:nvPr/>
            </p:nvSpPr>
            <p:spPr>
              <a:xfrm>
                <a:off x="-2653042" y="3410825"/>
                <a:ext cx="739588" cy="21544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4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平安</a:t>
                </a:r>
                <a:endParaRPr lang="en-US" altLang="zh-CN" sz="14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05" name="组合 104">
              <a:extLst>
                <a:ext uri="{FF2B5EF4-FFF2-40B4-BE49-F238E27FC236}">
                  <a16:creationId xmlns:a16="http://schemas.microsoft.com/office/drawing/2014/main" id="{F49FAF9B-FAFA-694F-B21A-4DB0D37A1D61}"/>
                </a:ext>
              </a:extLst>
            </p:cNvPr>
            <p:cNvGrpSpPr/>
            <p:nvPr/>
          </p:nvGrpSpPr>
          <p:grpSpPr>
            <a:xfrm>
              <a:off x="7567449" y="5741152"/>
              <a:ext cx="771371" cy="771372"/>
              <a:chOff x="-2730489" y="3086694"/>
              <a:chExt cx="894482" cy="894483"/>
            </a:xfrm>
          </p:grpSpPr>
          <p:sp>
            <p:nvSpPr>
              <p:cNvPr id="106" name="椭圆 105">
                <a:extLst>
                  <a:ext uri="{FF2B5EF4-FFF2-40B4-BE49-F238E27FC236}">
                    <a16:creationId xmlns:a16="http://schemas.microsoft.com/office/drawing/2014/main" id="{E261383D-4DD8-6D43-91F1-6099A99BE006}"/>
                  </a:ext>
                </a:extLst>
              </p:cNvPr>
              <p:cNvSpPr/>
              <p:nvPr/>
            </p:nvSpPr>
            <p:spPr>
              <a:xfrm>
                <a:off x="-2730489" y="3086694"/>
                <a:ext cx="894482" cy="894483"/>
              </a:xfrm>
              <a:prstGeom prst="ellipse">
                <a:avLst/>
              </a:prstGeom>
              <a:noFill/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07" name="Object29">
                <a:extLst>
                  <a:ext uri="{FF2B5EF4-FFF2-40B4-BE49-F238E27FC236}">
                    <a16:creationId xmlns:a16="http://schemas.microsoft.com/office/drawing/2014/main" id="{62D05AD8-B49F-D647-B928-6EFA1E9FBB55}"/>
                  </a:ext>
                </a:extLst>
              </p:cNvPr>
              <p:cNvSpPr txBox="1"/>
              <p:nvPr/>
            </p:nvSpPr>
            <p:spPr>
              <a:xfrm>
                <a:off x="-2653042" y="3410825"/>
                <a:ext cx="739588" cy="24982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4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坚持</a:t>
                </a:r>
                <a:endParaRPr lang="en-US" altLang="zh-CN" sz="14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08" name="组合 107">
              <a:extLst>
                <a:ext uri="{FF2B5EF4-FFF2-40B4-BE49-F238E27FC236}">
                  <a16:creationId xmlns:a16="http://schemas.microsoft.com/office/drawing/2014/main" id="{74BAC391-39BA-FC4A-9CE8-AEC0EB8751E5}"/>
                </a:ext>
              </a:extLst>
            </p:cNvPr>
            <p:cNvGrpSpPr/>
            <p:nvPr/>
          </p:nvGrpSpPr>
          <p:grpSpPr>
            <a:xfrm>
              <a:off x="8900161" y="5765459"/>
              <a:ext cx="771371" cy="771372"/>
              <a:chOff x="-2730489" y="3086694"/>
              <a:chExt cx="894482" cy="894483"/>
            </a:xfrm>
          </p:grpSpPr>
          <p:sp>
            <p:nvSpPr>
              <p:cNvPr id="109" name="椭圆 108">
                <a:extLst>
                  <a:ext uri="{FF2B5EF4-FFF2-40B4-BE49-F238E27FC236}">
                    <a16:creationId xmlns:a16="http://schemas.microsoft.com/office/drawing/2014/main" id="{B4309509-7478-514C-BBE4-551794CCFF87}"/>
                  </a:ext>
                </a:extLst>
              </p:cNvPr>
              <p:cNvSpPr/>
              <p:nvPr/>
            </p:nvSpPr>
            <p:spPr>
              <a:xfrm>
                <a:off x="-2730489" y="3086694"/>
                <a:ext cx="894482" cy="894483"/>
              </a:xfrm>
              <a:prstGeom prst="ellipse">
                <a:avLst/>
              </a:prstGeom>
              <a:noFill/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10" name="Object29">
                <a:extLst>
                  <a:ext uri="{FF2B5EF4-FFF2-40B4-BE49-F238E27FC236}">
                    <a16:creationId xmlns:a16="http://schemas.microsoft.com/office/drawing/2014/main" id="{71B7B1AB-F019-034E-89CB-F386D382AA5F}"/>
                  </a:ext>
                </a:extLst>
              </p:cNvPr>
              <p:cNvSpPr txBox="1"/>
              <p:nvPr/>
            </p:nvSpPr>
            <p:spPr>
              <a:xfrm>
                <a:off x="-2653042" y="3410825"/>
                <a:ext cx="739588" cy="249829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4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健康</a:t>
                </a:r>
                <a:endParaRPr lang="en-US" altLang="zh-CN" sz="14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11" name="组合 110">
              <a:extLst>
                <a:ext uri="{FF2B5EF4-FFF2-40B4-BE49-F238E27FC236}">
                  <a16:creationId xmlns:a16="http://schemas.microsoft.com/office/drawing/2014/main" id="{138FF9AE-4E7B-5949-9D4E-A57D0083E619}"/>
                </a:ext>
              </a:extLst>
            </p:cNvPr>
            <p:cNvGrpSpPr/>
            <p:nvPr/>
          </p:nvGrpSpPr>
          <p:grpSpPr>
            <a:xfrm>
              <a:off x="8207891" y="4859353"/>
              <a:ext cx="1014338" cy="1014339"/>
              <a:chOff x="-2730489" y="3086694"/>
              <a:chExt cx="894482" cy="894483"/>
            </a:xfrm>
          </p:grpSpPr>
          <p:sp>
            <p:nvSpPr>
              <p:cNvPr id="112" name="椭圆 111">
                <a:extLst>
                  <a:ext uri="{FF2B5EF4-FFF2-40B4-BE49-F238E27FC236}">
                    <a16:creationId xmlns:a16="http://schemas.microsoft.com/office/drawing/2014/main" id="{8097EDF1-C195-FE4B-8CD7-FFC0A715E790}"/>
                  </a:ext>
                </a:extLst>
              </p:cNvPr>
              <p:cNvSpPr/>
              <p:nvPr/>
            </p:nvSpPr>
            <p:spPr>
              <a:xfrm>
                <a:off x="-2730489" y="3086694"/>
                <a:ext cx="894482" cy="894483"/>
              </a:xfrm>
              <a:prstGeom prst="ellipse">
                <a:avLst/>
              </a:prstGeom>
              <a:noFill/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13" name="Object29">
                <a:extLst>
                  <a:ext uri="{FF2B5EF4-FFF2-40B4-BE49-F238E27FC236}">
                    <a16:creationId xmlns:a16="http://schemas.microsoft.com/office/drawing/2014/main" id="{088FBA0B-BE9B-334F-A2D9-3AD29DDA79D7}"/>
                  </a:ext>
                </a:extLst>
              </p:cNvPr>
              <p:cNvSpPr txBox="1"/>
              <p:nvPr/>
            </p:nvSpPr>
            <p:spPr>
              <a:xfrm>
                <a:off x="-2691473" y="3420448"/>
                <a:ext cx="816450" cy="226974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6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乘风破浪</a:t>
                </a:r>
                <a:endParaRPr lang="en-US" altLang="zh-CN" sz="16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14" name="组合 113">
              <a:extLst>
                <a:ext uri="{FF2B5EF4-FFF2-40B4-BE49-F238E27FC236}">
                  <a16:creationId xmlns:a16="http://schemas.microsoft.com/office/drawing/2014/main" id="{C485E537-501A-0341-BFD3-E81F2671E450}"/>
                </a:ext>
              </a:extLst>
            </p:cNvPr>
            <p:cNvGrpSpPr/>
            <p:nvPr/>
          </p:nvGrpSpPr>
          <p:grpSpPr>
            <a:xfrm>
              <a:off x="9342810" y="4947913"/>
              <a:ext cx="619296" cy="619297"/>
              <a:chOff x="-2341191" y="3723051"/>
              <a:chExt cx="894482" cy="894483"/>
            </a:xfrm>
          </p:grpSpPr>
          <p:sp>
            <p:nvSpPr>
              <p:cNvPr id="115" name="椭圆 114">
                <a:extLst>
                  <a:ext uri="{FF2B5EF4-FFF2-40B4-BE49-F238E27FC236}">
                    <a16:creationId xmlns:a16="http://schemas.microsoft.com/office/drawing/2014/main" id="{9F75C3A7-D250-6C4E-9A0D-F1C22F34EC9C}"/>
                  </a:ext>
                </a:extLst>
              </p:cNvPr>
              <p:cNvSpPr/>
              <p:nvPr/>
            </p:nvSpPr>
            <p:spPr>
              <a:xfrm>
                <a:off x="-2341191" y="3723051"/>
                <a:ext cx="894482" cy="894483"/>
              </a:xfrm>
              <a:prstGeom prst="ellipse">
                <a:avLst/>
              </a:prstGeom>
              <a:noFill/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17" name="Object29">
                <a:extLst>
                  <a:ext uri="{FF2B5EF4-FFF2-40B4-BE49-F238E27FC236}">
                    <a16:creationId xmlns:a16="http://schemas.microsoft.com/office/drawing/2014/main" id="{1649CA61-59C2-5847-A71C-23AE7782142A}"/>
                  </a:ext>
                </a:extLst>
              </p:cNvPr>
              <p:cNvSpPr txBox="1"/>
              <p:nvPr/>
            </p:nvSpPr>
            <p:spPr>
              <a:xfrm>
                <a:off x="-2263743" y="4047182"/>
                <a:ext cx="739588" cy="26672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200" b="0" kern="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福</a:t>
                </a:r>
                <a:endParaRPr lang="en-US" altLang="zh-CN" sz="12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F264060-4912-C445-859E-8C30E5D29AA1}"/>
              </a:ext>
            </a:extLst>
          </p:cNvPr>
          <p:cNvGrpSpPr/>
          <p:nvPr/>
        </p:nvGrpSpPr>
        <p:grpSpPr>
          <a:xfrm rot="5400000" flipH="1">
            <a:off x="1013284" y="3907114"/>
            <a:ext cx="2727540" cy="249652"/>
            <a:chOff x="2036502" y="5395584"/>
            <a:chExt cx="4063117" cy="249652"/>
          </a:xfrm>
        </p:grpSpPr>
        <p:cxnSp>
          <p:nvCxnSpPr>
            <p:cNvPr id="118" name="直线连接符 117">
              <a:extLst>
                <a:ext uri="{FF2B5EF4-FFF2-40B4-BE49-F238E27FC236}">
                  <a16:creationId xmlns:a16="http://schemas.microsoft.com/office/drawing/2014/main" id="{F51297E5-2517-8C46-9A77-62B16094627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47850" y="5645236"/>
              <a:ext cx="4048150" cy="0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线连接符 118">
              <a:extLst>
                <a:ext uri="{FF2B5EF4-FFF2-40B4-BE49-F238E27FC236}">
                  <a16:creationId xmlns:a16="http://schemas.microsoft.com/office/drawing/2014/main" id="{43470EE0-37C0-5D40-9E53-964BA71F0225}"/>
                </a:ext>
              </a:extLst>
            </p:cNvPr>
            <p:cNvCxnSpPr>
              <a:cxnSpLocks/>
            </p:cNvCxnSpPr>
            <p:nvPr/>
          </p:nvCxnSpPr>
          <p:spPr>
            <a:xfrm>
              <a:off x="2036502" y="5395584"/>
              <a:ext cx="0" cy="249652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线连接符 119">
              <a:extLst>
                <a:ext uri="{FF2B5EF4-FFF2-40B4-BE49-F238E27FC236}">
                  <a16:creationId xmlns:a16="http://schemas.microsoft.com/office/drawing/2014/main" id="{2ECA2F2B-4FA4-B148-AF90-03013C0AC746}"/>
                </a:ext>
              </a:extLst>
            </p:cNvPr>
            <p:cNvCxnSpPr>
              <a:cxnSpLocks/>
            </p:cNvCxnSpPr>
            <p:nvPr/>
          </p:nvCxnSpPr>
          <p:spPr>
            <a:xfrm>
              <a:off x="6099619" y="5395584"/>
              <a:ext cx="0" cy="249652"/>
            </a:xfrm>
            <a:prstGeom prst="line">
              <a:avLst/>
            </a:prstGeom>
            <a:ln w="9525">
              <a:solidFill>
                <a:srgbClr val="3C5DEC"/>
              </a:solidFill>
              <a:prstDash val="solid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3" name="直线连接符 122">
            <a:extLst>
              <a:ext uri="{FF2B5EF4-FFF2-40B4-BE49-F238E27FC236}">
                <a16:creationId xmlns:a16="http://schemas.microsoft.com/office/drawing/2014/main" id="{35BA156A-1112-C24D-8E3D-609A7861F6ED}"/>
              </a:ext>
            </a:extLst>
          </p:cNvPr>
          <p:cNvCxnSpPr>
            <a:cxnSpLocks/>
          </p:cNvCxnSpPr>
          <p:nvPr/>
        </p:nvCxnSpPr>
        <p:spPr>
          <a:xfrm flipH="1">
            <a:off x="1792580" y="3829717"/>
            <a:ext cx="481188" cy="0"/>
          </a:xfrm>
          <a:prstGeom prst="line">
            <a:avLst/>
          </a:prstGeom>
          <a:ln w="12700" cmpd="sng">
            <a:solidFill>
              <a:srgbClr val="3C5DEC"/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矩形: 圆角 114">
            <a:extLst>
              <a:ext uri="{FF2B5EF4-FFF2-40B4-BE49-F238E27FC236}">
                <a16:creationId xmlns:a16="http://schemas.microsoft.com/office/drawing/2014/main" id="{A89D1ACD-B75C-F643-8488-B25315CA14B7}"/>
              </a:ext>
            </a:extLst>
          </p:cNvPr>
          <p:cNvSpPr/>
          <p:nvPr/>
        </p:nvSpPr>
        <p:spPr>
          <a:xfrm>
            <a:off x="1028632" y="2668170"/>
            <a:ext cx="763948" cy="2727538"/>
          </a:xfrm>
          <a:prstGeom prst="roundRect">
            <a:avLst>
              <a:gd name="adj" fmla="val 0"/>
            </a:avLst>
          </a:prstGeom>
          <a:noFill/>
          <a:ln w="12700" cap="flat">
            <a:solidFill>
              <a:srgbClr val="3C5DEC"/>
            </a:solidFill>
            <a:prstDash val="solid"/>
            <a:miter/>
          </a:ln>
          <a:effectLst>
            <a:outerShdw blurRad="190500" sx="102000" sy="102000" algn="ctr" rotWithShape="0">
              <a:srgbClr val="000000">
                <a:alpha val="20000"/>
              </a:srgbClr>
            </a:outerShdw>
          </a:effectLst>
        </p:spPr>
        <p:txBody>
          <a:bodyPr rtlCol="0" anchor="ctr"/>
          <a:lstStyle/>
          <a:p>
            <a:pPr defTabSz="731520"/>
            <a:endParaRPr lang="zh-CN" altLang="en-US" sz="1440" dirty="0">
              <a:solidFill>
                <a:srgbClr val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38" name="Object60">
            <a:extLst>
              <a:ext uri="{FF2B5EF4-FFF2-40B4-BE49-F238E27FC236}">
                <a16:creationId xmlns:a16="http://schemas.microsoft.com/office/drawing/2014/main" id="{5864FD07-1C9F-C349-8C47-04470F421ED0}"/>
              </a:ext>
            </a:extLst>
          </p:cNvPr>
          <p:cNvSpPr/>
          <p:nvPr/>
        </p:nvSpPr>
        <p:spPr>
          <a:xfrm>
            <a:off x="1303294" y="3062443"/>
            <a:ext cx="214624" cy="193899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defTabSz="731520"/>
            <a:r>
              <a:rPr lang="zh-CN" altLang="en-US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开运词运营方案</a:t>
            </a:r>
            <a:endParaRPr lang="en-US" dirty="0">
              <a:solidFill>
                <a:srgbClr val="3C5DEC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62BFE854-FAE1-7C4A-97EA-D14906BF9724}"/>
              </a:ext>
            </a:extLst>
          </p:cNvPr>
          <p:cNvCxnSpPr>
            <a:cxnSpLocks/>
            <a:endCxn id="68" idx="6"/>
          </p:cNvCxnSpPr>
          <p:nvPr/>
        </p:nvCxnSpPr>
        <p:spPr>
          <a:xfrm>
            <a:off x="6489564" y="2677695"/>
            <a:ext cx="489294" cy="0"/>
          </a:xfrm>
          <a:prstGeom prst="line">
            <a:avLst/>
          </a:prstGeom>
          <a:ln w="12700">
            <a:solidFill>
              <a:srgbClr val="3C5D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464885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322103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平台策略方向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7" y="1201681"/>
            <a:ext cx="3169923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5" y="1338711"/>
            <a:ext cx="309848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PLATFORM STRATEGY DIRECTION.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ED2796D-638B-BE4F-A19F-B4753AAFD05B}"/>
              </a:ext>
            </a:extLst>
          </p:cNvPr>
          <p:cNvGrpSpPr/>
          <p:nvPr/>
        </p:nvGrpSpPr>
        <p:grpSpPr>
          <a:xfrm>
            <a:off x="820784" y="1921718"/>
            <a:ext cx="10550432" cy="4152819"/>
            <a:chOff x="700085" y="1921718"/>
            <a:chExt cx="10550432" cy="4152819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F2D014EB-3EBF-C84F-AB61-7EA7B9769922}"/>
                </a:ext>
              </a:extLst>
            </p:cNvPr>
            <p:cNvGrpSpPr/>
            <p:nvPr/>
          </p:nvGrpSpPr>
          <p:grpSpPr>
            <a:xfrm>
              <a:off x="700085" y="1921718"/>
              <a:ext cx="10539941" cy="639152"/>
              <a:chOff x="700085" y="1921718"/>
              <a:chExt cx="10539941" cy="639152"/>
            </a:xfrm>
          </p:grpSpPr>
          <p:grpSp>
            <p:nvGrpSpPr>
              <p:cNvPr id="2" name="组合 1">
                <a:extLst>
                  <a:ext uri="{FF2B5EF4-FFF2-40B4-BE49-F238E27FC236}">
                    <a16:creationId xmlns:a16="http://schemas.microsoft.com/office/drawing/2014/main" id="{0CC00AAF-8DCB-0A41-9C1E-C7459DE8F165}"/>
                  </a:ext>
                </a:extLst>
              </p:cNvPr>
              <p:cNvGrpSpPr/>
              <p:nvPr/>
            </p:nvGrpSpPr>
            <p:grpSpPr>
              <a:xfrm>
                <a:off x="700085" y="1921718"/>
                <a:ext cx="2016125" cy="639152"/>
                <a:chOff x="636389" y="5032167"/>
                <a:chExt cx="2643178" cy="639152"/>
              </a:xfrm>
            </p:grpSpPr>
            <p:sp>
              <p:nvSpPr>
                <p:cNvPr id="62" name="矩形: 圆角 114">
                  <a:extLst>
                    <a:ext uri="{FF2B5EF4-FFF2-40B4-BE49-F238E27FC236}">
                      <a16:creationId xmlns:a16="http://schemas.microsoft.com/office/drawing/2014/main" id="{34B23CE1-CE62-4843-89C0-18B76AB3CC5A}"/>
                    </a:ext>
                  </a:extLst>
                </p:cNvPr>
                <p:cNvSpPr/>
                <p:nvPr/>
              </p:nvSpPr>
              <p:spPr>
                <a:xfrm>
                  <a:off x="636389" y="5032167"/>
                  <a:ext cx="2643178" cy="639152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0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63" name="Object60">
                  <a:extLst>
                    <a:ext uri="{FF2B5EF4-FFF2-40B4-BE49-F238E27FC236}">
                      <a16:creationId xmlns:a16="http://schemas.microsoft.com/office/drawing/2014/main" id="{C3D58B54-0FA2-6F41-BC36-829C643E8056}"/>
                    </a:ext>
                  </a:extLst>
                </p:cNvPr>
                <p:cNvSpPr/>
                <p:nvPr/>
              </p:nvSpPr>
              <p:spPr>
                <a:xfrm>
                  <a:off x="833942" y="5244021"/>
                  <a:ext cx="2248073" cy="215444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zh-CN" altLang="en-US" sz="14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业务战略</a:t>
                  </a:r>
                  <a:r>
                    <a:rPr lang="en-US" altLang="zh-CN" sz="14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-</a:t>
                  </a:r>
                  <a:r>
                    <a:rPr lang="zh-CN" altLang="en-US" sz="14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多端投放</a:t>
                  </a:r>
                  <a:endParaRPr lang="en-US" sz="14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sp>
            <p:nvSpPr>
              <p:cNvPr id="65" name="矩形: 圆角 114">
                <a:extLst>
                  <a:ext uri="{FF2B5EF4-FFF2-40B4-BE49-F238E27FC236}">
                    <a16:creationId xmlns:a16="http://schemas.microsoft.com/office/drawing/2014/main" id="{388139BB-2FFB-C242-A089-EDDFFC54BD9D}"/>
                  </a:ext>
                </a:extLst>
              </p:cNvPr>
              <p:cNvSpPr/>
              <p:nvPr/>
            </p:nvSpPr>
            <p:spPr>
              <a:xfrm>
                <a:off x="2565525" y="1921718"/>
                <a:ext cx="8674501" cy="639152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dash"/>
                <a:miter/>
              </a:ln>
              <a:effectLst>
                <a:outerShdw blurRad="190500" sx="102000" sy="102000" algn="ctr" rotWithShape="0">
                  <a:srgbClr val="000000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</p:grpSp>
        <p:grpSp>
          <p:nvGrpSpPr>
            <p:cNvPr id="69" name="组合 68">
              <a:extLst>
                <a:ext uri="{FF2B5EF4-FFF2-40B4-BE49-F238E27FC236}">
                  <a16:creationId xmlns:a16="http://schemas.microsoft.com/office/drawing/2014/main" id="{9BA0B8D7-8E33-5C4A-B78E-60168D3B8EF5}"/>
                </a:ext>
              </a:extLst>
            </p:cNvPr>
            <p:cNvGrpSpPr/>
            <p:nvPr/>
          </p:nvGrpSpPr>
          <p:grpSpPr>
            <a:xfrm>
              <a:off x="700085" y="5435385"/>
              <a:ext cx="10550432" cy="639152"/>
              <a:chOff x="700085" y="1921718"/>
              <a:chExt cx="10550432" cy="639152"/>
            </a:xfrm>
          </p:grpSpPr>
          <p:grpSp>
            <p:nvGrpSpPr>
              <p:cNvPr id="70" name="组合 69">
                <a:extLst>
                  <a:ext uri="{FF2B5EF4-FFF2-40B4-BE49-F238E27FC236}">
                    <a16:creationId xmlns:a16="http://schemas.microsoft.com/office/drawing/2014/main" id="{C97AF3BE-E8AD-7647-81CE-471BF24755A2}"/>
                  </a:ext>
                </a:extLst>
              </p:cNvPr>
              <p:cNvGrpSpPr/>
              <p:nvPr/>
            </p:nvGrpSpPr>
            <p:grpSpPr>
              <a:xfrm>
                <a:off x="700085" y="1921718"/>
                <a:ext cx="2016125" cy="639152"/>
                <a:chOff x="636389" y="5032167"/>
                <a:chExt cx="2643178" cy="639152"/>
              </a:xfrm>
            </p:grpSpPr>
            <p:sp>
              <p:nvSpPr>
                <p:cNvPr id="72" name="矩形: 圆角 114">
                  <a:extLst>
                    <a:ext uri="{FF2B5EF4-FFF2-40B4-BE49-F238E27FC236}">
                      <a16:creationId xmlns:a16="http://schemas.microsoft.com/office/drawing/2014/main" id="{C6597985-CB3D-D144-947E-8E8F3A9FDC6E}"/>
                    </a:ext>
                  </a:extLst>
                </p:cNvPr>
                <p:cNvSpPr/>
                <p:nvPr/>
              </p:nvSpPr>
              <p:spPr>
                <a:xfrm>
                  <a:off x="636389" y="5032167"/>
                  <a:ext cx="2643178" cy="639152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0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73" name="Object60">
                  <a:extLst>
                    <a:ext uri="{FF2B5EF4-FFF2-40B4-BE49-F238E27FC236}">
                      <a16:creationId xmlns:a16="http://schemas.microsoft.com/office/drawing/2014/main" id="{1E76803C-4AAE-DF48-B184-4F490A943C00}"/>
                    </a:ext>
                  </a:extLst>
                </p:cNvPr>
                <p:cNvSpPr/>
                <p:nvPr/>
              </p:nvSpPr>
              <p:spPr>
                <a:xfrm>
                  <a:off x="833942" y="5244021"/>
                  <a:ext cx="2248073" cy="215444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zh-CN" altLang="en-US" sz="14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流量触达渠道</a:t>
                  </a:r>
                  <a:endParaRPr lang="en-US" sz="14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sp>
            <p:nvSpPr>
              <p:cNvPr id="71" name="矩形: 圆角 114">
                <a:extLst>
                  <a:ext uri="{FF2B5EF4-FFF2-40B4-BE49-F238E27FC236}">
                    <a16:creationId xmlns:a16="http://schemas.microsoft.com/office/drawing/2014/main" id="{3D968EA1-E54D-2942-B599-3DDF65022EA5}"/>
                  </a:ext>
                </a:extLst>
              </p:cNvPr>
              <p:cNvSpPr/>
              <p:nvPr/>
            </p:nvSpPr>
            <p:spPr>
              <a:xfrm>
                <a:off x="2565525" y="1921718"/>
                <a:ext cx="8684992" cy="639152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  <a:effectLst>
                <a:outerShdw blurRad="190500" sx="102000" sy="102000" algn="ctr" rotWithShape="0">
                  <a:srgbClr val="000000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1CC26F82-B8D9-7541-A5AF-DC48AD28BA06}"/>
                </a:ext>
              </a:extLst>
            </p:cNvPr>
            <p:cNvGrpSpPr/>
            <p:nvPr/>
          </p:nvGrpSpPr>
          <p:grpSpPr>
            <a:xfrm>
              <a:off x="700085" y="2691869"/>
              <a:ext cx="2019600" cy="2531662"/>
              <a:chOff x="672052" y="2691869"/>
              <a:chExt cx="2019600" cy="2531662"/>
            </a:xfrm>
          </p:grpSpPr>
          <p:grpSp>
            <p:nvGrpSpPr>
              <p:cNvPr id="66" name="组合 65">
                <a:extLst>
                  <a:ext uri="{FF2B5EF4-FFF2-40B4-BE49-F238E27FC236}">
                    <a16:creationId xmlns:a16="http://schemas.microsoft.com/office/drawing/2014/main" id="{AAA2E383-689F-6D44-8052-A7DF36EF3889}"/>
                  </a:ext>
                </a:extLst>
              </p:cNvPr>
              <p:cNvGrpSpPr/>
              <p:nvPr/>
            </p:nvGrpSpPr>
            <p:grpSpPr>
              <a:xfrm>
                <a:off x="673790" y="2691869"/>
                <a:ext cx="2016125" cy="639152"/>
                <a:chOff x="624811" y="5032167"/>
                <a:chExt cx="2643178" cy="639152"/>
              </a:xfrm>
            </p:grpSpPr>
            <p:sp>
              <p:nvSpPr>
                <p:cNvPr id="67" name="矩形: 圆角 114">
                  <a:extLst>
                    <a:ext uri="{FF2B5EF4-FFF2-40B4-BE49-F238E27FC236}">
                      <a16:creationId xmlns:a16="http://schemas.microsoft.com/office/drawing/2014/main" id="{F4A840AA-9F86-D945-97B1-68460AC7322D}"/>
                    </a:ext>
                  </a:extLst>
                </p:cNvPr>
                <p:cNvSpPr/>
                <p:nvPr/>
              </p:nvSpPr>
              <p:spPr>
                <a:xfrm>
                  <a:off x="624811" y="5032167"/>
                  <a:ext cx="2643178" cy="639152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0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68" name="Object60">
                  <a:extLst>
                    <a:ext uri="{FF2B5EF4-FFF2-40B4-BE49-F238E27FC236}">
                      <a16:creationId xmlns:a16="http://schemas.microsoft.com/office/drawing/2014/main" id="{FD742350-F674-4647-8A5A-0EA554B9D0D8}"/>
                    </a:ext>
                  </a:extLst>
                </p:cNvPr>
                <p:cNvSpPr/>
                <p:nvPr/>
              </p:nvSpPr>
              <p:spPr>
                <a:xfrm>
                  <a:off x="822363" y="5244021"/>
                  <a:ext cx="2248074" cy="215444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zh-CN" altLang="en-US" sz="14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业务基础场景</a:t>
                  </a:r>
                  <a:endParaRPr lang="en-US" sz="14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sp>
            <p:nvSpPr>
              <p:cNvPr id="74" name="矩形: 圆角 114">
                <a:extLst>
                  <a:ext uri="{FF2B5EF4-FFF2-40B4-BE49-F238E27FC236}">
                    <a16:creationId xmlns:a16="http://schemas.microsoft.com/office/drawing/2014/main" id="{06FFB6F5-2ADF-294B-9B1D-1444CBEFBA68}"/>
                  </a:ext>
                </a:extLst>
              </p:cNvPr>
              <p:cNvSpPr/>
              <p:nvPr/>
            </p:nvSpPr>
            <p:spPr>
              <a:xfrm>
                <a:off x="672052" y="3176611"/>
                <a:ext cx="2019600" cy="2046920"/>
              </a:xfrm>
              <a:prstGeom prst="roundRect">
                <a:avLst>
                  <a:gd name="adj" fmla="val 0"/>
                </a:avLst>
              </a:prstGeom>
              <a:noFill/>
              <a:ln w="6350" cap="flat">
                <a:solidFill>
                  <a:srgbClr val="3C5DEC"/>
                </a:solidFill>
                <a:prstDash val="solid"/>
                <a:miter/>
              </a:ln>
              <a:effectLst>
                <a:outerShdw blurRad="190500" sx="102000" sy="102000" algn="ctr" rotWithShape="0">
                  <a:srgbClr val="000000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C90174B1-C9F8-8941-A17C-2225F88A8511}"/>
                  </a:ext>
                </a:extLst>
              </p:cNvPr>
              <p:cNvGrpSpPr/>
              <p:nvPr/>
            </p:nvGrpSpPr>
            <p:grpSpPr>
              <a:xfrm>
                <a:off x="1164067" y="3611797"/>
                <a:ext cx="1037358" cy="1278119"/>
                <a:chOff x="1164067" y="3611797"/>
                <a:chExt cx="1037358" cy="1278119"/>
              </a:xfrm>
            </p:grpSpPr>
            <p:sp>
              <p:nvSpPr>
                <p:cNvPr id="75" name="Object29">
                  <a:extLst>
                    <a:ext uri="{FF2B5EF4-FFF2-40B4-BE49-F238E27FC236}">
                      <a16:creationId xmlns:a16="http://schemas.microsoft.com/office/drawing/2014/main" id="{A0716ED8-8A36-424A-A8C8-58B1916B8A7C}"/>
                    </a:ext>
                  </a:extLst>
                </p:cNvPr>
                <p:cNvSpPr txBox="1"/>
                <p:nvPr/>
              </p:nvSpPr>
              <p:spPr>
                <a:xfrm>
                  <a:off x="1164067" y="3611797"/>
                  <a:ext cx="1037358" cy="246221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>
                  <a:spAutoFit/>
                </a:bodyPr>
                <a:lstStyle>
                  <a:lvl1pPr algn="ctr" defTabSz="609600">
                    <a:lnSpc>
                      <a:spcPts val="2000"/>
                    </a:lnSpc>
                    <a:defRPr b="1">
                      <a:solidFill>
                        <a:srgbClr val="FFFFFF"/>
                      </a:solidFill>
                      <a:latin typeface="Microsoft YaHei Bold"/>
                      <a:ea typeface="Microsoft YaHei Bold"/>
                      <a:cs typeface="Microsoft YaHei Bold"/>
                      <a:sym typeface="Microsoft YaHei Bold"/>
                    </a:defRPr>
                  </a:lvl1pPr>
                </a:lstStyle>
                <a:p>
                  <a:pPr hangingPunct="0">
                    <a:lnSpc>
                      <a:spcPct val="100000"/>
                    </a:lnSpc>
                    <a:defRPr/>
                  </a:pPr>
                  <a:r>
                    <a:rPr lang="zh-CN" altLang="en-US" sz="16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黄页门店</a:t>
                  </a:r>
                  <a:endParaRPr lang="en-US" altLang="zh-CN" sz="1600" b="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76" name="Object29">
                  <a:extLst>
                    <a:ext uri="{FF2B5EF4-FFF2-40B4-BE49-F238E27FC236}">
                      <a16:creationId xmlns:a16="http://schemas.microsoft.com/office/drawing/2014/main" id="{440A8C79-80C5-4945-8E23-7D4F2CA0BBE5}"/>
                    </a:ext>
                  </a:extLst>
                </p:cNvPr>
                <p:cNvSpPr txBox="1"/>
                <p:nvPr/>
              </p:nvSpPr>
              <p:spPr>
                <a:xfrm>
                  <a:off x="1164067" y="4127746"/>
                  <a:ext cx="1037358" cy="246221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>
                  <a:spAutoFit/>
                </a:bodyPr>
                <a:lstStyle>
                  <a:lvl1pPr algn="ctr" defTabSz="609600">
                    <a:lnSpc>
                      <a:spcPts val="2000"/>
                    </a:lnSpc>
                    <a:defRPr b="1">
                      <a:solidFill>
                        <a:srgbClr val="FFFFFF"/>
                      </a:solidFill>
                      <a:latin typeface="Microsoft YaHei Bold"/>
                      <a:ea typeface="Microsoft YaHei Bold"/>
                      <a:cs typeface="Microsoft YaHei Bold"/>
                      <a:sym typeface="Microsoft YaHei Bold"/>
                    </a:defRPr>
                  </a:lvl1pPr>
                </a:lstStyle>
                <a:p>
                  <a:pPr hangingPunct="0">
                    <a:lnSpc>
                      <a:spcPct val="100000"/>
                    </a:lnSpc>
                    <a:defRPr/>
                  </a:pPr>
                  <a:r>
                    <a:rPr lang="zh-CN" altLang="en-US" sz="16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内容门店</a:t>
                  </a:r>
                  <a:endParaRPr lang="en-US" altLang="zh-CN" sz="1600" b="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80" name="Object29">
                  <a:extLst>
                    <a:ext uri="{FF2B5EF4-FFF2-40B4-BE49-F238E27FC236}">
                      <a16:creationId xmlns:a16="http://schemas.microsoft.com/office/drawing/2014/main" id="{740D44AC-AD87-9D49-A12B-4E772F7464D8}"/>
                    </a:ext>
                  </a:extLst>
                </p:cNvPr>
                <p:cNvSpPr txBox="1"/>
                <p:nvPr/>
              </p:nvSpPr>
              <p:spPr>
                <a:xfrm>
                  <a:off x="1164067" y="4643695"/>
                  <a:ext cx="1037358" cy="246221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>
                  <a:spAutoFit/>
                </a:bodyPr>
                <a:lstStyle>
                  <a:lvl1pPr algn="ctr" defTabSz="609600">
                    <a:lnSpc>
                      <a:spcPts val="2000"/>
                    </a:lnSpc>
                    <a:defRPr b="1">
                      <a:solidFill>
                        <a:srgbClr val="FFFFFF"/>
                      </a:solidFill>
                      <a:latin typeface="Microsoft YaHei Bold"/>
                      <a:ea typeface="Microsoft YaHei Bold"/>
                      <a:cs typeface="Microsoft YaHei Bold"/>
                      <a:sym typeface="Microsoft YaHei Bold"/>
                    </a:defRPr>
                  </a:lvl1pPr>
                </a:lstStyle>
                <a:p>
                  <a:pPr hangingPunct="0">
                    <a:lnSpc>
                      <a:spcPct val="100000"/>
                    </a:lnSpc>
                    <a:defRPr/>
                  </a:pPr>
                  <a:r>
                    <a:rPr lang="zh-CN" altLang="en-US" sz="16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通用门店</a:t>
                  </a:r>
                  <a:endParaRPr lang="en-US" altLang="zh-CN" sz="1600" b="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</p:grp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FB6580A9-B86B-E843-B00D-E37973FC4492}"/>
                </a:ext>
              </a:extLst>
            </p:cNvPr>
            <p:cNvGrpSpPr/>
            <p:nvPr/>
          </p:nvGrpSpPr>
          <p:grpSpPr>
            <a:xfrm>
              <a:off x="9224862" y="2691869"/>
              <a:ext cx="2019600" cy="2531662"/>
              <a:chOff x="670349" y="2691869"/>
              <a:chExt cx="2019600" cy="2531662"/>
            </a:xfrm>
          </p:grpSpPr>
          <p:grpSp>
            <p:nvGrpSpPr>
              <p:cNvPr id="85" name="组合 84">
                <a:extLst>
                  <a:ext uri="{FF2B5EF4-FFF2-40B4-BE49-F238E27FC236}">
                    <a16:creationId xmlns:a16="http://schemas.microsoft.com/office/drawing/2014/main" id="{387ACF7B-FB60-1048-BFE5-C617C66967A1}"/>
                  </a:ext>
                </a:extLst>
              </p:cNvPr>
              <p:cNvGrpSpPr/>
              <p:nvPr/>
            </p:nvGrpSpPr>
            <p:grpSpPr>
              <a:xfrm>
                <a:off x="672087" y="2691869"/>
                <a:ext cx="2016125" cy="639152"/>
                <a:chOff x="622578" y="5032167"/>
                <a:chExt cx="2643178" cy="639152"/>
              </a:xfrm>
            </p:grpSpPr>
            <p:sp>
              <p:nvSpPr>
                <p:cNvPr id="91" name="矩形: 圆角 114">
                  <a:extLst>
                    <a:ext uri="{FF2B5EF4-FFF2-40B4-BE49-F238E27FC236}">
                      <a16:creationId xmlns:a16="http://schemas.microsoft.com/office/drawing/2014/main" id="{922F2596-C45F-1140-9512-2B0C14F2473B}"/>
                    </a:ext>
                  </a:extLst>
                </p:cNvPr>
                <p:cNvSpPr/>
                <p:nvPr/>
              </p:nvSpPr>
              <p:spPr>
                <a:xfrm>
                  <a:off x="622578" y="5032167"/>
                  <a:ext cx="2643178" cy="639152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0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00" name="Object60">
                  <a:extLst>
                    <a:ext uri="{FF2B5EF4-FFF2-40B4-BE49-F238E27FC236}">
                      <a16:creationId xmlns:a16="http://schemas.microsoft.com/office/drawing/2014/main" id="{97BB969D-96B5-FB48-B754-7AE0BE176A6F}"/>
                    </a:ext>
                  </a:extLst>
                </p:cNvPr>
                <p:cNvSpPr/>
                <p:nvPr/>
              </p:nvSpPr>
              <p:spPr>
                <a:xfrm>
                  <a:off x="820130" y="5244021"/>
                  <a:ext cx="2248074" cy="215444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zh-CN" altLang="en-US" sz="14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行业覆盖场景</a:t>
                  </a:r>
                  <a:endParaRPr lang="en-US" sz="14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sp>
            <p:nvSpPr>
              <p:cNvPr id="86" name="矩形: 圆角 114">
                <a:extLst>
                  <a:ext uri="{FF2B5EF4-FFF2-40B4-BE49-F238E27FC236}">
                    <a16:creationId xmlns:a16="http://schemas.microsoft.com/office/drawing/2014/main" id="{70885506-72F7-E840-8AA6-DDA170574CF2}"/>
                  </a:ext>
                </a:extLst>
              </p:cNvPr>
              <p:cNvSpPr/>
              <p:nvPr/>
            </p:nvSpPr>
            <p:spPr>
              <a:xfrm>
                <a:off x="670349" y="3331021"/>
                <a:ext cx="2019600" cy="1892510"/>
              </a:xfrm>
              <a:prstGeom prst="roundRect">
                <a:avLst>
                  <a:gd name="adj" fmla="val 0"/>
                </a:avLst>
              </a:prstGeom>
              <a:noFill/>
              <a:ln w="6350" cap="flat">
                <a:solidFill>
                  <a:srgbClr val="3C5DEC"/>
                </a:solidFill>
                <a:prstDash val="solid"/>
                <a:miter/>
              </a:ln>
              <a:effectLst>
                <a:outerShdw blurRad="190500" sx="102000" sy="102000" algn="ctr" rotWithShape="0">
                  <a:srgbClr val="000000">
                    <a:alpha val="20000"/>
                  </a:srgbClr>
                </a:outerShdw>
              </a:effectLst>
            </p:spPr>
            <p:txBody>
              <a:bodyPr rtlCol="0" anchor="ctr"/>
              <a:lstStyle/>
              <a:p>
                <a:pPr defTabSz="731520"/>
                <a:endParaRPr lang="zh-CN" altLang="en-US" sz="144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B70545D3-0432-5C42-B95A-44C366A5CE0E}"/>
                  </a:ext>
                </a:extLst>
              </p:cNvPr>
              <p:cNvGrpSpPr/>
              <p:nvPr/>
            </p:nvGrpSpPr>
            <p:grpSpPr>
              <a:xfrm>
                <a:off x="682621" y="3590670"/>
                <a:ext cx="2002892" cy="1247342"/>
                <a:chOff x="682621" y="3590670"/>
                <a:chExt cx="2002892" cy="1247342"/>
              </a:xfrm>
            </p:grpSpPr>
            <p:sp>
              <p:nvSpPr>
                <p:cNvPr id="88" name="Object29">
                  <a:extLst>
                    <a:ext uri="{FF2B5EF4-FFF2-40B4-BE49-F238E27FC236}">
                      <a16:creationId xmlns:a16="http://schemas.microsoft.com/office/drawing/2014/main" id="{9EF1A891-2668-1646-9C07-155739727638}"/>
                    </a:ext>
                  </a:extLst>
                </p:cNvPr>
                <p:cNvSpPr txBox="1"/>
                <p:nvPr/>
              </p:nvSpPr>
              <p:spPr>
                <a:xfrm>
                  <a:off x="682621" y="3590670"/>
                  <a:ext cx="1037358" cy="215444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>
                  <a:spAutoFit/>
                </a:bodyPr>
                <a:lstStyle>
                  <a:lvl1pPr algn="ctr" defTabSz="609600">
                    <a:lnSpc>
                      <a:spcPts val="2000"/>
                    </a:lnSpc>
                    <a:defRPr b="1">
                      <a:solidFill>
                        <a:srgbClr val="FFFFFF"/>
                      </a:solidFill>
                      <a:latin typeface="Microsoft YaHei Bold"/>
                      <a:ea typeface="Microsoft YaHei Bold"/>
                      <a:cs typeface="Microsoft YaHei Bold"/>
                      <a:sym typeface="Microsoft YaHei Bold"/>
                    </a:defRPr>
                  </a:lvl1pPr>
                </a:lstStyle>
                <a:p>
                  <a:pPr hangingPunct="0">
                    <a:lnSpc>
                      <a:spcPct val="100000"/>
                    </a:lnSpc>
                    <a:defRPr/>
                  </a:pPr>
                  <a:r>
                    <a:rPr lang="zh-CN" altLang="en-US" sz="14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正餐</a:t>
                  </a:r>
                  <a:endParaRPr lang="en-US" altLang="zh-CN" sz="1400" b="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89" name="Object29">
                  <a:extLst>
                    <a:ext uri="{FF2B5EF4-FFF2-40B4-BE49-F238E27FC236}">
                      <a16:creationId xmlns:a16="http://schemas.microsoft.com/office/drawing/2014/main" id="{1C5BCAD6-B9AE-EE45-B8F3-14D721F1473E}"/>
                    </a:ext>
                  </a:extLst>
                </p:cNvPr>
                <p:cNvSpPr txBox="1"/>
                <p:nvPr/>
              </p:nvSpPr>
              <p:spPr>
                <a:xfrm>
                  <a:off x="682621" y="4106619"/>
                  <a:ext cx="1037358" cy="215444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>
                  <a:spAutoFit/>
                </a:bodyPr>
                <a:lstStyle>
                  <a:lvl1pPr algn="ctr" defTabSz="609600">
                    <a:lnSpc>
                      <a:spcPts val="2000"/>
                    </a:lnSpc>
                    <a:defRPr b="1">
                      <a:solidFill>
                        <a:srgbClr val="FFFFFF"/>
                      </a:solidFill>
                      <a:latin typeface="Microsoft YaHei Bold"/>
                      <a:ea typeface="Microsoft YaHei Bold"/>
                      <a:cs typeface="Microsoft YaHei Bold"/>
                      <a:sym typeface="Microsoft YaHei Bold"/>
                    </a:defRPr>
                  </a:lvl1pPr>
                </a:lstStyle>
                <a:p>
                  <a:pPr hangingPunct="0">
                    <a:lnSpc>
                      <a:spcPct val="100000"/>
                    </a:lnSpc>
                    <a:defRPr/>
                  </a:pPr>
                  <a:r>
                    <a:rPr lang="zh-CN" altLang="en-US" sz="14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轻快餐</a:t>
                  </a:r>
                  <a:endParaRPr lang="en-US" altLang="zh-CN" sz="1400" b="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90" name="Object29">
                  <a:extLst>
                    <a:ext uri="{FF2B5EF4-FFF2-40B4-BE49-F238E27FC236}">
                      <a16:creationId xmlns:a16="http://schemas.microsoft.com/office/drawing/2014/main" id="{F70E90C0-E5C6-BE48-B4F8-844B6AE7D2D8}"/>
                    </a:ext>
                  </a:extLst>
                </p:cNvPr>
                <p:cNvSpPr txBox="1"/>
                <p:nvPr/>
              </p:nvSpPr>
              <p:spPr>
                <a:xfrm>
                  <a:off x="682621" y="4622568"/>
                  <a:ext cx="1037358" cy="215444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>
                  <a:spAutoFit/>
                </a:bodyPr>
                <a:lstStyle>
                  <a:lvl1pPr algn="ctr" defTabSz="609600">
                    <a:lnSpc>
                      <a:spcPts val="2000"/>
                    </a:lnSpc>
                    <a:defRPr b="1">
                      <a:solidFill>
                        <a:srgbClr val="FFFFFF"/>
                      </a:solidFill>
                      <a:latin typeface="Microsoft YaHei Bold"/>
                      <a:ea typeface="Microsoft YaHei Bold"/>
                      <a:cs typeface="Microsoft YaHei Bold"/>
                      <a:sym typeface="Microsoft YaHei Bold"/>
                    </a:defRPr>
                  </a:lvl1pPr>
                </a:lstStyle>
                <a:p>
                  <a:pPr hangingPunct="0">
                    <a:lnSpc>
                      <a:spcPct val="100000"/>
                    </a:lnSpc>
                    <a:defRPr/>
                  </a:pPr>
                  <a:r>
                    <a:rPr lang="zh-CN" altLang="en-US" sz="14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丽人</a:t>
                  </a:r>
                  <a:endParaRPr lang="en-US" altLang="zh-CN" sz="1400" b="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101" name="Object29">
                  <a:extLst>
                    <a:ext uri="{FF2B5EF4-FFF2-40B4-BE49-F238E27FC236}">
                      <a16:creationId xmlns:a16="http://schemas.microsoft.com/office/drawing/2014/main" id="{A46D7E8B-3D4A-DA40-9453-FDB38DE24D2C}"/>
                    </a:ext>
                  </a:extLst>
                </p:cNvPr>
                <p:cNvSpPr txBox="1"/>
                <p:nvPr/>
              </p:nvSpPr>
              <p:spPr>
                <a:xfrm>
                  <a:off x="1648155" y="3590670"/>
                  <a:ext cx="1037358" cy="215444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>
                  <a:spAutoFit/>
                </a:bodyPr>
                <a:lstStyle>
                  <a:lvl1pPr algn="ctr" defTabSz="609600">
                    <a:lnSpc>
                      <a:spcPts val="2000"/>
                    </a:lnSpc>
                    <a:defRPr b="1">
                      <a:solidFill>
                        <a:srgbClr val="FFFFFF"/>
                      </a:solidFill>
                      <a:latin typeface="Microsoft YaHei Bold"/>
                      <a:ea typeface="Microsoft YaHei Bold"/>
                      <a:cs typeface="Microsoft YaHei Bold"/>
                      <a:sym typeface="Microsoft YaHei Bold"/>
                    </a:defRPr>
                  </a:lvl1pPr>
                </a:lstStyle>
                <a:p>
                  <a:pPr hangingPunct="0">
                    <a:lnSpc>
                      <a:spcPct val="100000"/>
                    </a:lnSpc>
                    <a:defRPr/>
                  </a:pPr>
                  <a:r>
                    <a:rPr lang="zh-CN" altLang="en-US" sz="14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婚嫁</a:t>
                  </a:r>
                  <a:endParaRPr lang="en-US" altLang="zh-CN" sz="1400" b="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102" name="Object29">
                  <a:extLst>
                    <a:ext uri="{FF2B5EF4-FFF2-40B4-BE49-F238E27FC236}">
                      <a16:creationId xmlns:a16="http://schemas.microsoft.com/office/drawing/2014/main" id="{3A2DC36B-79B8-F843-A733-70A42948EFFD}"/>
                    </a:ext>
                  </a:extLst>
                </p:cNvPr>
                <p:cNvSpPr txBox="1"/>
                <p:nvPr/>
              </p:nvSpPr>
              <p:spPr>
                <a:xfrm>
                  <a:off x="1648155" y="4106619"/>
                  <a:ext cx="1037358" cy="215444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>
                  <a:spAutoFit/>
                </a:bodyPr>
                <a:lstStyle>
                  <a:lvl1pPr algn="ctr" defTabSz="609600">
                    <a:lnSpc>
                      <a:spcPts val="2000"/>
                    </a:lnSpc>
                    <a:defRPr b="1">
                      <a:solidFill>
                        <a:srgbClr val="FFFFFF"/>
                      </a:solidFill>
                      <a:latin typeface="Microsoft YaHei Bold"/>
                      <a:ea typeface="Microsoft YaHei Bold"/>
                      <a:cs typeface="Microsoft YaHei Bold"/>
                      <a:sym typeface="Microsoft YaHei Bold"/>
                    </a:defRPr>
                  </a:lvl1pPr>
                </a:lstStyle>
                <a:p>
                  <a:pPr hangingPunct="0">
                    <a:lnSpc>
                      <a:spcPct val="100000"/>
                    </a:lnSpc>
                    <a:defRPr/>
                  </a:pPr>
                  <a:r>
                    <a:rPr lang="zh-CN" altLang="en-US" sz="14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亲子</a:t>
                  </a:r>
                  <a:endParaRPr lang="en-US" altLang="zh-CN" sz="1400" b="0" kern="0" dirty="0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  <p:sp>
              <p:nvSpPr>
                <p:cNvPr id="103" name="Object29">
                  <a:extLst>
                    <a:ext uri="{FF2B5EF4-FFF2-40B4-BE49-F238E27FC236}">
                      <a16:creationId xmlns:a16="http://schemas.microsoft.com/office/drawing/2014/main" id="{169AEE9C-5E56-5841-8D8F-6E571D78F9E6}"/>
                    </a:ext>
                  </a:extLst>
                </p:cNvPr>
                <p:cNvSpPr txBox="1"/>
                <p:nvPr/>
              </p:nvSpPr>
              <p:spPr>
                <a:xfrm>
                  <a:off x="1648155" y="4622568"/>
                  <a:ext cx="1037358" cy="215444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>
                  <a:spAutoFit/>
                </a:bodyPr>
                <a:lstStyle>
                  <a:lvl1pPr algn="ctr" defTabSz="609600">
                    <a:lnSpc>
                      <a:spcPts val="2000"/>
                    </a:lnSpc>
                    <a:defRPr b="1">
                      <a:solidFill>
                        <a:srgbClr val="FFFFFF"/>
                      </a:solidFill>
                      <a:latin typeface="Microsoft YaHei Bold"/>
                      <a:ea typeface="Microsoft YaHei Bold"/>
                      <a:cs typeface="Microsoft YaHei Bold"/>
                      <a:sym typeface="Microsoft YaHei Bold"/>
                    </a:defRPr>
                  </a:lvl1pPr>
                </a:lstStyle>
                <a:p>
                  <a:pPr hangingPunct="0">
                    <a:lnSpc>
                      <a:spcPct val="100000"/>
                    </a:lnSpc>
                    <a:defRPr/>
                  </a:pPr>
                  <a:r>
                    <a:rPr lang="en-US" altLang="zh-CN" sz="14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KTV</a:t>
                  </a:r>
                </a:p>
              </p:txBody>
            </p:sp>
          </p:grpSp>
        </p:grpSp>
        <p:sp>
          <p:nvSpPr>
            <p:cNvPr id="104" name="Object29">
              <a:extLst>
                <a:ext uri="{FF2B5EF4-FFF2-40B4-BE49-F238E27FC236}">
                  <a16:creationId xmlns:a16="http://schemas.microsoft.com/office/drawing/2014/main" id="{53618ADE-E108-4B4C-B5F4-C4EA3660D37E}"/>
                </a:ext>
              </a:extLst>
            </p:cNvPr>
            <p:cNvSpPr txBox="1"/>
            <p:nvPr/>
          </p:nvSpPr>
          <p:spPr>
            <a:xfrm>
              <a:off x="3416295" y="5656319"/>
              <a:ext cx="3298396" cy="21544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algn="l" hangingPunct="0">
                <a:lnSpc>
                  <a:spcPct val="100000"/>
                </a:lnSpc>
                <a:defRPr/>
              </a:pPr>
              <a:r>
                <a:rPr lang="zh-CN" altLang="en-US" sz="14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公域：搜索、推荐、栏目、会场、频道</a:t>
              </a:r>
              <a:r>
                <a:rPr lang="en-US" altLang="zh-CN" sz="14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…</a:t>
              </a:r>
            </a:p>
          </p:txBody>
        </p:sp>
        <p:sp>
          <p:nvSpPr>
            <p:cNvPr id="105" name="Object29">
              <a:extLst>
                <a:ext uri="{FF2B5EF4-FFF2-40B4-BE49-F238E27FC236}">
                  <a16:creationId xmlns:a16="http://schemas.microsoft.com/office/drawing/2014/main" id="{11FD8377-DA01-174A-AE0A-8A29734F4E79}"/>
                </a:ext>
              </a:extLst>
            </p:cNvPr>
            <p:cNvSpPr txBox="1"/>
            <p:nvPr/>
          </p:nvSpPr>
          <p:spPr>
            <a:xfrm>
              <a:off x="7804178" y="5647239"/>
              <a:ext cx="2755872" cy="21544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algn="l" hangingPunct="0">
                <a:lnSpc>
                  <a:spcPct val="100000"/>
                </a:lnSpc>
                <a:defRPr/>
              </a:pPr>
              <a:r>
                <a:rPr lang="zh-CN" altLang="en-US" sz="14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私域：店铺、商详、会员、消息</a:t>
              </a:r>
              <a:r>
                <a:rPr lang="en-US" altLang="zh-CN" sz="1400" b="0" kern="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…</a:t>
              </a: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E8FF908E-F6C8-8444-81A1-0DD1E5A3DE4D}"/>
                </a:ext>
              </a:extLst>
            </p:cNvPr>
            <p:cNvGrpSpPr/>
            <p:nvPr/>
          </p:nvGrpSpPr>
          <p:grpSpPr>
            <a:xfrm>
              <a:off x="3481542" y="2989850"/>
              <a:ext cx="4982391" cy="2164108"/>
              <a:chOff x="3408002" y="2989850"/>
              <a:chExt cx="4982391" cy="2164108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027EF57C-4ABB-704C-A41C-1147671604DA}"/>
                  </a:ext>
                </a:extLst>
              </p:cNvPr>
              <p:cNvGrpSpPr/>
              <p:nvPr/>
            </p:nvGrpSpPr>
            <p:grpSpPr>
              <a:xfrm>
                <a:off x="5382374" y="3611797"/>
                <a:ext cx="1025897" cy="1031898"/>
                <a:chOff x="5391835" y="3611797"/>
                <a:chExt cx="1025897" cy="1031898"/>
              </a:xfrm>
            </p:grpSpPr>
            <p:sp>
              <p:nvSpPr>
                <p:cNvPr id="106" name="矩形: 圆角 114">
                  <a:extLst>
                    <a:ext uri="{FF2B5EF4-FFF2-40B4-BE49-F238E27FC236}">
                      <a16:creationId xmlns:a16="http://schemas.microsoft.com/office/drawing/2014/main" id="{68BC6376-9A0F-7948-9FCD-AB965B6C19B4}"/>
                    </a:ext>
                  </a:extLst>
                </p:cNvPr>
                <p:cNvSpPr/>
                <p:nvPr/>
              </p:nvSpPr>
              <p:spPr>
                <a:xfrm>
                  <a:off x="5391835" y="3611797"/>
                  <a:ext cx="1025897" cy="1031898"/>
                </a:xfrm>
                <a:prstGeom prst="roundRect">
                  <a:avLst>
                    <a:gd name="adj" fmla="val 0"/>
                  </a:avLst>
                </a:prstGeom>
                <a:solidFill>
                  <a:srgbClr val="3C5DEC"/>
                </a:solidFill>
                <a:ln w="12700" cap="flat">
                  <a:solidFill>
                    <a:srgbClr val="3C5DEC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defTabSz="731520"/>
                  <a:endParaRPr lang="zh-CN" altLang="en-US" sz="1400" dirty="0">
                    <a:solidFill>
                      <a:srgbClr val="000000"/>
                    </a:solidFill>
                    <a:latin typeface="Calibri" panose="020F0502020204030204"/>
                    <a:ea typeface="等线" panose="02010600030101010101" pitchFamily="2" charset="-122"/>
                  </a:endParaRPr>
                </a:p>
              </p:txBody>
            </p:sp>
            <p:sp>
              <p:nvSpPr>
                <p:cNvPr id="107" name="Object60">
                  <a:extLst>
                    <a:ext uri="{FF2B5EF4-FFF2-40B4-BE49-F238E27FC236}">
                      <a16:creationId xmlns:a16="http://schemas.microsoft.com/office/drawing/2014/main" id="{74F933A9-7685-504C-A23B-3965A001D1BF}"/>
                    </a:ext>
                  </a:extLst>
                </p:cNvPr>
                <p:cNvSpPr/>
                <p:nvPr/>
              </p:nvSpPr>
              <p:spPr>
                <a:xfrm>
                  <a:off x="5526444" y="3881525"/>
                  <a:ext cx="756678" cy="492443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algn="ctr" defTabSz="731520"/>
                  <a:r>
                    <a:rPr lang="zh-CN" altLang="en-US" sz="16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线上</a:t>
                  </a:r>
                  <a:endParaRPr lang="en-US" altLang="zh-CN" sz="16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  <a:p>
                  <a:pPr algn="ctr" defTabSz="731520"/>
                  <a:r>
                    <a:rPr lang="zh-CN" altLang="en-US" sz="16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rPr>
                    <a:t>门店</a:t>
                  </a:r>
                  <a:endParaRPr lang="en-US" sz="16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endParaRPr>
                </a:p>
              </p:txBody>
            </p:sp>
          </p:grp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C4E56721-9006-4C47-94DE-AF6F19FC55A6}"/>
                  </a:ext>
                </a:extLst>
              </p:cNvPr>
              <p:cNvGrpSpPr/>
              <p:nvPr/>
            </p:nvGrpSpPr>
            <p:grpSpPr>
              <a:xfrm>
                <a:off x="6398741" y="2989850"/>
                <a:ext cx="1991652" cy="2164108"/>
                <a:chOff x="6398741" y="2991070"/>
                <a:chExt cx="1991652" cy="2164108"/>
              </a:xfrm>
            </p:grpSpPr>
            <p:cxnSp>
              <p:nvCxnSpPr>
                <p:cNvPr id="108" name="直线连接符 107">
                  <a:extLst>
                    <a:ext uri="{FF2B5EF4-FFF2-40B4-BE49-F238E27FC236}">
                      <a16:creationId xmlns:a16="http://schemas.microsoft.com/office/drawing/2014/main" id="{FF73FA06-96F9-E341-9922-A9CF6DF3F099}"/>
                    </a:ext>
                  </a:extLst>
                </p:cNvPr>
                <p:cNvCxnSpPr>
                  <a:cxnSpLocks/>
                  <a:endCxn id="109" idx="1"/>
                </p:cNvCxnSpPr>
                <p:nvPr/>
              </p:nvCxnSpPr>
              <p:spPr>
                <a:xfrm flipV="1">
                  <a:off x="6417732" y="3210035"/>
                  <a:ext cx="712117" cy="529861"/>
                </a:xfrm>
                <a:prstGeom prst="line">
                  <a:avLst/>
                </a:prstGeom>
                <a:ln w="9525">
                  <a:solidFill>
                    <a:srgbClr val="3C5D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9" name="组合 18">
                  <a:extLst>
                    <a:ext uri="{FF2B5EF4-FFF2-40B4-BE49-F238E27FC236}">
                      <a16:creationId xmlns:a16="http://schemas.microsoft.com/office/drawing/2014/main" id="{B5AAA661-D7AE-DF49-A26E-35DEF3EF6451}"/>
                    </a:ext>
                  </a:extLst>
                </p:cNvPr>
                <p:cNvGrpSpPr/>
                <p:nvPr/>
              </p:nvGrpSpPr>
              <p:grpSpPr>
                <a:xfrm>
                  <a:off x="7129849" y="2991070"/>
                  <a:ext cx="1260544" cy="437930"/>
                  <a:chOff x="7129849" y="2991070"/>
                  <a:chExt cx="1260544" cy="437930"/>
                </a:xfrm>
              </p:grpSpPr>
              <p:sp>
                <p:nvSpPr>
                  <p:cNvPr id="109" name="矩形: 圆角 114">
                    <a:extLst>
                      <a:ext uri="{FF2B5EF4-FFF2-40B4-BE49-F238E27FC236}">
                        <a16:creationId xmlns:a16="http://schemas.microsoft.com/office/drawing/2014/main" id="{017389BB-F7EE-0047-BF6A-B78C1C033477}"/>
                      </a:ext>
                    </a:extLst>
                  </p:cNvPr>
                  <p:cNvSpPr/>
                  <p:nvPr/>
                </p:nvSpPr>
                <p:spPr>
                  <a:xfrm>
                    <a:off x="7129849" y="2991070"/>
                    <a:ext cx="1260544" cy="437930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9525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10" name="Object29">
                    <a:extLst>
                      <a:ext uri="{FF2B5EF4-FFF2-40B4-BE49-F238E27FC236}">
                        <a16:creationId xmlns:a16="http://schemas.microsoft.com/office/drawing/2014/main" id="{B2CD6EAB-D669-BF4A-9008-2A12F44E1B0E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442" y="3086925"/>
                    <a:ext cx="1037358" cy="246221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0" tIns="0" rIns="0" bIns="0">
                    <a:spAutoFit/>
                  </a:bodyPr>
                  <a:lstStyle>
                    <a:lvl1pPr algn="ctr" defTabSz="609600">
                      <a:lnSpc>
                        <a:spcPts val="2000"/>
                      </a:lnSpc>
                      <a:defRPr b="1">
                        <a:solidFill>
                          <a:srgbClr val="FFFFFF"/>
                        </a:solidFill>
                        <a:latin typeface="Microsoft YaHei Bold"/>
                        <a:ea typeface="Microsoft YaHei Bold"/>
                        <a:cs typeface="Microsoft YaHei Bold"/>
                        <a:sym typeface="Microsoft YaHei Bold"/>
                      </a:defRPr>
                    </a:lvl1pPr>
                  </a:lstStyle>
                  <a:p>
                    <a:pPr hangingPunct="0">
                      <a:lnSpc>
                        <a:spcPct val="100000"/>
                      </a:lnSpc>
                      <a:defRPr/>
                    </a:pPr>
                    <a:r>
                      <a:rPr lang="zh-CN" altLang="en-US" sz="1600" b="0" kern="0" dirty="0">
                        <a:solidFill>
                          <a:srgbClr val="3C5DEC"/>
                        </a:solidFill>
                        <a:latin typeface="OPPOSans L" pitchFamily="18" charset="-122"/>
                        <a:ea typeface="OPPOSans L" pitchFamily="18" charset="-122"/>
                        <a:cs typeface="OPPOSans L" pitchFamily="18" charset="-122"/>
                      </a:rPr>
                      <a:t>会员</a:t>
                    </a:r>
                    <a:endParaRPr lang="en-US" altLang="zh-CN" sz="16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endParaRPr>
                  </a:p>
                </p:txBody>
              </p:sp>
            </p:grpSp>
            <p:grpSp>
              <p:nvGrpSpPr>
                <p:cNvPr id="111" name="组合 110">
                  <a:extLst>
                    <a:ext uri="{FF2B5EF4-FFF2-40B4-BE49-F238E27FC236}">
                      <a16:creationId xmlns:a16="http://schemas.microsoft.com/office/drawing/2014/main" id="{849FAAF2-9BC9-CF4C-B633-F1D18D8D94E9}"/>
                    </a:ext>
                  </a:extLst>
                </p:cNvPr>
                <p:cNvGrpSpPr/>
                <p:nvPr/>
              </p:nvGrpSpPr>
              <p:grpSpPr>
                <a:xfrm>
                  <a:off x="7129849" y="3552111"/>
                  <a:ext cx="1260544" cy="437930"/>
                  <a:chOff x="7129849" y="2991070"/>
                  <a:chExt cx="1260544" cy="437930"/>
                </a:xfrm>
              </p:grpSpPr>
              <p:sp>
                <p:nvSpPr>
                  <p:cNvPr id="112" name="矩形: 圆角 114">
                    <a:extLst>
                      <a:ext uri="{FF2B5EF4-FFF2-40B4-BE49-F238E27FC236}">
                        <a16:creationId xmlns:a16="http://schemas.microsoft.com/office/drawing/2014/main" id="{83BA9D3B-2B4F-9D4B-AE9E-913FE473AC2E}"/>
                      </a:ext>
                    </a:extLst>
                  </p:cNvPr>
                  <p:cNvSpPr/>
                  <p:nvPr/>
                </p:nvSpPr>
                <p:spPr>
                  <a:xfrm>
                    <a:off x="7129849" y="2991070"/>
                    <a:ext cx="1260544" cy="437930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9525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13" name="Object29">
                    <a:extLst>
                      <a:ext uri="{FF2B5EF4-FFF2-40B4-BE49-F238E27FC236}">
                        <a16:creationId xmlns:a16="http://schemas.microsoft.com/office/drawing/2014/main" id="{36E853A6-4E86-D942-9A70-B8C58F02405C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442" y="3086925"/>
                    <a:ext cx="1037358" cy="246221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0" tIns="0" rIns="0" bIns="0">
                    <a:spAutoFit/>
                  </a:bodyPr>
                  <a:lstStyle>
                    <a:lvl1pPr algn="ctr" defTabSz="609600">
                      <a:lnSpc>
                        <a:spcPts val="2000"/>
                      </a:lnSpc>
                      <a:defRPr b="1">
                        <a:solidFill>
                          <a:srgbClr val="FFFFFF"/>
                        </a:solidFill>
                        <a:latin typeface="Microsoft YaHei Bold"/>
                        <a:ea typeface="Microsoft YaHei Bold"/>
                        <a:cs typeface="Microsoft YaHei Bold"/>
                        <a:sym typeface="Microsoft YaHei Bold"/>
                      </a:defRPr>
                    </a:lvl1pPr>
                  </a:lstStyle>
                  <a:p>
                    <a:pPr hangingPunct="0">
                      <a:lnSpc>
                        <a:spcPct val="100000"/>
                      </a:lnSpc>
                      <a:defRPr/>
                    </a:pPr>
                    <a:r>
                      <a:rPr lang="zh-CN" altLang="en-US" sz="1600" b="0" kern="0" dirty="0">
                        <a:solidFill>
                          <a:srgbClr val="3C5DEC"/>
                        </a:solidFill>
                        <a:latin typeface="OPPOSans L" pitchFamily="18" charset="-122"/>
                        <a:ea typeface="OPPOSans L" pitchFamily="18" charset="-122"/>
                        <a:cs typeface="OPPOSans L" pitchFamily="18" charset="-122"/>
                      </a:rPr>
                      <a:t>消息</a:t>
                    </a:r>
                    <a:endParaRPr lang="en-US" altLang="zh-CN" sz="16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endParaRPr>
                  </a:p>
                </p:txBody>
              </p:sp>
            </p:grpSp>
            <p:grpSp>
              <p:nvGrpSpPr>
                <p:cNvPr id="114" name="组合 113">
                  <a:extLst>
                    <a:ext uri="{FF2B5EF4-FFF2-40B4-BE49-F238E27FC236}">
                      <a16:creationId xmlns:a16="http://schemas.microsoft.com/office/drawing/2014/main" id="{8E1DE9B2-99FD-6949-8746-65C9964DFFC9}"/>
                    </a:ext>
                  </a:extLst>
                </p:cNvPr>
                <p:cNvGrpSpPr/>
                <p:nvPr/>
              </p:nvGrpSpPr>
              <p:grpSpPr>
                <a:xfrm>
                  <a:off x="7129849" y="4124727"/>
                  <a:ext cx="1260544" cy="437930"/>
                  <a:chOff x="7129849" y="2991070"/>
                  <a:chExt cx="1260544" cy="437930"/>
                </a:xfrm>
              </p:grpSpPr>
              <p:sp>
                <p:nvSpPr>
                  <p:cNvPr id="115" name="矩形: 圆角 114">
                    <a:extLst>
                      <a:ext uri="{FF2B5EF4-FFF2-40B4-BE49-F238E27FC236}">
                        <a16:creationId xmlns:a16="http://schemas.microsoft.com/office/drawing/2014/main" id="{F3440698-F410-AD47-AEA5-D2B21DE1B310}"/>
                      </a:ext>
                    </a:extLst>
                  </p:cNvPr>
                  <p:cNvSpPr/>
                  <p:nvPr/>
                </p:nvSpPr>
                <p:spPr>
                  <a:xfrm>
                    <a:off x="7129849" y="2991070"/>
                    <a:ext cx="1260544" cy="437930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9525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17" name="Object29">
                    <a:extLst>
                      <a:ext uri="{FF2B5EF4-FFF2-40B4-BE49-F238E27FC236}">
                        <a16:creationId xmlns:a16="http://schemas.microsoft.com/office/drawing/2014/main" id="{B12DA295-F36F-AC4C-967B-03C9F0AC1251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442" y="3086925"/>
                    <a:ext cx="1037358" cy="246221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0" tIns="0" rIns="0" bIns="0">
                    <a:spAutoFit/>
                  </a:bodyPr>
                  <a:lstStyle>
                    <a:lvl1pPr algn="ctr" defTabSz="609600">
                      <a:lnSpc>
                        <a:spcPts val="2000"/>
                      </a:lnSpc>
                      <a:defRPr b="1">
                        <a:solidFill>
                          <a:srgbClr val="FFFFFF"/>
                        </a:solidFill>
                        <a:latin typeface="Microsoft YaHei Bold"/>
                        <a:ea typeface="Microsoft YaHei Bold"/>
                        <a:cs typeface="Microsoft YaHei Bold"/>
                        <a:sym typeface="Microsoft YaHei Bold"/>
                      </a:defRPr>
                    </a:lvl1pPr>
                  </a:lstStyle>
                  <a:p>
                    <a:pPr hangingPunct="0">
                      <a:lnSpc>
                        <a:spcPct val="100000"/>
                      </a:lnSpc>
                      <a:defRPr/>
                    </a:pPr>
                    <a:r>
                      <a:rPr lang="zh-CN" altLang="en-US" sz="1600" b="0" kern="0" dirty="0">
                        <a:solidFill>
                          <a:srgbClr val="3C5DEC"/>
                        </a:solidFill>
                        <a:latin typeface="OPPOSans L" pitchFamily="18" charset="-122"/>
                        <a:ea typeface="OPPOSans L" pitchFamily="18" charset="-122"/>
                        <a:cs typeface="OPPOSans L" pitchFamily="18" charset="-122"/>
                      </a:rPr>
                      <a:t>行业</a:t>
                    </a:r>
                    <a:endParaRPr lang="en-US" altLang="zh-CN" sz="16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endParaRPr>
                  </a:p>
                </p:txBody>
              </p:sp>
            </p:grpSp>
            <p:grpSp>
              <p:nvGrpSpPr>
                <p:cNvPr id="118" name="组合 117">
                  <a:extLst>
                    <a:ext uri="{FF2B5EF4-FFF2-40B4-BE49-F238E27FC236}">
                      <a16:creationId xmlns:a16="http://schemas.microsoft.com/office/drawing/2014/main" id="{A985E406-D7C7-E246-8476-2012A4F62D7D}"/>
                    </a:ext>
                  </a:extLst>
                </p:cNvPr>
                <p:cNvGrpSpPr/>
                <p:nvPr/>
              </p:nvGrpSpPr>
              <p:grpSpPr>
                <a:xfrm>
                  <a:off x="7129849" y="4717248"/>
                  <a:ext cx="1260544" cy="437930"/>
                  <a:chOff x="7129849" y="2991070"/>
                  <a:chExt cx="1260544" cy="437930"/>
                </a:xfrm>
              </p:grpSpPr>
              <p:sp>
                <p:nvSpPr>
                  <p:cNvPr id="119" name="矩形: 圆角 114">
                    <a:extLst>
                      <a:ext uri="{FF2B5EF4-FFF2-40B4-BE49-F238E27FC236}">
                        <a16:creationId xmlns:a16="http://schemas.microsoft.com/office/drawing/2014/main" id="{FFD944D9-23F0-0A43-9953-E8963143CB5A}"/>
                      </a:ext>
                    </a:extLst>
                  </p:cNvPr>
                  <p:cNvSpPr/>
                  <p:nvPr/>
                </p:nvSpPr>
                <p:spPr>
                  <a:xfrm>
                    <a:off x="7129849" y="2991070"/>
                    <a:ext cx="1260544" cy="437930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9525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20" name="Object29">
                    <a:extLst>
                      <a:ext uri="{FF2B5EF4-FFF2-40B4-BE49-F238E27FC236}">
                        <a16:creationId xmlns:a16="http://schemas.microsoft.com/office/drawing/2014/main" id="{8C481CF9-ED76-A048-8FBF-1269B41055DE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442" y="3086925"/>
                    <a:ext cx="1037358" cy="246221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0" tIns="0" rIns="0" bIns="0">
                    <a:spAutoFit/>
                  </a:bodyPr>
                  <a:lstStyle>
                    <a:lvl1pPr algn="ctr" defTabSz="609600">
                      <a:lnSpc>
                        <a:spcPts val="2000"/>
                      </a:lnSpc>
                      <a:defRPr b="1">
                        <a:solidFill>
                          <a:srgbClr val="FFFFFF"/>
                        </a:solidFill>
                        <a:latin typeface="Microsoft YaHei Bold"/>
                        <a:ea typeface="Microsoft YaHei Bold"/>
                        <a:cs typeface="Microsoft YaHei Bold"/>
                        <a:sym typeface="Microsoft YaHei Bold"/>
                      </a:defRPr>
                    </a:lvl1pPr>
                  </a:lstStyle>
                  <a:p>
                    <a:pPr hangingPunct="0">
                      <a:lnSpc>
                        <a:spcPct val="100000"/>
                      </a:lnSpc>
                      <a:defRPr/>
                    </a:pPr>
                    <a:r>
                      <a:rPr lang="zh-CN" altLang="en-US" sz="1600" b="0" kern="0" dirty="0">
                        <a:solidFill>
                          <a:srgbClr val="3C5DEC"/>
                        </a:solidFill>
                        <a:latin typeface="OPPOSans L" pitchFamily="18" charset="-122"/>
                        <a:ea typeface="OPPOSans L" pitchFamily="18" charset="-122"/>
                        <a:cs typeface="OPPOSans L" pitchFamily="18" charset="-122"/>
                      </a:rPr>
                      <a:t>基础</a:t>
                    </a:r>
                    <a:endParaRPr lang="en-US" altLang="zh-CN" sz="16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endParaRPr>
                  </a:p>
                </p:txBody>
              </p:sp>
            </p:grpSp>
            <p:cxnSp>
              <p:nvCxnSpPr>
                <p:cNvPr id="123" name="直线连接符 122">
                  <a:extLst>
                    <a:ext uri="{FF2B5EF4-FFF2-40B4-BE49-F238E27FC236}">
                      <a16:creationId xmlns:a16="http://schemas.microsoft.com/office/drawing/2014/main" id="{C285398C-0940-EB42-A105-CA5612BDFD44}"/>
                    </a:ext>
                  </a:extLst>
                </p:cNvPr>
                <p:cNvCxnSpPr>
                  <a:cxnSpLocks/>
                  <a:endCxn id="112" idx="1"/>
                </p:cNvCxnSpPr>
                <p:nvPr/>
              </p:nvCxnSpPr>
              <p:spPr>
                <a:xfrm flipV="1">
                  <a:off x="6417732" y="3771076"/>
                  <a:ext cx="712117" cy="245513"/>
                </a:xfrm>
                <a:prstGeom prst="line">
                  <a:avLst/>
                </a:prstGeom>
                <a:ln w="9525">
                  <a:solidFill>
                    <a:srgbClr val="3C5D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直线连接符 123">
                  <a:extLst>
                    <a:ext uri="{FF2B5EF4-FFF2-40B4-BE49-F238E27FC236}">
                      <a16:creationId xmlns:a16="http://schemas.microsoft.com/office/drawing/2014/main" id="{2CF203B1-BF6D-224D-9668-6F1176794243}"/>
                    </a:ext>
                  </a:extLst>
                </p:cNvPr>
                <p:cNvCxnSpPr>
                  <a:cxnSpLocks/>
                  <a:endCxn id="115" idx="1"/>
                </p:cNvCxnSpPr>
                <p:nvPr/>
              </p:nvCxnSpPr>
              <p:spPr>
                <a:xfrm>
                  <a:off x="6398741" y="4146585"/>
                  <a:ext cx="731108" cy="197107"/>
                </a:xfrm>
                <a:prstGeom prst="line">
                  <a:avLst/>
                </a:prstGeom>
                <a:ln w="9525">
                  <a:solidFill>
                    <a:srgbClr val="3C5D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直线连接符 137">
                  <a:extLst>
                    <a:ext uri="{FF2B5EF4-FFF2-40B4-BE49-F238E27FC236}">
                      <a16:creationId xmlns:a16="http://schemas.microsoft.com/office/drawing/2014/main" id="{C1B8C0DC-675B-6443-9F55-E5C384D372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6417731" y="4410274"/>
                  <a:ext cx="712117" cy="529861"/>
                </a:xfrm>
                <a:prstGeom prst="line">
                  <a:avLst/>
                </a:prstGeom>
                <a:ln w="9525">
                  <a:solidFill>
                    <a:srgbClr val="3C5D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id="{E1537B5F-9144-4644-873A-1A2010535BF0}"/>
                  </a:ext>
                </a:extLst>
              </p:cNvPr>
              <p:cNvGrpSpPr/>
              <p:nvPr/>
            </p:nvGrpSpPr>
            <p:grpSpPr>
              <a:xfrm flipH="1">
                <a:off x="3408002" y="2989850"/>
                <a:ext cx="1991652" cy="2164108"/>
                <a:chOff x="6398741" y="2991070"/>
                <a:chExt cx="1991652" cy="2164108"/>
              </a:xfrm>
            </p:grpSpPr>
            <p:cxnSp>
              <p:nvCxnSpPr>
                <p:cNvPr id="153" name="直线连接符 152">
                  <a:extLst>
                    <a:ext uri="{FF2B5EF4-FFF2-40B4-BE49-F238E27FC236}">
                      <a16:creationId xmlns:a16="http://schemas.microsoft.com/office/drawing/2014/main" id="{AEBB2B6B-F531-2842-A060-40FB7185BF96}"/>
                    </a:ext>
                  </a:extLst>
                </p:cNvPr>
                <p:cNvCxnSpPr>
                  <a:cxnSpLocks/>
                  <a:endCxn id="167" idx="1"/>
                </p:cNvCxnSpPr>
                <p:nvPr/>
              </p:nvCxnSpPr>
              <p:spPr>
                <a:xfrm flipV="1">
                  <a:off x="6417732" y="3210035"/>
                  <a:ext cx="712117" cy="529861"/>
                </a:xfrm>
                <a:prstGeom prst="line">
                  <a:avLst/>
                </a:prstGeom>
                <a:ln w="9525">
                  <a:solidFill>
                    <a:srgbClr val="3C5D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54" name="组合 153">
                  <a:extLst>
                    <a:ext uri="{FF2B5EF4-FFF2-40B4-BE49-F238E27FC236}">
                      <a16:creationId xmlns:a16="http://schemas.microsoft.com/office/drawing/2014/main" id="{4098F0CE-4FC1-1344-ABF2-4E138D9CD366}"/>
                    </a:ext>
                  </a:extLst>
                </p:cNvPr>
                <p:cNvGrpSpPr/>
                <p:nvPr/>
              </p:nvGrpSpPr>
              <p:grpSpPr>
                <a:xfrm>
                  <a:off x="7129849" y="2991070"/>
                  <a:ext cx="1260544" cy="437930"/>
                  <a:chOff x="7129849" y="2991070"/>
                  <a:chExt cx="1260544" cy="437930"/>
                </a:xfrm>
              </p:grpSpPr>
              <p:sp>
                <p:nvSpPr>
                  <p:cNvPr id="167" name="矩形: 圆角 114">
                    <a:extLst>
                      <a:ext uri="{FF2B5EF4-FFF2-40B4-BE49-F238E27FC236}">
                        <a16:creationId xmlns:a16="http://schemas.microsoft.com/office/drawing/2014/main" id="{8607E5E4-904A-634E-B006-FC3502DB7AA2}"/>
                      </a:ext>
                    </a:extLst>
                  </p:cNvPr>
                  <p:cNvSpPr/>
                  <p:nvPr/>
                </p:nvSpPr>
                <p:spPr>
                  <a:xfrm>
                    <a:off x="7129849" y="2991070"/>
                    <a:ext cx="1260544" cy="437930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9525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68" name="Object29">
                    <a:extLst>
                      <a:ext uri="{FF2B5EF4-FFF2-40B4-BE49-F238E27FC236}">
                        <a16:creationId xmlns:a16="http://schemas.microsoft.com/office/drawing/2014/main" id="{BFF6BB1A-75D6-4545-B466-DBEE69EFDFAC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442" y="3086925"/>
                    <a:ext cx="1037358" cy="246221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0" tIns="0" rIns="0" bIns="0">
                    <a:spAutoFit/>
                  </a:bodyPr>
                  <a:lstStyle>
                    <a:lvl1pPr algn="ctr" defTabSz="609600">
                      <a:lnSpc>
                        <a:spcPts val="2000"/>
                      </a:lnSpc>
                      <a:defRPr b="1">
                        <a:solidFill>
                          <a:srgbClr val="FFFFFF"/>
                        </a:solidFill>
                        <a:latin typeface="Microsoft YaHei Bold"/>
                        <a:ea typeface="Microsoft YaHei Bold"/>
                        <a:cs typeface="Microsoft YaHei Bold"/>
                        <a:sym typeface="Microsoft YaHei Bold"/>
                      </a:defRPr>
                    </a:lvl1pPr>
                  </a:lstStyle>
                  <a:p>
                    <a:pPr hangingPunct="0">
                      <a:lnSpc>
                        <a:spcPct val="100000"/>
                      </a:lnSpc>
                      <a:defRPr/>
                    </a:pPr>
                    <a:r>
                      <a:rPr lang="zh-CN" altLang="en-US" sz="1600" b="0" kern="0" dirty="0">
                        <a:solidFill>
                          <a:srgbClr val="3C5DEC"/>
                        </a:solidFill>
                        <a:latin typeface="OPPOSans L" pitchFamily="18" charset="-122"/>
                        <a:ea typeface="OPPOSans L" pitchFamily="18" charset="-122"/>
                        <a:cs typeface="OPPOSans L" pitchFamily="18" charset="-122"/>
                      </a:rPr>
                      <a:t>商品</a:t>
                    </a:r>
                    <a:endParaRPr lang="en-US" altLang="zh-CN" sz="16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endParaRPr>
                  </a:p>
                </p:txBody>
              </p:sp>
            </p:grpSp>
            <p:grpSp>
              <p:nvGrpSpPr>
                <p:cNvPr id="155" name="组合 154">
                  <a:extLst>
                    <a:ext uri="{FF2B5EF4-FFF2-40B4-BE49-F238E27FC236}">
                      <a16:creationId xmlns:a16="http://schemas.microsoft.com/office/drawing/2014/main" id="{9659F648-1ADB-0C40-9DD3-A5F060C649F8}"/>
                    </a:ext>
                  </a:extLst>
                </p:cNvPr>
                <p:cNvGrpSpPr/>
                <p:nvPr/>
              </p:nvGrpSpPr>
              <p:grpSpPr>
                <a:xfrm>
                  <a:off x="7129849" y="3552111"/>
                  <a:ext cx="1260544" cy="437930"/>
                  <a:chOff x="7129849" y="2991070"/>
                  <a:chExt cx="1260544" cy="437930"/>
                </a:xfrm>
              </p:grpSpPr>
              <p:sp>
                <p:nvSpPr>
                  <p:cNvPr id="165" name="矩形: 圆角 114">
                    <a:extLst>
                      <a:ext uri="{FF2B5EF4-FFF2-40B4-BE49-F238E27FC236}">
                        <a16:creationId xmlns:a16="http://schemas.microsoft.com/office/drawing/2014/main" id="{9BC1AF5F-31CF-D34D-8304-EF984F04EE04}"/>
                      </a:ext>
                    </a:extLst>
                  </p:cNvPr>
                  <p:cNvSpPr/>
                  <p:nvPr/>
                </p:nvSpPr>
                <p:spPr>
                  <a:xfrm>
                    <a:off x="7129849" y="2991070"/>
                    <a:ext cx="1260544" cy="437930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9525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66" name="Object29">
                    <a:extLst>
                      <a:ext uri="{FF2B5EF4-FFF2-40B4-BE49-F238E27FC236}">
                        <a16:creationId xmlns:a16="http://schemas.microsoft.com/office/drawing/2014/main" id="{EA0ECEA6-FAD6-7248-9452-DDDFBD437226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442" y="3086925"/>
                    <a:ext cx="1037358" cy="246221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0" tIns="0" rIns="0" bIns="0">
                    <a:spAutoFit/>
                  </a:bodyPr>
                  <a:lstStyle>
                    <a:lvl1pPr algn="ctr" defTabSz="609600">
                      <a:lnSpc>
                        <a:spcPts val="2000"/>
                      </a:lnSpc>
                      <a:defRPr b="1">
                        <a:solidFill>
                          <a:srgbClr val="FFFFFF"/>
                        </a:solidFill>
                        <a:latin typeface="Microsoft YaHei Bold"/>
                        <a:ea typeface="Microsoft YaHei Bold"/>
                        <a:cs typeface="Microsoft YaHei Bold"/>
                        <a:sym typeface="Microsoft YaHei Bold"/>
                      </a:defRPr>
                    </a:lvl1pPr>
                  </a:lstStyle>
                  <a:p>
                    <a:pPr hangingPunct="0">
                      <a:lnSpc>
                        <a:spcPct val="100000"/>
                      </a:lnSpc>
                      <a:defRPr/>
                    </a:pPr>
                    <a:r>
                      <a:rPr lang="zh-CN" altLang="en-US" sz="1600" b="0" kern="0" dirty="0">
                        <a:solidFill>
                          <a:srgbClr val="3C5DEC"/>
                        </a:solidFill>
                        <a:latin typeface="OPPOSans L" pitchFamily="18" charset="-122"/>
                        <a:ea typeface="OPPOSans L" pitchFamily="18" charset="-122"/>
                        <a:cs typeface="OPPOSans L" pitchFamily="18" charset="-122"/>
                      </a:rPr>
                      <a:t>服务</a:t>
                    </a:r>
                    <a:endParaRPr lang="en-US" altLang="zh-CN" sz="16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endParaRPr>
                  </a:p>
                </p:txBody>
              </p:sp>
            </p:grpSp>
            <p:grpSp>
              <p:nvGrpSpPr>
                <p:cNvPr id="156" name="组合 155">
                  <a:extLst>
                    <a:ext uri="{FF2B5EF4-FFF2-40B4-BE49-F238E27FC236}">
                      <a16:creationId xmlns:a16="http://schemas.microsoft.com/office/drawing/2014/main" id="{F6FFBD37-44C2-834B-AC38-5CB7B085005B}"/>
                    </a:ext>
                  </a:extLst>
                </p:cNvPr>
                <p:cNvGrpSpPr/>
                <p:nvPr/>
              </p:nvGrpSpPr>
              <p:grpSpPr>
                <a:xfrm>
                  <a:off x="7129849" y="4124727"/>
                  <a:ext cx="1260544" cy="437930"/>
                  <a:chOff x="7129849" y="2991070"/>
                  <a:chExt cx="1260544" cy="437930"/>
                </a:xfrm>
              </p:grpSpPr>
              <p:sp>
                <p:nvSpPr>
                  <p:cNvPr id="163" name="矩形: 圆角 114">
                    <a:extLst>
                      <a:ext uri="{FF2B5EF4-FFF2-40B4-BE49-F238E27FC236}">
                        <a16:creationId xmlns:a16="http://schemas.microsoft.com/office/drawing/2014/main" id="{0C94B8C3-DD5F-2C42-AB33-0F526826B57B}"/>
                      </a:ext>
                    </a:extLst>
                  </p:cNvPr>
                  <p:cNvSpPr/>
                  <p:nvPr/>
                </p:nvSpPr>
                <p:spPr>
                  <a:xfrm>
                    <a:off x="7129849" y="2991070"/>
                    <a:ext cx="1260544" cy="437930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9525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64" name="Object29">
                    <a:extLst>
                      <a:ext uri="{FF2B5EF4-FFF2-40B4-BE49-F238E27FC236}">
                        <a16:creationId xmlns:a16="http://schemas.microsoft.com/office/drawing/2014/main" id="{BF17F4CB-B7D2-BB48-B8A1-730990479275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442" y="3086925"/>
                    <a:ext cx="1037358" cy="246221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0" tIns="0" rIns="0" bIns="0">
                    <a:spAutoFit/>
                  </a:bodyPr>
                  <a:lstStyle>
                    <a:lvl1pPr algn="ctr" defTabSz="609600">
                      <a:lnSpc>
                        <a:spcPts val="2000"/>
                      </a:lnSpc>
                      <a:defRPr b="1">
                        <a:solidFill>
                          <a:srgbClr val="FFFFFF"/>
                        </a:solidFill>
                        <a:latin typeface="Microsoft YaHei Bold"/>
                        <a:ea typeface="Microsoft YaHei Bold"/>
                        <a:cs typeface="Microsoft YaHei Bold"/>
                        <a:sym typeface="Microsoft YaHei Bold"/>
                      </a:defRPr>
                    </a:lvl1pPr>
                  </a:lstStyle>
                  <a:p>
                    <a:pPr hangingPunct="0">
                      <a:lnSpc>
                        <a:spcPct val="100000"/>
                      </a:lnSpc>
                      <a:defRPr/>
                    </a:pPr>
                    <a:r>
                      <a:rPr lang="zh-CN" altLang="en-US" sz="1600" b="0" kern="0" dirty="0">
                        <a:solidFill>
                          <a:srgbClr val="3C5DEC"/>
                        </a:solidFill>
                        <a:latin typeface="OPPOSans L" pitchFamily="18" charset="-122"/>
                        <a:ea typeface="OPPOSans L" pitchFamily="18" charset="-122"/>
                        <a:cs typeface="OPPOSans L" pitchFamily="18" charset="-122"/>
                      </a:rPr>
                      <a:t>内容</a:t>
                    </a:r>
                    <a:endParaRPr lang="en-US" altLang="zh-CN" sz="16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endParaRPr>
                  </a:p>
                </p:txBody>
              </p:sp>
            </p:grpSp>
            <p:grpSp>
              <p:nvGrpSpPr>
                <p:cNvPr id="157" name="组合 156">
                  <a:extLst>
                    <a:ext uri="{FF2B5EF4-FFF2-40B4-BE49-F238E27FC236}">
                      <a16:creationId xmlns:a16="http://schemas.microsoft.com/office/drawing/2014/main" id="{4DAB9F56-CFBB-4446-8CF1-11E9059F0D6D}"/>
                    </a:ext>
                  </a:extLst>
                </p:cNvPr>
                <p:cNvGrpSpPr/>
                <p:nvPr/>
              </p:nvGrpSpPr>
              <p:grpSpPr>
                <a:xfrm>
                  <a:off x="7129849" y="4717248"/>
                  <a:ext cx="1260544" cy="437930"/>
                  <a:chOff x="7129849" y="2991070"/>
                  <a:chExt cx="1260544" cy="437930"/>
                </a:xfrm>
              </p:grpSpPr>
              <p:sp>
                <p:nvSpPr>
                  <p:cNvPr id="161" name="矩形: 圆角 114">
                    <a:extLst>
                      <a:ext uri="{FF2B5EF4-FFF2-40B4-BE49-F238E27FC236}">
                        <a16:creationId xmlns:a16="http://schemas.microsoft.com/office/drawing/2014/main" id="{94EF56E2-A7B1-5444-89BB-D3A49ED58503}"/>
                      </a:ext>
                    </a:extLst>
                  </p:cNvPr>
                  <p:cNvSpPr/>
                  <p:nvPr/>
                </p:nvSpPr>
                <p:spPr>
                  <a:xfrm>
                    <a:off x="7129849" y="2991070"/>
                    <a:ext cx="1260544" cy="437930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9525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162" name="Object29">
                    <a:extLst>
                      <a:ext uri="{FF2B5EF4-FFF2-40B4-BE49-F238E27FC236}">
                        <a16:creationId xmlns:a16="http://schemas.microsoft.com/office/drawing/2014/main" id="{8233C0DA-B636-DC4A-A02F-993407665373}"/>
                      </a:ext>
                    </a:extLst>
                  </p:cNvPr>
                  <p:cNvSpPr txBox="1"/>
                  <p:nvPr/>
                </p:nvSpPr>
                <p:spPr>
                  <a:xfrm>
                    <a:off x="7241442" y="3086925"/>
                    <a:ext cx="1037358" cy="246221"/>
                  </a:xfrm>
                  <a:prstGeom prst="rect">
                    <a:avLst/>
                  </a:prstGeom>
                  <a:ln w="12700">
                    <a:miter lim="400000"/>
                  </a:ln>
                  <a:extLst>
                    <a:ext uri="{C572A759-6A51-4108-AA02-DFA0A04FC94B}">
  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  </a:ext>
                  </a:extLst>
                </p:spPr>
                <p:txBody>
                  <a:bodyPr wrap="square" lIns="0" tIns="0" rIns="0" bIns="0">
                    <a:spAutoFit/>
                  </a:bodyPr>
                  <a:lstStyle>
                    <a:lvl1pPr algn="ctr" defTabSz="609600">
                      <a:lnSpc>
                        <a:spcPts val="2000"/>
                      </a:lnSpc>
                      <a:defRPr b="1">
                        <a:solidFill>
                          <a:srgbClr val="FFFFFF"/>
                        </a:solidFill>
                        <a:latin typeface="Microsoft YaHei Bold"/>
                        <a:ea typeface="Microsoft YaHei Bold"/>
                        <a:cs typeface="Microsoft YaHei Bold"/>
                        <a:sym typeface="Microsoft YaHei Bold"/>
                      </a:defRPr>
                    </a:lvl1pPr>
                  </a:lstStyle>
                  <a:p>
                    <a:pPr hangingPunct="0">
                      <a:lnSpc>
                        <a:spcPct val="100000"/>
                      </a:lnSpc>
                      <a:defRPr/>
                    </a:pPr>
                    <a:r>
                      <a:rPr lang="zh-CN" altLang="en-US" sz="1600" b="0" kern="0" dirty="0">
                        <a:solidFill>
                          <a:srgbClr val="3C5DEC"/>
                        </a:solidFill>
                        <a:latin typeface="OPPOSans L" pitchFamily="18" charset="-122"/>
                        <a:ea typeface="OPPOSans L" pitchFamily="18" charset="-122"/>
                        <a:cs typeface="OPPOSans L" pitchFamily="18" charset="-122"/>
                      </a:rPr>
                      <a:t>营销</a:t>
                    </a:r>
                    <a:endParaRPr lang="en-US" altLang="zh-CN" sz="1600" b="0" kern="0" dirty="0">
                      <a:solidFill>
                        <a:srgbClr val="3C5DEC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endParaRPr>
                  </a:p>
                </p:txBody>
              </p:sp>
            </p:grpSp>
            <p:cxnSp>
              <p:nvCxnSpPr>
                <p:cNvPr id="158" name="直线连接符 157">
                  <a:extLst>
                    <a:ext uri="{FF2B5EF4-FFF2-40B4-BE49-F238E27FC236}">
                      <a16:creationId xmlns:a16="http://schemas.microsoft.com/office/drawing/2014/main" id="{890F344E-7BFD-E84D-BCEC-697F1A656C73}"/>
                    </a:ext>
                  </a:extLst>
                </p:cNvPr>
                <p:cNvCxnSpPr>
                  <a:cxnSpLocks/>
                  <a:endCxn id="165" idx="1"/>
                </p:cNvCxnSpPr>
                <p:nvPr/>
              </p:nvCxnSpPr>
              <p:spPr>
                <a:xfrm flipV="1">
                  <a:off x="6417732" y="3771076"/>
                  <a:ext cx="712117" cy="245513"/>
                </a:xfrm>
                <a:prstGeom prst="line">
                  <a:avLst/>
                </a:prstGeom>
                <a:ln w="9525">
                  <a:solidFill>
                    <a:srgbClr val="3C5D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直线连接符 158">
                  <a:extLst>
                    <a:ext uri="{FF2B5EF4-FFF2-40B4-BE49-F238E27FC236}">
                      <a16:creationId xmlns:a16="http://schemas.microsoft.com/office/drawing/2014/main" id="{CD6105FA-E100-A64A-9F60-1F1895424A96}"/>
                    </a:ext>
                  </a:extLst>
                </p:cNvPr>
                <p:cNvCxnSpPr>
                  <a:cxnSpLocks/>
                  <a:endCxn id="163" idx="1"/>
                </p:cNvCxnSpPr>
                <p:nvPr/>
              </p:nvCxnSpPr>
              <p:spPr>
                <a:xfrm>
                  <a:off x="6398741" y="4146585"/>
                  <a:ext cx="731108" cy="197107"/>
                </a:xfrm>
                <a:prstGeom prst="line">
                  <a:avLst/>
                </a:prstGeom>
                <a:ln w="9525">
                  <a:solidFill>
                    <a:srgbClr val="3C5D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直线连接符 159">
                  <a:extLst>
                    <a:ext uri="{FF2B5EF4-FFF2-40B4-BE49-F238E27FC236}">
                      <a16:creationId xmlns:a16="http://schemas.microsoft.com/office/drawing/2014/main" id="{8CBA5974-FE6B-7146-BE67-26DB442E17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6417731" y="4410274"/>
                  <a:ext cx="712117" cy="529861"/>
                </a:xfrm>
                <a:prstGeom prst="line">
                  <a:avLst/>
                </a:prstGeom>
                <a:ln w="9525">
                  <a:solidFill>
                    <a:srgbClr val="3C5D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3" name="三角形 22">
              <a:extLst>
                <a:ext uri="{FF2B5EF4-FFF2-40B4-BE49-F238E27FC236}">
                  <a16:creationId xmlns:a16="http://schemas.microsoft.com/office/drawing/2014/main" id="{9FCE7E91-C26F-3745-8BB3-2131E7A3F464}"/>
                </a:ext>
              </a:extLst>
            </p:cNvPr>
            <p:cNvSpPr/>
            <p:nvPr/>
          </p:nvSpPr>
          <p:spPr>
            <a:xfrm rot="16200000">
              <a:off x="2891426" y="3960179"/>
              <a:ext cx="420164" cy="223450"/>
            </a:xfrm>
            <a:prstGeom prst="triangle">
              <a:avLst/>
            </a:prstGeom>
            <a:gradFill>
              <a:gsLst>
                <a:gs pos="90000">
                  <a:srgbClr val="3C5DEC">
                    <a:alpha val="0"/>
                  </a:srgbClr>
                </a:gs>
                <a:gs pos="0">
                  <a:srgbClr val="3C5DE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0" name="三角形 169">
              <a:extLst>
                <a:ext uri="{FF2B5EF4-FFF2-40B4-BE49-F238E27FC236}">
                  <a16:creationId xmlns:a16="http://schemas.microsoft.com/office/drawing/2014/main" id="{F9EBDB07-7A42-D44F-9747-C45FB083E958}"/>
                </a:ext>
              </a:extLst>
            </p:cNvPr>
            <p:cNvSpPr/>
            <p:nvPr/>
          </p:nvSpPr>
          <p:spPr>
            <a:xfrm rot="5400000" flipH="1">
              <a:off x="8633885" y="3960179"/>
              <a:ext cx="420164" cy="223450"/>
            </a:xfrm>
            <a:prstGeom prst="triangle">
              <a:avLst/>
            </a:prstGeom>
            <a:gradFill>
              <a:gsLst>
                <a:gs pos="90000">
                  <a:srgbClr val="3C5DEC">
                    <a:alpha val="0"/>
                  </a:srgbClr>
                </a:gs>
                <a:gs pos="0">
                  <a:srgbClr val="3C5DE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CEC0DF46-270B-6A40-9A32-2BC301924959}"/>
                </a:ext>
              </a:extLst>
            </p:cNvPr>
            <p:cNvGrpSpPr/>
            <p:nvPr/>
          </p:nvGrpSpPr>
          <p:grpSpPr>
            <a:xfrm>
              <a:off x="3217026" y="2093723"/>
              <a:ext cx="7566804" cy="325875"/>
              <a:chOff x="3217026" y="2024298"/>
              <a:chExt cx="7566804" cy="325875"/>
            </a:xfrm>
          </p:grpSpPr>
          <p:pic>
            <p:nvPicPr>
              <p:cNvPr id="1026" name="Picture 2" descr="预览图">
                <a:extLst>
                  <a:ext uri="{FF2B5EF4-FFF2-40B4-BE49-F238E27FC236}">
                    <a16:creationId xmlns:a16="http://schemas.microsoft.com/office/drawing/2014/main" id="{942C3F8E-8108-D648-8C2F-D60F9CDDF23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4403" b="42750"/>
              <a:stretch/>
            </p:blipFill>
            <p:spPr bwMode="auto">
              <a:xfrm>
                <a:off x="3217026" y="2050308"/>
                <a:ext cx="1164852" cy="27385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2" name="Picture 8" descr="预览图">
                <a:extLst>
                  <a:ext uri="{FF2B5EF4-FFF2-40B4-BE49-F238E27FC236}">
                    <a16:creationId xmlns:a16="http://schemas.microsoft.com/office/drawing/2014/main" id="{054B6FE4-AC31-904C-B496-2BEBBFF336B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4338" b="33679"/>
              <a:stretch/>
            </p:blipFill>
            <p:spPr bwMode="auto">
              <a:xfrm>
                <a:off x="6595771" y="2024298"/>
                <a:ext cx="1018911" cy="3258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4" name="Picture 10" descr="预览图">
                <a:extLst>
                  <a:ext uri="{FF2B5EF4-FFF2-40B4-BE49-F238E27FC236}">
                    <a16:creationId xmlns:a16="http://schemas.microsoft.com/office/drawing/2014/main" id="{30487A88-47BE-EA48-ADED-1B4A336F8DA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5345" b="31612"/>
              <a:stretch/>
            </p:blipFill>
            <p:spPr bwMode="auto">
              <a:xfrm>
                <a:off x="8289647" y="2024298"/>
                <a:ext cx="986221" cy="3258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E00E5724-7C39-1B49-AA5F-EDC00039C267}"/>
                  </a:ext>
                </a:extLst>
              </p:cNvPr>
              <p:cNvGrpSpPr/>
              <p:nvPr/>
            </p:nvGrpSpPr>
            <p:grpSpPr>
              <a:xfrm>
                <a:off x="5056843" y="2031047"/>
                <a:ext cx="863963" cy="312377"/>
                <a:chOff x="5069997" y="2031047"/>
                <a:chExt cx="863963" cy="312377"/>
              </a:xfrm>
            </p:grpSpPr>
            <p:pic>
              <p:nvPicPr>
                <p:cNvPr id="1030" name="Picture 6" descr="预览图">
                  <a:extLst>
                    <a:ext uri="{FF2B5EF4-FFF2-40B4-BE49-F238E27FC236}">
                      <a16:creationId xmlns:a16="http://schemas.microsoft.com/office/drawing/2014/main" id="{F35274F3-68FD-8346-AEA3-4547805FF8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069997" y="2031047"/>
                  <a:ext cx="312377" cy="31237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71" name="Object29">
                  <a:extLst>
                    <a:ext uri="{FF2B5EF4-FFF2-40B4-BE49-F238E27FC236}">
                      <a16:creationId xmlns:a16="http://schemas.microsoft.com/office/drawing/2014/main" id="{208540C7-A893-C640-A67C-97BAA8F54DE3}"/>
                    </a:ext>
                  </a:extLst>
                </p:cNvPr>
                <p:cNvSpPr txBox="1"/>
                <p:nvPr/>
              </p:nvSpPr>
              <p:spPr>
                <a:xfrm>
                  <a:off x="5486400" y="2079513"/>
                  <a:ext cx="447560" cy="215444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>
                  <a:spAutoFit/>
                </a:bodyPr>
                <a:lstStyle>
                  <a:lvl1pPr algn="ctr" defTabSz="609600">
                    <a:lnSpc>
                      <a:spcPts val="2000"/>
                    </a:lnSpc>
                    <a:defRPr b="1">
                      <a:solidFill>
                        <a:srgbClr val="FFFFFF"/>
                      </a:solidFill>
                      <a:latin typeface="Microsoft YaHei Bold"/>
                      <a:ea typeface="Microsoft YaHei Bold"/>
                      <a:cs typeface="Microsoft YaHei Bold"/>
                      <a:sym typeface="Microsoft YaHei Bold"/>
                    </a:defRPr>
                  </a:lvl1pPr>
                </a:lstStyle>
                <a:p>
                  <a:pPr algn="l" hangingPunct="0">
                    <a:lnSpc>
                      <a:spcPct val="100000"/>
                    </a:lnSpc>
                    <a:defRPr/>
                  </a:pPr>
                  <a:r>
                    <a:rPr lang="zh-CN" altLang="en-US" sz="1400" b="0" kern="0" dirty="0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淘宝</a:t>
                  </a:r>
                  <a:endParaRPr lang="en-US" altLang="zh-CN" sz="1400" b="0" kern="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986C4097-324B-0A41-9C0D-8FA0563C72A3}"/>
                  </a:ext>
                </a:extLst>
              </p:cNvPr>
              <p:cNvGrpSpPr/>
              <p:nvPr/>
            </p:nvGrpSpPr>
            <p:grpSpPr>
              <a:xfrm>
                <a:off x="9950834" y="2052995"/>
                <a:ext cx="832996" cy="268481"/>
                <a:chOff x="9950834" y="2052995"/>
                <a:chExt cx="832996" cy="268481"/>
              </a:xfrm>
            </p:grpSpPr>
            <p:pic>
              <p:nvPicPr>
                <p:cNvPr id="1036" name="Picture 12" descr="预览图">
                  <a:extLst>
                    <a:ext uri="{FF2B5EF4-FFF2-40B4-BE49-F238E27FC236}">
                      <a16:creationId xmlns:a16="http://schemas.microsoft.com/office/drawing/2014/main" id="{25529CC5-8A7B-544F-AF60-90D8735F654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950834" y="2052995"/>
                  <a:ext cx="268481" cy="26848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72" name="Object29">
                  <a:extLst>
                    <a:ext uri="{FF2B5EF4-FFF2-40B4-BE49-F238E27FC236}">
                      <a16:creationId xmlns:a16="http://schemas.microsoft.com/office/drawing/2014/main" id="{3FEC8F01-55EF-834B-AE3F-18C25FD7B5EA}"/>
                    </a:ext>
                  </a:extLst>
                </p:cNvPr>
                <p:cNvSpPr txBox="1"/>
                <p:nvPr/>
              </p:nvSpPr>
              <p:spPr>
                <a:xfrm>
                  <a:off x="10336270" y="2079513"/>
                  <a:ext cx="447560" cy="215444"/>
                </a:xfrm>
                <a:prstGeom prst="rect">
                  <a:avLst/>
                </a:prstGeom>
                <a:ln w="12700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>
                  <a:spAutoFit/>
                </a:bodyPr>
                <a:lstStyle>
                  <a:lvl1pPr algn="ctr" defTabSz="609600">
                    <a:lnSpc>
                      <a:spcPts val="2000"/>
                    </a:lnSpc>
                    <a:defRPr b="1">
                      <a:solidFill>
                        <a:srgbClr val="FFFFFF"/>
                      </a:solidFill>
                      <a:latin typeface="Microsoft YaHei Bold"/>
                      <a:ea typeface="Microsoft YaHei Bold"/>
                      <a:cs typeface="Microsoft YaHei Bold"/>
                      <a:sym typeface="Microsoft YaHei Bold"/>
                    </a:defRPr>
                  </a:lvl1pPr>
                </a:lstStyle>
                <a:p>
                  <a:pPr algn="l" hangingPunct="0">
                    <a:lnSpc>
                      <a:spcPct val="100000"/>
                    </a:lnSpc>
                    <a:defRPr/>
                  </a:pPr>
                  <a:r>
                    <a:rPr lang="zh-CN" altLang="en-US" sz="1400" b="0" kern="0" dirty="0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高德</a:t>
                  </a:r>
                  <a:endParaRPr lang="en-US" altLang="zh-CN" sz="1400" b="0" kern="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</p:grpSp>
        <p:cxnSp>
          <p:nvCxnSpPr>
            <p:cNvPr id="29" name="直线连接符 28">
              <a:extLst>
                <a:ext uri="{FF2B5EF4-FFF2-40B4-BE49-F238E27FC236}">
                  <a16:creationId xmlns:a16="http://schemas.microsoft.com/office/drawing/2014/main" id="{9127342A-5AE1-F847-9A08-A5EE9041E8FD}"/>
                </a:ext>
              </a:extLst>
            </p:cNvPr>
            <p:cNvCxnSpPr>
              <a:cxnSpLocks/>
              <a:stCxn id="71" idx="0"/>
              <a:endCxn id="71" idx="2"/>
            </p:cNvCxnSpPr>
            <p:nvPr/>
          </p:nvCxnSpPr>
          <p:spPr>
            <a:xfrm>
              <a:off x="6908021" y="5435385"/>
              <a:ext cx="0" cy="639152"/>
            </a:xfrm>
            <a:prstGeom prst="line">
              <a:avLst/>
            </a:prstGeom>
            <a:ln>
              <a:gradFill>
                <a:gsLst>
                  <a:gs pos="0">
                    <a:srgbClr val="3C5DEC">
                      <a:alpha val="0"/>
                    </a:srgbClr>
                  </a:gs>
                  <a:gs pos="50000">
                    <a:srgbClr val="3C5DEC"/>
                  </a:gs>
                  <a:gs pos="100000">
                    <a:srgbClr val="3C5DEC">
                      <a:alpha val="0"/>
                    </a:srgbClr>
                  </a:gs>
                </a:gsLst>
                <a:lin ang="5400000" scaled="1"/>
              </a:gra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4009817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322103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抓住用户心态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7" y="1201681"/>
            <a:ext cx="2815593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5" y="1338711"/>
            <a:ext cx="278225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GRASP THE USER MENTALITY.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EB75BB9-36BA-E045-A500-3696EE5C50E4}"/>
              </a:ext>
            </a:extLst>
          </p:cNvPr>
          <p:cNvGrpSpPr/>
          <p:nvPr/>
        </p:nvGrpSpPr>
        <p:grpSpPr>
          <a:xfrm>
            <a:off x="636389" y="2058432"/>
            <a:ext cx="2643178" cy="3983404"/>
            <a:chOff x="636389" y="1754213"/>
            <a:chExt cx="2643178" cy="3983404"/>
          </a:xfrm>
        </p:grpSpPr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3A69D05A-693A-2147-BADA-45F85F975720}"/>
                </a:ext>
              </a:extLst>
            </p:cNvPr>
            <p:cNvGrpSpPr/>
            <p:nvPr/>
          </p:nvGrpSpPr>
          <p:grpSpPr>
            <a:xfrm flipH="1">
              <a:off x="1194245" y="1754213"/>
              <a:ext cx="1527466" cy="1527468"/>
              <a:chOff x="-2730488" y="2401922"/>
              <a:chExt cx="1788963" cy="1788965"/>
            </a:xfrm>
          </p:grpSpPr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2B7A0723-800F-3943-9C3C-2A13EDF7010E}"/>
                  </a:ext>
                </a:extLst>
              </p:cNvPr>
              <p:cNvSpPr/>
              <p:nvPr/>
            </p:nvSpPr>
            <p:spPr>
              <a:xfrm>
                <a:off x="-2730488" y="2401922"/>
                <a:ext cx="1788963" cy="1788965"/>
              </a:xfrm>
              <a:prstGeom prst="ellipse">
                <a:avLst/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59" name="Object29">
                <a:extLst>
                  <a:ext uri="{FF2B5EF4-FFF2-40B4-BE49-F238E27FC236}">
                    <a16:creationId xmlns:a16="http://schemas.microsoft.com/office/drawing/2014/main" id="{9DB7431E-8853-974C-8387-31B536E036C0}"/>
                  </a:ext>
                </a:extLst>
              </p:cNvPr>
              <p:cNvSpPr txBox="1"/>
              <p:nvPr/>
            </p:nvSpPr>
            <p:spPr>
              <a:xfrm>
                <a:off x="-2575595" y="3008031"/>
                <a:ext cx="1479176" cy="57674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600" b="0" kern="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对会员</a:t>
                </a:r>
                <a:endParaRPr lang="en-US" altLang="zh-CN" sz="1600" b="0" kern="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600" b="0" kern="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完全不了解</a:t>
                </a:r>
                <a:endParaRPr lang="en-US" altLang="zh-CN" sz="1600" b="0" kern="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60" name="Object29">
              <a:extLst>
                <a:ext uri="{FF2B5EF4-FFF2-40B4-BE49-F238E27FC236}">
                  <a16:creationId xmlns:a16="http://schemas.microsoft.com/office/drawing/2014/main" id="{FF7F601A-EEA9-6D4F-B12D-88F254EA0CAA}"/>
                </a:ext>
              </a:extLst>
            </p:cNvPr>
            <p:cNvSpPr/>
            <p:nvPr/>
          </p:nvSpPr>
          <p:spPr>
            <a:xfrm flipH="1">
              <a:off x="1552285" y="3554739"/>
              <a:ext cx="811386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kern="0" dirty="0">
                  <a:solidFill>
                    <a:srgbClr val="000000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“懵懂”</a:t>
              </a:r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CFDC585-4D01-D54D-9B60-6482CFFAB374}"/>
                </a:ext>
              </a:extLst>
            </p:cNvPr>
            <p:cNvGrpSpPr/>
            <p:nvPr/>
          </p:nvGrpSpPr>
          <p:grpSpPr>
            <a:xfrm>
              <a:off x="1885479" y="4138765"/>
              <a:ext cx="144998" cy="349456"/>
              <a:chOff x="2265364" y="4592321"/>
              <a:chExt cx="384624" cy="926968"/>
            </a:xfrm>
            <a:gradFill>
              <a:gsLst>
                <a:gs pos="58000">
                  <a:srgbClr val="3C5DEC">
                    <a:alpha val="50000"/>
                  </a:srgbClr>
                </a:gs>
                <a:gs pos="0">
                  <a:srgbClr val="3C5DEC"/>
                </a:gs>
                <a:gs pos="100000">
                  <a:srgbClr val="3C5DEC">
                    <a:alpha val="0"/>
                  </a:srgbClr>
                </a:gs>
              </a:gsLst>
              <a:lin ang="5400000" scaled="1"/>
            </a:gradFill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496028CD-C0D8-554C-9AEF-77EC062769DE}"/>
                  </a:ext>
                </a:extLst>
              </p:cNvPr>
              <p:cNvSpPr/>
              <p:nvPr/>
            </p:nvSpPr>
            <p:spPr>
              <a:xfrm>
                <a:off x="2265364" y="4592321"/>
                <a:ext cx="384624" cy="38462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4" name="椭圆 63">
                <a:extLst>
                  <a:ext uri="{FF2B5EF4-FFF2-40B4-BE49-F238E27FC236}">
                    <a16:creationId xmlns:a16="http://schemas.microsoft.com/office/drawing/2014/main" id="{0712D85F-064E-B046-A3CD-A50D24381E07}"/>
                  </a:ext>
                </a:extLst>
              </p:cNvPr>
              <p:cNvSpPr/>
              <p:nvPr/>
            </p:nvSpPr>
            <p:spPr>
              <a:xfrm>
                <a:off x="2336769" y="5039201"/>
                <a:ext cx="241814" cy="241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7" name="椭圆 76">
                <a:extLst>
                  <a:ext uri="{FF2B5EF4-FFF2-40B4-BE49-F238E27FC236}">
                    <a16:creationId xmlns:a16="http://schemas.microsoft.com/office/drawing/2014/main" id="{5E6FE988-D4B3-C041-9C2C-EC87C56C416E}"/>
                  </a:ext>
                </a:extLst>
              </p:cNvPr>
              <p:cNvSpPr/>
              <p:nvPr/>
            </p:nvSpPr>
            <p:spPr>
              <a:xfrm>
                <a:off x="2369667" y="5343270"/>
                <a:ext cx="176019" cy="1760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3607D3D8-5FF1-3847-A249-69432722EC1F}"/>
                </a:ext>
              </a:extLst>
            </p:cNvPr>
            <p:cNvGrpSpPr/>
            <p:nvPr/>
          </p:nvGrpSpPr>
          <p:grpSpPr>
            <a:xfrm>
              <a:off x="636389" y="4711883"/>
              <a:ext cx="2643178" cy="639152"/>
              <a:chOff x="540058" y="4714382"/>
              <a:chExt cx="2643178" cy="639152"/>
            </a:xfrm>
          </p:grpSpPr>
          <p:sp>
            <p:nvSpPr>
              <p:cNvPr id="78" name="矩形: 圆角 114">
                <a:extLst>
                  <a:ext uri="{FF2B5EF4-FFF2-40B4-BE49-F238E27FC236}">
                    <a16:creationId xmlns:a16="http://schemas.microsoft.com/office/drawing/2014/main" id="{60724040-ADBE-444C-AB1C-208390630F05}"/>
                  </a:ext>
                </a:extLst>
              </p:cNvPr>
              <p:cNvSpPr/>
              <p:nvPr/>
            </p:nvSpPr>
            <p:spPr>
              <a:xfrm>
                <a:off x="540058" y="4714382"/>
                <a:ext cx="2643178" cy="639152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0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79" name="Object60">
                <a:extLst>
                  <a:ext uri="{FF2B5EF4-FFF2-40B4-BE49-F238E27FC236}">
                    <a16:creationId xmlns:a16="http://schemas.microsoft.com/office/drawing/2014/main" id="{30EE249D-9820-2D4B-8825-2BC89686189F}"/>
                  </a:ext>
                </a:extLst>
              </p:cNvPr>
              <p:cNvSpPr/>
              <p:nvPr/>
            </p:nvSpPr>
            <p:spPr>
              <a:xfrm>
                <a:off x="737611" y="4926236"/>
                <a:ext cx="2248073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en-US" sz="1400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给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“买到赚到”的价格和紧迫</a:t>
                </a:r>
                <a:endParaRPr lang="en-US" sz="140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81" name="Object29">
              <a:extLst>
                <a:ext uri="{FF2B5EF4-FFF2-40B4-BE49-F238E27FC236}">
                  <a16:creationId xmlns:a16="http://schemas.microsoft.com/office/drawing/2014/main" id="{A25A6ED0-91CD-3742-BE59-E1497430BF5F}"/>
                </a:ext>
              </a:extLst>
            </p:cNvPr>
            <p:cNvSpPr/>
            <p:nvPr/>
          </p:nvSpPr>
          <p:spPr>
            <a:xfrm flipH="1">
              <a:off x="1094962" y="5388161"/>
              <a:ext cx="1726033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新用户</a:t>
              </a:r>
              <a:r>
                <a:rPr lang="en-US" altLang="zh-CN" sz="120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N</a:t>
              </a:r>
              <a:r>
                <a:rPr lang="zh-CN" altLang="en-US" sz="120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元限今天内</a:t>
              </a:r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D1CC8584-345E-4745-8528-68EF7DD919D3}"/>
              </a:ext>
            </a:extLst>
          </p:cNvPr>
          <p:cNvGrpSpPr/>
          <p:nvPr/>
        </p:nvGrpSpPr>
        <p:grpSpPr>
          <a:xfrm>
            <a:off x="3416842" y="2058432"/>
            <a:ext cx="2643178" cy="3983404"/>
            <a:chOff x="636389" y="1754213"/>
            <a:chExt cx="2643178" cy="3983404"/>
          </a:xfrm>
        </p:grpSpPr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1EC4222D-AB46-8048-807F-62A8C1F77A39}"/>
                </a:ext>
              </a:extLst>
            </p:cNvPr>
            <p:cNvGrpSpPr/>
            <p:nvPr/>
          </p:nvGrpSpPr>
          <p:grpSpPr>
            <a:xfrm flipH="1">
              <a:off x="1194245" y="1754213"/>
              <a:ext cx="1527466" cy="1527468"/>
              <a:chOff x="-2730488" y="2401922"/>
              <a:chExt cx="1788963" cy="1788965"/>
            </a:xfrm>
          </p:grpSpPr>
          <p:sp>
            <p:nvSpPr>
              <p:cNvPr id="121" name="椭圆 120">
                <a:extLst>
                  <a:ext uri="{FF2B5EF4-FFF2-40B4-BE49-F238E27FC236}">
                    <a16:creationId xmlns:a16="http://schemas.microsoft.com/office/drawing/2014/main" id="{6C971BA9-621D-E94B-9A6E-20C92ACCA458}"/>
                  </a:ext>
                </a:extLst>
              </p:cNvPr>
              <p:cNvSpPr/>
              <p:nvPr/>
            </p:nvSpPr>
            <p:spPr>
              <a:xfrm>
                <a:off x="-2730488" y="2401922"/>
                <a:ext cx="1788963" cy="1788965"/>
              </a:xfrm>
              <a:prstGeom prst="ellipse">
                <a:avLst/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22" name="Object29">
                <a:extLst>
                  <a:ext uri="{FF2B5EF4-FFF2-40B4-BE49-F238E27FC236}">
                    <a16:creationId xmlns:a16="http://schemas.microsoft.com/office/drawing/2014/main" id="{15BB4D4B-5103-234E-AA2C-57E8CD5F6E37}"/>
                  </a:ext>
                </a:extLst>
              </p:cNvPr>
              <p:cNvSpPr txBox="1"/>
              <p:nvPr/>
            </p:nvSpPr>
            <p:spPr>
              <a:xfrm>
                <a:off x="-2575595" y="3008031"/>
                <a:ext cx="1479176" cy="57674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600" b="0" kern="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对会员</a:t>
                </a:r>
                <a:endParaRPr lang="en-US" altLang="zh-CN" sz="1600" b="0" kern="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600" b="0" kern="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部分了解</a:t>
                </a:r>
                <a:endParaRPr lang="en-US" altLang="zh-CN" sz="1600" b="0" kern="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92" name="Object29">
              <a:extLst>
                <a:ext uri="{FF2B5EF4-FFF2-40B4-BE49-F238E27FC236}">
                  <a16:creationId xmlns:a16="http://schemas.microsoft.com/office/drawing/2014/main" id="{F4AC7E47-9DF2-6549-8A77-37A24FD50A23}"/>
                </a:ext>
              </a:extLst>
            </p:cNvPr>
            <p:cNvSpPr/>
            <p:nvPr/>
          </p:nvSpPr>
          <p:spPr>
            <a:xfrm flipH="1">
              <a:off x="1552285" y="3554739"/>
              <a:ext cx="811386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kern="0" dirty="0">
                  <a:solidFill>
                    <a:srgbClr val="000000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“在摇摆”</a:t>
              </a:r>
            </a:p>
          </p:txBody>
        </p:sp>
        <p:grpSp>
          <p:nvGrpSpPr>
            <p:cNvPr id="93" name="组合 92">
              <a:extLst>
                <a:ext uri="{FF2B5EF4-FFF2-40B4-BE49-F238E27FC236}">
                  <a16:creationId xmlns:a16="http://schemas.microsoft.com/office/drawing/2014/main" id="{B5087E56-E1BC-964C-A604-C7E181CB57FF}"/>
                </a:ext>
              </a:extLst>
            </p:cNvPr>
            <p:cNvGrpSpPr/>
            <p:nvPr/>
          </p:nvGrpSpPr>
          <p:grpSpPr>
            <a:xfrm>
              <a:off x="1885479" y="4138765"/>
              <a:ext cx="144998" cy="349456"/>
              <a:chOff x="2265364" y="4592321"/>
              <a:chExt cx="384624" cy="926968"/>
            </a:xfrm>
            <a:gradFill>
              <a:gsLst>
                <a:gs pos="58000">
                  <a:srgbClr val="3C5DEC">
                    <a:alpha val="50000"/>
                  </a:srgbClr>
                </a:gs>
                <a:gs pos="0">
                  <a:srgbClr val="3C5DEC"/>
                </a:gs>
                <a:gs pos="100000">
                  <a:srgbClr val="3C5DEC">
                    <a:alpha val="0"/>
                  </a:srgbClr>
                </a:gs>
              </a:gsLst>
              <a:lin ang="5400000" scaled="1"/>
            </a:gradFill>
          </p:grpSpPr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E10B9008-33EE-9C42-AD45-A3CFC50E6E98}"/>
                  </a:ext>
                </a:extLst>
              </p:cNvPr>
              <p:cNvSpPr/>
              <p:nvPr/>
            </p:nvSpPr>
            <p:spPr>
              <a:xfrm>
                <a:off x="2265364" y="4592321"/>
                <a:ext cx="384624" cy="38462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9" name="椭圆 98">
                <a:extLst>
                  <a:ext uri="{FF2B5EF4-FFF2-40B4-BE49-F238E27FC236}">
                    <a16:creationId xmlns:a16="http://schemas.microsoft.com/office/drawing/2014/main" id="{75684728-1A91-3D48-85A2-28CF65DBE98F}"/>
                  </a:ext>
                </a:extLst>
              </p:cNvPr>
              <p:cNvSpPr/>
              <p:nvPr/>
            </p:nvSpPr>
            <p:spPr>
              <a:xfrm>
                <a:off x="2336769" y="5039201"/>
                <a:ext cx="241814" cy="241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16" name="椭圆 115">
                <a:extLst>
                  <a:ext uri="{FF2B5EF4-FFF2-40B4-BE49-F238E27FC236}">
                    <a16:creationId xmlns:a16="http://schemas.microsoft.com/office/drawing/2014/main" id="{AB3490A8-EC41-E944-98BB-DB671D3A52DB}"/>
                  </a:ext>
                </a:extLst>
              </p:cNvPr>
              <p:cNvSpPr/>
              <p:nvPr/>
            </p:nvSpPr>
            <p:spPr>
              <a:xfrm>
                <a:off x="2369667" y="5343270"/>
                <a:ext cx="176019" cy="1760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94" name="组合 93">
              <a:extLst>
                <a:ext uri="{FF2B5EF4-FFF2-40B4-BE49-F238E27FC236}">
                  <a16:creationId xmlns:a16="http://schemas.microsoft.com/office/drawing/2014/main" id="{141AD94B-628C-8949-BEA9-E3CC90C87B0B}"/>
                </a:ext>
              </a:extLst>
            </p:cNvPr>
            <p:cNvGrpSpPr/>
            <p:nvPr/>
          </p:nvGrpSpPr>
          <p:grpSpPr>
            <a:xfrm>
              <a:off x="636389" y="4711883"/>
              <a:ext cx="2643178" cy="639152"/>
              <a:chOff x="540058" y="4714382"/>
              <a:chExt cx="2643178" cy="639152"/>
            </a:xfrm>
          </p:grpSpPr>
          <p:sp>
            <p:nvSpPr>
              <p:cNvPr id="96" name="矩形: 圆角 114">
                <a:extLst>
                  <a:ext uri="{FF2B5EF4-FFF2-40B4-BE49-F238E27FC236}">
                    <a16:creationId xmlns:a16="http://schemas.microsoft.com/office/drawing/2014/main" id="{D10879BC-86A5-7441-988B-74D8646D4979}"/>
                  </a:ext>
                </a:extLst>
              </p:cNvPr>
              <p:cNvSpPr/>
              <p:nvPr/>
            </p:nvSpPr>
            <p:spPr>
              <a:xfrm>
                <a:off x="540058" y="4714382"/>
                <a:ext cx="2643178" cy="639152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0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97" name="Object60">
                <a:extLst>
                  <a:ext uri="{FF2B5EF4-FFF2-40B4-BE49-F238E27FC236}">
                    <a16:creationId xmlns:a16="http://schemas.microsoft.com/office/drawing/2014/main" id="{FA8E29F2-BC51-EE42-9B3A-14631F1AF383}"/>
                  </a:ext>
                </a:extLst>
              </p:cNvPr>
              <p:cNvSpPr/>
              <p:nvPr/>
            </p:nvSpPr>
            <p:spPr>
              <a:xfrm>
                <a:off x="737611" y="4926236"/>
                <a:ext cx="2248073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4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需“价格</a:t>
                </a:r>
                <a:r>
                  <a:rPr lang="en-US" altLang="zh-CN" sz="14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+</a:t>
                </a:r>
                <a:r>
                  <a:rPr lang="zh-CN" altLang="en-US" sz="14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价值”再推一把手</a:t>
                </a:r>
                <a:endParaRPr lang="en-US" sz="140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95" name="Object29">
              <a:extLst>
                <a:ext uri="{FF2B5EF4-FFF2-40B4-BE49-F238E27FC236}">
                  <a16:creationId xmlns:a16="http://schemas.microsoft.com/office/drawing/2014/main" id="{BF8FC8FB-9C91-8F4D-B6EC-763ABB0934F9}"/>
                </a:ext>
              </a:extLst>
            </p:cNvPr>
            <p:cNvSpPr/>
            <p:nvPr/>
          </p:nvSpPr>
          <p:spPr>
            <a:xfrm flipH="1">
              <a:off x="1094962" y="5388161"/>
              <a:ext cx="1726033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定点推价低，权益放大</a:t>
              </a:r>
            </a:p>
          </p:txBody>
        </p:sp>
      </p:grpSp>
      <p:grpSp>
        <p:nvGrpSpPr>
          <p:cNvPr id="125" name="组合 124">
            <a:extLst>
              <a:ext uri="{FF2B5EF4-FFF2-40B4-BE49-F238E27FC236}">
                <a16:creationId xmlns:a16="http://schemas.microsoft.com/office/drawing/2014/main" id="{6001AB56-2155-9246-A72A-5E0ED554ECAF}"/>
              </a:ext>
            </a:extLst>
          </p:cNvPr>
          <p:cNvGrpSpPr/>
          <p:nvPr/>
        </p:nvGrpSpPr>
        <p:grpSpPr>
          <a:xfrm>
            <a:off x="6197295" y="2058432"/>
            <a:ext cx="2643178" cy="3983404"/>
            <a:chOff x="636389" y="1754213"/>
            <a:chExt cx="2643178" cy="3983404"/>
          </a:xfrm>
        </p:grpSpPr>
        <p:grpSp>
          <p:nvGrpSpPr>
            <p:cNvPr id="126" name="组合 125">
              <a:extLst>
                <a:ext uri="{FF2B5EF4-FFF2-40B4-BE49-F238E27FC236}">
                  <a16:creationId xmlns:a16="http://schemas.microsoft.com/office/drawing/2014/main" id="{5480B65B-5A9A-C546-92F1-EE0EFA44BB60}"/>
                </a:ext>
              </a:extLst>
            </p:cNvPr>
            <p:cNvGrpSpPr/>
            <p:nvPr/>
          </p:nvGrpSpPr>
          <p:grpSpPr>
            <a:xfrm flipH="1">
              <a:off x="1194245" y="1754213"/>
              <a:ext cx="1527466" cy="1527468"/>
              <a:chOff x="-2730488" y="2401922"/>
              <a:chExt cx="1788963" cy="1788965"/>
            </a:xfrm>
          </p:grpSpPr>
          <p:sp>
            <p:nvSpPr>
              <p:cNvPr id="136" name="椭圆 135">
                <a:extLst>
                  <a:ext uri="{FF2B5EF4-FFF2-40B4-BE49-F238E27FC236}">
                    <a16:creationId xmlns:a16="http://schemas.microsoft.com/office/drawing/2014/main" id="{6D809006-7802-7641-9367-18F84DF23D8F}"/>
                  </a:ext>
                </a:extLst>
              </p:cNvPr>
              <p:cNvSpPr/>
              <p:nvPr/>
            </p:nvSpPr>
            <p:spPr>
              <a:xfrm>
                <a:off x="-2730488" y="2401922"/>
                <a:ext cx="1788963" cy="1788965"/>
              </a:xfrm>
              <a:prstGeom prst="ellipse">
                <a:avLst/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37" name="Object29">
                <a:extLst>
                  <a:ext uri="{FF2B5EF4-FFF2-40B4-BE49-F238E27FC236}">
                    <a16:creationId xmlns:a16="http://schemas.microsoft.com/office/drawing/2014/main" id="{AF4C4527-1A86-DD48-AF88-3F8D3ECF6FBA}"/>
                  </a:ext>
                </a:extLst>
              </p:cNvPr>
              <p:cNvSpPr txBox="1"/>
              <p:nvPr/>
            </p:nvSpPr>
            <p:spPr>
              <a:xfrm>
                <a:off x="-2575595" y="3050183"/>
                <a:ext cx="1479176" cy="576747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600" b="0" kern="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从来不是会员</a:t>
                </a:r>
                <a:endParaRPr lang="en-US" altLang="zh-CN" sz="1600" b="0" kern="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600" b="0" kern="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但了解</a:t>
                </a:r>
                <a:endParaRPr lang="en-US" altLang="zh-CN" sz="1600" b="0" kern="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127" name="Object29">
              <a:extLst>
                <a:ext uri="{FF2B5EF4-FFF2-40B4-BE49-F238E27FC236}">
                  <a16:creationId xmlns:a16="http://schemas.microsoft.com/office/drawing/2014/main" id="{6ACA55CD-04FB-DE42-93AD-DBA9BFA24DA9}"/>
                </a:ext>
              </a:extLst>
            </p:cNvPr>
            <p:cNvSpPr/>
            <p:nvPr/>
          </p:nvSpPr>
          <p:spPr>
            <a:xfrm flipH="1">
              <a:off x="1552285" y="3554739"/>
              <a:ext cx="811386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kern="0" dirty="0">
                  <a:solidFill>
                    <a:srgbClr val="000000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“待刺激”</a:t>
              </a:r>
            </a:p>
          </p:txBody>
        </p:sp>
        <p:grpSp>
          <p:nvGrpSpPr>
            <p:cNvPr id="128" name="组合 127">
              <a:extLst>
                <a:ext uri="{FF2B5EF4-FFF2-40B4-BE49-F238E27FC236}">
                  <a16:creationId xmlns:a16="http://schemas.microsoft.com/office/drawing/2014/main" id="{115D946B-9A1F-C848-BA87-F8264D58AC67}"/>
                </a:ext>
              </a:extLst>
            </p:cNvPr>
            <p:cNvGrpSpPr/>
            <p:nvPr/>
          </p:nvGrpSpPr>
          <p:grpSpPr>
            <a:xfrm>
              <a:off x="1885479" y="4138765"/>
              <a:ext cx="144998" cy="349456"/>
              <a:chOff x="2265364" y="4592321"/>
              <a:chExt cx="384624" cy="926968"/>
            </a:xfrm>
            <a:gradFill>
              <a:gsLst>
                <a:gs pos="58000">
                  <a:srgbClr val="3C5DEC">
                    <a:alpha val="50000"/>
                  </a:srgbClr>
                </a:gs>
                <a:gs pos="0">
                  <a:srgbClr val="3C5DEC"/>
                </a:gs>
                <a:gs pos="100000">
                  <a:srgbClr val="3C5DEC">
                    <a:alpha val="0"/>
                  </a:srgbClr>
                </a:gs>
              </a:gsLst>
              <a:lin ang="5400000" scaled="1"/>
            </a:gradFill>
          </p:grpSpPr>
          <p:sp>
            <p:nvSpPr>
              <p:cNvPr id="133" name="椭圆 132">
                <a:extLst>
                  <a:ext uri="{FF2B5EF4-FFF2-40B4-BE49-F238E27FC236}">
                    <a16:creationId xmlns:a16="http://schemas.microsoft.com/office/drawing/2014/main" id="{875DE3D0-1A8E-E446-9B2B-F87B049B399B}"/>
                  </a:ext>
                </a:extLst>
              </p:cNvPr>
              <p:cNvSpPr/>
              <p:nvPr/>
            </p:nvSpPr>
            <p:spPr>
              <a:xfrm>
                <a:off x="2265364" y="4592321"/>
                <a:ext cx="384624" cy="38462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34" name="椭圆 133">
                <a:extLst>
                  <a:ext uri="{FF2B5EF4-FFF2-40B4-BE49-F238E27FC236}">
                    <a16:creationId xmlns:a16="http://schemas.microsoft.com/office/drawing/2014/main" id="{08FFA82E-AC91-E546-B63C-504282A84CE7}"/>
                  </a:ext>
                </a:extLst>
              </p:cNvPr>
              <p:cNvSpPr/>
              <p:nvPr/>
            </p:nvSpPr>
            <p:spPr>
              <a:xfrm>
                <a:off x="2336769" y="5039201"/>
                <a:ext cx="241814" cy="241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35" name="椭圆 134">
                <a:extLst>
                  <a:ext uri="{FF2B5EF4-FFF2-40B4-BE49-F238E27FC236}">
                    <a16:creationId xmlns:a16="http://schemas.microsoft.com/office/drawing/2014/main" id="{BFA3734A-A52A-7448-9357-CF8D25074C2D}"/>
                  </a:ext>
                </a:extLst>
              </p:cNvPr>
              <p:cNvSpPr/>
              <p:nvPr/>
            </p:nvSpPr>
            <p:spPr>
              <a:xfrm>
                <a:off x="2369667" y="5343270"/>
                <a:ext cx="176019" cy="1760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29" name="组合 128">
              <a:extLst>
                <a:ext uri="{FF2B5EF4-FFF2-40B4-BE49-F238E27FC236}">
                  <a16:creationId xmlns:a16="http://schemas.microsoft.com/office/drawing/2014/main" id="{00AB9A39-1348-DA42-B26A-2D224155D399}"/>
                </a:ext>
              </a:extLst>
            </p:cNvPr>
            <p:cNvGrpSpPr/>
            <p:nvPr/>
          </p:nvGrpSpPr>
          <p:grpSpPr>
            <a:xfrm>
              <a:off x="636389" y="4711883"/>
              <a:ext cx="2643178" cy="639152"/>
              <a:chOff x="540058" y="4714382"/>
              <a:chExt cx="2643178" cy="639152"/>
            </a:xfrm>
          </p:grpSpPr>
          <p:sp>
            <p:nvSpPr>
              <p:cNvPr id="131" name="矩形: 圆角 114">
                <a:extLst>
                  <a:ext uri="{FF2B5EF4-FFF2-40B4-BE49-F238E27FC236}">
                    <a16:creationId xmlns:a16="http://schemas.microsoft.com/office/drawing/2014/main" id="{1F8F5E2E-10F1-4142-9975-28F5BCDBE07E}"/>
                  </a:ext>
                </a:extLst>
              </p:cNvPr>
              <p:cNvSpPr/>
              <p:nvPr/>
            </p:nvSpPr>
            <p:spPr>
              <a:xfrm>
                <a:off x="540058" y="4714382"/>
                <a:ext cx="2643178" cy="639152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0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32" name="Object60">
                <a:extLst>
                  <a:ext uri="{FF2B5EF4-FFF2-40B4-BE49-F238E27FC236}">
                    <a16:creationId xmlns:a16="http://schemas.microsoft.com/office/drawing/2014/main" id="{767B7A90-AF9B-A449-BC19-A2185EC25257}"/>
                  </a:ext>
                </a:extLst>
              </p:cNvPr>
              <p:cNvSpPr/>
              <p:nvPr/>
            </p:nvSpPr>
            <p:spPr>
              <a:xfrm>
                <a:off x="737611" y="4926236"/>
                <a:ext cx="2248073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4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先让其体验权益，爽后付费</a:t>
                </a:r>
                <a:endParaRPr lang="en-US" sz="140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130" name="Object29">
              <a:extLst>
                <a:ext uri="{FF2B5EF4-FFF2-40B4-BE49-F238E27FC236}">
                  <a16:creationId xmlns:a16="http://schemas.microsoft.com/office/drawing/2014/main" id="{B4C9672B-F387-FB4E-BA49-68BF076D7895}"/>
                </a:ext>
              </a:extLst>
            </p:cNvPr>
            <p:cNvSpPr/>
            <p:nvPr/>
          </p:nvSpPr>
          <p:spPr>
            <a:xfrm flipH="1">
              <a:off x="1094962" y="5388161"/>
              <a:ext cx="1726033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先试用，感受显著差异再付费</a:t>
              </a:r>
            </a:p>
          </p:txBody>
        </p:sp>
      </p:grpSp>
      <p:grpSp>
        <p:nvGrpSpPr>
          <p:cNvPr id="139" name="组合 138">
            <a:extLst>
              <a:ext uri="{FF2B5EF4-FFF2-40B4-BE49-F238E27FC236}">
                <a16:creationId xmlns:a16="http://schemas.microsoft.com/office/drawing/2014/main" id="{ADD62E76-12B5-8E43-9E9E-9B8537F5BF4B}"/>
              </a:ext>
            </a:extLst>
          </p:cNvPr>
          <p:cNvGrpSpPr/>
          <p:nvPr/>
        </p:nvGrpSpPr>
        <p:grpSpPr>
          <a:xfrm>
            <a:off x="8977749" y="2058432"/>
            <a:ext cx="2643178" cy="3983404"/>
            <a:chOff x="636389" y="1754213"/>
            <a:chExt cx="2643178" cy="3983404"/>
          </a:xfrm>
        </p:grpSpPr>
        <p:grpSp>
          <p:nvGrpSpPr>
            <p:cNvPr id="140" name="组合 139">
              <a:extLst>
                <a:ext uri="{FF2B5EF4-FFF2-40B4-BE49-F238E27FC236}">
                  <a16:creationId xmlns:a16="http://schemas.microsoft.com/office/drawing/2014/main" id="{0FD093FF-D2D6-814E-9ECA-26F3C0C08977}"/>
                </a:ext>
              </a:extLst>
            </p:cNvPr>
            <p:cNvGrpSpPr/>
            <p:nvPr/>
          </p:nvGrpSpPr>
          <p:grpSpPr>
            <a:xfrm flipH="1">
              <a:off x="1194245" y="1754213"/>
              <a:ext cx="1527466" cy="1527468"/>
              <a:chOff x="-2730488" y="2401922"/>
              <a:chExt cx="1788963" cy="1788965"/>
            </a:xfrm>
          </p:grpSpPr>
          <p:sp>
            <p:nvSpPr>
              <p:cNvPr id="150" name="椭圆 149">
                <a:extLst>
                  <a:ext uri="{FF2B5EF4-FFF2-40B4-BE49-F238E27FC236}">
                    <a16:creationId xmlns:a16="http://schemas.microsoft.com/office/drawing/2014/main" id="{D36AB4FD-D1B3-A741-A5C2-C22C9EACF40A}"/>
                  </a:ext>
                </a:extLst>
              </p:cNvPr>
              <p:cNvSpPr/>
              <p:nvPr/>
            </p:nvSpPr>
            <p:spPr>
              <a:xfrm>
                <a:off x="-2730488" y="2401922"/>
                <a:ext cx="1788963" cy="1788965"/>
              </a:xfrm>
              <a:prstGeom prst="ellipse">
                <a:avLst/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 lim="800000"/>
              </a:ln>
              <a:effectLst/>
              <a:sp3d/>
            </p:spPr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H"/>
                  <a:ea typeface="OPPOSans H"/>
                  <a:sym typeface="等线"/>
                </a:endParaRPr>
              </a:p>
            </p:txBody>
          </p:sp>
          <p:sp>
            <p:nvSpPr>
              <p:cNvPr id="151" name="Object29">
                <a:extLst>
                  <a:ext uri="{FF2B5EF4-FFF2-40B4-BE49-F238E27FC236}">
                    <a16:creationId xmlns:a16="http://schemas.microsoft.com/office/drawing/2014/main" id="{23493DD5-2C96-A546-BC1C-0B7111BE1344}"/>
                  </a:ext>
                </a:extLst>
              </p:cNvPr>
              <p:cNvSpPr txBox="1"/>
              <p:nvPr/>
            </p:nvSpPr>
            <p:spPr>
              <a:xfrm>
                <a:off x="-2575595" y="3152219"/>
                <a:ext cx="1479176" cy="288373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hangingPunct="0">
                  <a:lnSpc>
                    <a:spcPct val="100000"/>
                  </a:lnSpc>
                  <a:defRPr/>
                </a:pPr>
                <a:r>
                  <a:rPr lang="zh-CN" altLang="en-US" sz="1600" b="0" kern="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曾经是会员</a:t>
                </a:r>
                <a:endParaRPr lang="en-US" altLang="zh-CN" sz="1600" b="0" kern="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141" name="Object29">
              <a:extLst>
                <a:ext uri="{FF2B5EF4-FFF2-40B4-BE49-F238E27FC236}">
                  <a16:creationId xmlns:a16="http://schemas.microsoft.com/office/drawing/2014/main" id="{A2FBEA3C-BA20-0945-B29D-D3513FB8426E}"/>
                </a:ext>
              </a:extLst>
            </p:cNvPr>
            <p:cNvSpPr/>
            <p:nvPr/>
          </p:nvSpPr>
          <p:spPr>
            <a:xfrm flipH="1">
              <a:off x="1552285" y="3554739"/>
              <a:ext cx="811386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kern="0" dirty="0">
                  <a:solidFill>
                    <a:srgbClr val="000000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“待唤醒”</a:t>
              </a:r>
            </a:p>
          </p:txBody>
        </p:sp>
        <p:grpSp>
          <p:nvGrpSpPr>
            <p:cNvPr id="142" name="组合 141">
              <a:extLst>
                <a:ext uri="{FF2B5EF4-FFF2-40B4-BE49-F238E27FC236}">
                  <a16:creationId xmlns:a16="http://schemas.microsoft.com/office/drawing/2014/main" id="{2B0329F3-CE9B-8640-BB93-25202E1C9A10}"/>
                </a:ext>
              </a:extLst>
            </p:cNvPr>
            <p:cNvGrpSpPr/>
            <p:nvPr/>
          </p:nvGrpSpPr>
          <p:grpSpPr>
            <a:xfrm>
              <a:off x="1885479" y="4138765"/>
              <a:ext cx="144998" cy="349456"/>
              <a:chOff x="2265364" y="4592321"/>
              <a:chExt cx="384624" cy="926968"/>
            </a:xfrm>
            <a:gradFill>
              <a:gsLst>
                <a:gs pos="58000">
                  <a:srgbClr val="3C5DEC">
                    <a:alpha val="50000"/>
                  </a:srgbClr>
                </a:gs>
                <a:gs pos="0">
                  <a:srgbClr val="3C5DEC"/>
                </a:gs>
                <a:gs pos="100000">
                  <a:srgbClr val="3C5DEC">
                    <a:alpha val="0"/>
                  </a:srgbClr>
                </a:gs>
              </a:gsLst>
              <a:lin ang="5400000" scaled="1"/>
            </a:gradFill>
          </p:grpSpPr>
          <p:sp>
            <p:nvSpPr>
              <p:cNvPr id="147" name="椭圆 146">
                <a:extLst>
                  <a:ext uri="{FF2B5EF4-FFF2-40B4-BE49-F238E27FC236}">
                    <a16:creationId xmlns:a16="http://schemas.microsoft.com/office/drawing/2014/main" id="{A8FA25EA-446C-3C42-8943-CE932D120C8D}"/>
                  </a:ext>
                </a:extLst>
              </p:cNvPr>
              <p:cNvSpPr/>
              <p:nvPr/>
            </p:nvSpPr>
            <p:spPr>
              <a:xfrm>
                <a:off x="2265364" y="4592321"/>
                <a:ext cx="384624" cy="38462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8" name="椭圆 147">
                <a:extLst>
                  <a:ext uri="{FF2B5EF4-FFF2-40B4-BE49-F238E27FC236}">
                    <a16:creationId xmlns:a16="http://schemas.microsoft.com/office/drawing/2014/main" id="{2365A563-E316-AA43-ACC5-298B7B929D6A}"/>
                  </a:ext>
                </a:extLst>
              </p:cNvPr>
              <p:cNvSpPr/>
              <p:nvPr/>
            </p:nvSpPr>
            <p:spPr>
              <a:xfrm>
                <a:off x="2336769" y="5039201"/>
                <a:ext cx="241814" cy="24181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9" name="椭圆 148">
                <a:extLst>
                  <a:ext uri="{FF2B5EF4-FFF2-40B4-BE49-F238E27FC236}">
                    <a16:creationId xmlns:a16="http://schemas.microsoft.com/office/drawing/2014/main" id="{6E191E2E-8109-3E40-8D8C-A57C24201735}"/>
                  </a:ext>
                </a:extLst>
              </p:cNvPr>
              <p:cNvSpPr/>
              <p:nvPr/>
            </p:nvSpPr>
            <p:spPr>
              <a:xfrm>
                <a:off x="2369667" y="5343270"/>
                <a:ext cx="176019" cy="1760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43" name="组合 142">
              <a:extLst>
                <a:ext uri="{FF2B5EF4-FFF2-40B4-BE49-F238E27FC236}">
                  <a16:creationId xmlns:a16="http://schemas.microsoft.com/office/drawing/2014/main" id="{9D9C1D00-D52E-9A4D-8F15-67C835674234}"/>
                </a:ext>
              </a:extLst>
            </p:cNvPr>
            <p:cNvGrpSpPr/>
            <p:nvPr/>
          </p:nvGrpSpPr>
          <p:grpSpPr>
            <a:xfrm>
              <a:off x="636389" y="4711883"/>
              <a:ext cx="2643178" cy="639152"/>
              <a:chOff x="540058" y="4714382"/>
              <a:chExt cx="2643178" cy="639152"/>
            </a:xfrm>
          </p:grpSpPr>
          <p:sp>
            <p:nvSpPr>
              <p:cNvPr id="145" name="矩形: 圆角 114">
                <a:extLst>
                  <a:ext uri="{FF2B5EF4-FFF2-40B4-BE49-F238E27FC236}">
                    <a16:creationId xmlns:a16="http://schemas.microsoft.com/office/drawing/2014/main" id="{28494F17-1A3B-514B-BFD2-DC978F8D174D}"/>
                  </a:ext>
                </a:extLst>
              </p:cNvPr>
              <p:cNvSpPr/>
              <p:nvPr/>
            </p:nvSpPr>
            <p:spPr>
              <a:xfrm>
                <a:off x="540058" y="4714382"/>
                <a:ext cx="2643178" cy="639152"/>
              </a:xfrm>
              <a:prstGeom prst="roundRect">
                <a:avLst>
                  <a:gd name="adj" fmla="val 0"/>
                </a:avLst>
              </a:prstGeom>
              <a:solidFill>
                <a:srgbClr val="3C5DEC"/>
              </a:solidFill>
              <a:ln w="12700" cap="flat">
                <a:solidFill>
                  <a:srgbClr val="3C5DEC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defTabSz="731520"/>
                <a:endParaRPr lang="zh-CN" altLang="en-US" sz="140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46" name="Object60">
                <a:extLst>
                  <a:ext uri="{FF2B5EF4-FFF2-40B4-BE49-F238E27FC236}">
                    <a16:creationId xmlns:a16="http://schemas.microsoft.com/office/drawing/2014/main" id="{D8678A6F-A1FA-C148-A54D-544C41B8651D}"/>
                  </a:ext>
                </a:extLst>
              </p:cNvPr>
              <p:cNvSpPr/>
              <p:nvPr/>
            </p:nvSpPr>
            <p:spPr>
              <a:xfrm>
                <a:off x="737611" y="4926236"/>
                <a:ext cx="2248073" cy="21544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 defTabSz="731520"/>
                <a:r>
                  <a:rPr lang="zh-CN" altLang="en-US" sz="1400" dirty="0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需针对流失原因刺激</a:t>
                </a:r>
                <a:endParaRPr lang="en-US" sz="140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sp>
          <p:nvSpPr>
            <p:cNvPr id="144" name="Object29">
              <a:extLst>
                <a:ext uri="{FF2B5EF4-FFF2-40B4-BE49-F238E27FC236}">
                  <a16:creationId xmlns:a16="http://schemas.microsoft.com/office/drawing/2014/main" id="{F1B2E977-3BB2-B745-9825-F7866671F5D0}"/>
                </a:ext>
              </a:extLst>
            </p:cNvPr>
            <p:cNvSpPr/>
            <p:nvPr/>
          </p:nvSpPr>
          <p:spPr>
            <a:xfrm flipH="1">
              <a:off x="1094962" y="5388161"/>
              <a:ext cx="1726033" cy="34945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Autofit/>
            </a:bodyPr>
            <a:lstStyle/>
            <a:p>
              <a:pPr algn="ctr" defTabSz="1219169" hangingPunct="0"/>
              <a:r>
                <a:rPr lang="zh-CN" altLang="en-US" sz="120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情感链接</a:t>
              </a:r>
              <a:r>
                <a:rPr lang="en-US" altLang="zh-CN" sz="120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+</a:t>
              </a:r>
              <a:r>
                <a:rPr lang="zh-CN" altLang="en-US" sz="1200" kern="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新内容和权益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6568909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">
            <a:extLst>
              <a:ext uri="{FF2B5EF4-FFF2-40B4-BE49-F238E27FC236}">
                <a16:creationId xmlns:a16="http://schemas.microsoft.com/office/drawing/2014/main" id="{CCF35F58-5D9A-4A20-8CC0-B97D63BDF163}"/>
              </a:ext>
            </a:extLst>
          </p:cNvPr>
          <p:cNvSpPr/>
          <p:nvPr/>
        </p:nvSpPr>
        <p:spPr>
          <a:xfrm>
            <a:off x="1389969" y="4487832"/>
            <a:ext cx="5372066" cy="1348370"/>
          </a:xfrm>
          <a:prstGeom prst="rect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72330">
                <a:schemeClr val="accent1">
                  <a:lumMod val="50000"/>
                  <a:lumOff val="50000"/>
                  <a:alpha val="10000"/>
                </a:scheme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7" name="矩形">
            <a:extLst>
              <a:ext uri="{FF2B5EF4-FFF2-40B4-BE49-F238E27FC236}">
                <a16:creationId xmlns:a16="http://schemas.microsoft.com/office/drawing/2014/main" id="{26208151-E12A-4CE2-852C-67D08A6C3D8A}"/>
              </a:ext>
            </a:extLst>
          </p:cNvPr>
          <p:cNvSpPr/>
          <p:nvPr/>
        </p:nvSpPr>
        <p:spPr>
          <a:xfrm>
            <a:off x="1389969" y="2398134"/>
            <a:ext cx="5372066" cy="1348370"/>
          </a:xfrm>
          <a:prstGeom prst="rect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72330">
                <a:schemeClr val="accent1">
                  <a:lumMod val="50000"/>
                  <a:lumOff val="50000"/>
                  <a:alpha val="10000"/>
                </a:scheme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9" name="矩形">
            <a:extLst>
              <a:ext uri="{FF2B5EF4-FFF2-40B4-BE49-F238E27FC236}">
                <a16:creationId xmlns:a16="http://schemas.microsoft.com/office/drawing/2014/main" id="{6AF1A0A1-B837-48D5-9279-B41A9C65E775}"/>
              </a:ext>
            </a:extLst>
          </p:cNvPr>
          <p:cNvSpPr/>
          <p:nvPr/>
        </p:nvSpPr>
        <p:spPr>
          <a:xfrm flipV="1">
            <a:off x="3076756" y="4402215"/>
            <a:ext cx="1808479" cy="456016"/>
          </a:xfrm>
          <a:prstGeom prst="rect">
            <a:avLst/>
          </a:prstGeom>
          <a:gradFill>
            <a:gsLst>
              <a:gs pos="0">
                <a:srgbClr val="3C5DEB">
                  <a:alpha val="15616"/>
                </a:srgbClr>
              </a:gs>
              <a:gs pos="72330">
                <a:srgbClr val="9DAEF5">
                  <a:alpha val="7808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49598" t="101030" r="50401" b="-1030"/>
            </a:path>
          </a:gradFill>
          <a:ln w="3175"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DB56FA20-E8CA-4EC0-82A8-ECCF80FBA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1187449"/>
            <a:ext cx="146050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3">
            <a:extLst>
              <a:ext uri="{FF2B5EF4-FFF2-40B4-BE49-F238E27FC236}">
                <a16:creationId xmlns:a16="http://schemas.microsoft.com/office/drawing/2014/main" id="{61CF6432-4C3A-49A9-A98C-D6A9694161BF}"/>
              </a:ext>
            </a:extLst>
          </p:cNvPr>
          <p:cNvSpPr txBox="1"/>
          <p:nvPr/>
        </p:nvSpPr>
        <p:spPr>
          <a:xfrm>
            <a:off x="666750" y="800099"/>
            <a:ext cx="1016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en-US" dirty="0">
                <a:sym typeface="Helvetica"/>
              </a:rPr>
              <a:t>APP</a:t>
            </a:r>
            <a:r>
              <a:rPr lang="zh-CN" altLang="en-US" dirty="0">
                <a:sym typeface="Helvetica"/>
              </a:rPr>
              <a:t>产品</a:t>
            </a:r>
            <a:endParaRPr dirty="0">
              <a:sym typeface="Helvetica"/>
            </a:endParaRPr>
          </a:p>
        </p:txBody>
      </p:sp>
      <p:sp>
        <p:nvSpPr>
          <p:cNvPr id="6" name="Object24">
            <a:extLst>
              <a:ext uri="{FF2B5EF4-FFF2-40B4-BE49-F238E27FC236}">
                <a16:creationId xmlns:a16="http://schemas.microsoft.com/office/drawing/2014/main" id="{03484FF2-4BBC-45E9-BF0E-D6DB0C6BD8BD}"/>
              </a:ext>
            </a:extLst>
          </p:cNvPr>
          <p:cNvSpPr txBox="1"/>
          <p:nvPr/>
        </p:nvSpPr>
        <p:spPr>
          <a:xfrm>
            <a:off x="1689527" y="800099"/>
            <a:ext cx="1778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上线测试流程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7" name="Object25">
            <a:extLst>
              <a:ext uri="{FF2B5EF4-FFF2-40B4-BE49-F238E27FC236}">
                <a16:creationId xmlns:a16="http://schemas.microsoft.com/office/drawing/2014/main" id="{DAA3E187-111F-4E68-AD19-6AB17F23AFCF}"/>
              </a:ext>
            </a:extLst>
          </p:cNvPr>
          <p:cNvSpPr txBox="1"/>
          <p:nvPr/>
        </p:nvSpPr>
        <p:spPr>
          <a:xfrm>
            <a:off x="730250" y="1317366"/>
            <a:ext cx="1320801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方案如何被落地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D6A67E89-3CBE-47E4-99E0-1110CE8E7781}"/>
              </a:ext>
            </a:extLst>
          </p:cNvPr>
          <p:cNvSpPr/>
          <p:nvPr/>
        </p:nvSpPr>
        <p:spPr>
          <a:xfrm>
            <a:off x="683354" y="2387201"/>
            <a:ext cx="1353856" cy="13538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7E8ACF0-C65B-4679-8B69-C918D7C3656E}"/>
              </a:ext>
            </a:extLst>
          </p:cNvPr>
          <p:cNvSpPr/>
          <p:nvPr/>
        </p:nvSpPr>
        <p:spPr>
          <a:xfrm>
            <a:off x="683354" y="4444601"/>
            <a:ext cx="1353856" cy="13538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" name="Object29">
            <a:extLst>
              <a:ext uri="{FF2B5EF4-FFF2-40B4-BE49-F238E27FC236}">
                <a16:creationId xmlns:a16="http://schemas.microsoft.com/office/drawing/2014/main" id="{CC70DBEE-24BC-45D2-A9B5-61EE45147B39}"/>
              </a:ext>
            </a:extLst>
          </p:cNvPr>
          <p:cNvSpPr txBox="1"/>
          <p:nvPr/>
        </p:nvSpPr>
        <p:spPr>
          <a:xfrm>
            <a:off x="1017382" y="2696488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测试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工程师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1" name="矩形">
            <a:extLst>
              <a:ext uri="{FF2B5EF4-FFF2-40B4-BE49-F238E27FC236}">
                <a16:creationId xmlns:a16="http://schemas.microsoft.com/office/drawing/2014/main" id="{ACD85CC0-445C-4E58-A023-2D1D084867CA}"/>
              </a:ext>
            </a:extLst>
          </p:cNvPr>
          <p:cNvSpPr/>
          <p:nvPr/>
        </p:nvSpPr>
        <p:spPr>
          <a:xfrm>
            <a:off x="2639023" y="2831898"/>
            <a:ext cx="2680029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2" name="明明覆盖场景不多，为何制作耗时？">
            <a:extLst>
              <a:ext uri="{FF2B5EF4-FFF2-40B4-BE49-F238E27FC236}">
                <a16:creationId xmlns:a16="http://schemas.microsoft.com/office/drawing/2014/main" id="{AFFF6488-4837-40F2-8D13-681C969FE7D2}"/>
              </a:ext>
            </a:extLst>
          </p:cNvPr>
          <p:cNvSpPr txBox="1"/>
          <p:nvPr/>
        </p:nvSpPr>
        <p:spPr>
          <a:xfrm>
            <a:off x="2985176" y="2946148"/>
            <a:ext cx="198772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开发测试脚本  制定测试计划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3" name="矩形">
            <a:extLst>
              <a:ext uri="{FF2B5EF4-FFF2-40B4-BE49-F238E27FC236}">
                <a16:creationId xmlns:a16="http://schemas.microsoft.com/office/drawing/2014/main" id="{5EB8ED5D-949E-4A75-A595-4314363CF07E}"/>
              </a:ext>
            </a:extLst>
          </p:cNvPr>
          <p:cNvSpPr/>
          <p:nvPr/>
        </p:nvSpPr>
        <p:spPr>
          <a:xfrm>
            <a:off x="3076756" y="3390565"/>
            <a:ext cx="1808479" cy="456016"/>
          </a:xfrm>
          <a:prstGeom prst="rect">
            <a:avLst/>
          </a:prstGeom>
          <a:gradFill>
            <a:gsLst>
              <a:gs pos="0">
                <a:srgbClr val="3C5DEB">
                  <a:alpha val="15616"/>
                </a:srgbClr>
              </a:gs>
              <a:gs pos="72330">
                <a:srgbClr val="9DAEF5">
                  <a:alpha val="7808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49598" t="101030" r="50401" b="-1030"/>
            </a:path>
          </a:gradFill>
          <a:ln w="3175"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4" name="线条">
            <a:extLst>
              <a:ext uri="{FF2B5EF4-FFF2-40B4-BE49-F238E27FC236}">
                <a16:creationId xmlns:a16="http://schemas.microsoft.com/office/drawing/2014/main" id="{3F7AA1A1-B74C-4903-B0D7-02C7E39C2A6A}"/>
              </a:ext>
            </a:extLst>
          </p:cNvPr>
          <p:cNvSpPr/>
          <p:nvPr/>
        </p:nvSpPr>
        <p:spPr>
          <a:xfrm flipV="1">
            <a:off x="3080396" y="3352748"/>
            <a:ext cx="0" cy="470314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" name="设计">
            <a:extLst>
              <a:ext uri="{FF2B5EF4-FFF2-40B4-BE49-F238E27FC236}">
                <a16:creationId xmlns:a16="http://schemas.microsoft.com/office/drawing/2014/main" id="{97C03295-3847-4282-81AC-8CA5B3A6FAF1}"/>
              </a:ext>
            </a:extLst>
          </p:cNvPr>
          <p:cNvSpPr txBox="1"/>
          <p:nvPr/>
        </p:nvSpPr>
        <p:spPr>
          <a:xfrm>
            <a:off x="3196291" y="3477073"/>
            <a:ext cx="666849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测试计划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6" name="圆形">
            <a:extLst>
              <a:ext uri="{FF2B5EF4-FFF2-40B4-BE49-F238E27FC236}">
                <a16:creationId xmlns:a16="http://schemas.microsoft.com/office/drawing/2014/main" id="{A6746E35-0E0A-4A66-B42E-80744ABD3D52}"/>
              </a:ext>
            </a:extLst>
          </p:cNvPr>
          <p:cNvSpPr/>
          <p:nvPr/>
        </p:nvSpPr>
        <p:spPr>
          <a:xfrm>
            <a:off x="3031348" y="3828189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7" name="线条">
            <a:extLst>
              <a:ext uri="{FF2B5EF4-FFF2-40B4-BE49-F238E27FC236}">
                <a16:creationId xmlns:a16="http://schemas.microsoft.com/office/drawing/2014/main" id="{3A677E34-9CB9-4354-B495-14631FD0B1A7}"/>
              </a:ext>
            </a:extLst>
          </p:cNvPr>
          <p:cNvSpPr/>
          <p:nvPr/>
        </p:nvSpPr>
        <p:spPr>
          <a:xfrm flipH="1" flipV="1">
            <a:off x="3979036" y="3352748"/>
            <a:ext cx="2" cy="489682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圆形">
            <a:extLst>
              <a:ext uri="{FF2B5EF4-FFF2-40B4-BE49-F238E27FC236}">
                <a16:creationId xmlns:a16="http://schemas.microsoft.com/office/drawing/2014/main" id="{F27A7D20-2AB4-48C8-B390-529087537A88}"/>
              </a:ext>
            </a:extLst>
          </p:cNvPr>
          <p:cNvSpPr/>
          <p:nvPr/>
        </p:nvSpPr>
        <p:spPr>
          <a:xfrm>
            <a:off x="3929990" y="3847557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9" name="线条">
            <a:extLst>
              <a:ext uri="{FF2B5EF4-FFF2-40B4-BE49-F238E27FC236}">
                <a16:creationId xmlns:a16="http://schemas.microsoft.com/office/drawing/2014/main" id="{28DD57C6-0ACD-46B6-AA40-3F491852B88F}"/>
              </a:ext>
            </a:extLst>
          </p:cNvPr>
          <p:cNvSpPr/>
          <p:nvPr/>
        </p:nvSpPr>
        <p:spPr>
          <a:xfrm flipV="1">
            <a:off x="4877680" y="3352748"/>
            <a:ext cx="0" cy="489682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圆形">
            <a:extLst>
              <a:ext uri="{FF2B5EF4-FFF2-40B4-BE49-F238E27FC236}">
                <a16:creationId xmlns:a16="http://schemas.microsoft.com/office/drawing/2014/main" id="{FDD02212-0997-45B7-81C2-399DFA88BFF3}"/>
              </a:ext>
            </a:extLst>
          </p:cNvPr>
          <p:cNvSpPr/>
          <p:nvPr/>
        </p:nvSpPr>
        <p:spPr>
          <a:xfrm>
            <a:off x="4828632" y="3847557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1" name="切图">
            <a:extLst>
              <a:ext uri="{FF2B5EF4-FFF2-40B4-BE49-F238E27FC236}">
                <a16:creationId xmlns:a16="http://schemas.microsoft.com/office/drawing/2014/main" id="{5CFCF12F-A5C3-457F-81B3-A0D65EC5E7BD}"/>
              </a:ext>
            </a:extLst>
          </p:cNvPr>
          <p:cNvSpPr txBox="1"/>
          <p:nvPr/>
        </p:nvSpPr>
        <p:spPr>
          <a:xfrm>
            <a:off x="4094934" y="3477073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测试编排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3" name="圆形">
            <a:extLst>
              <a:ext uri="{FF2B5EF4-FFF2-40B4-BE49-F238E27FC236}">
                <a16:creationId xmlns:a16="http://schemas.microsoft.com/office/drawing/2014/main" id="{B66C4444-AE65-4CD7-8E05-944EF062D0A0}"/>
              </a:ext>
            </a:extLst>
          </p:cNvPr>
          <p:cNvSpPr/>
          <p:nvPr/>
        </p:nvSpPr>
        <p:spPr>
          <a:xfrm>
            <a:off x="5847959" y="2418396"/>
            <a:ext cx="1238251" cy="1238251"/>
          </a:xfrm>
          <a:prstGeom prst="ellipse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4" name="设计思维">
            <a:extLst>
              <a:ext uri="{FF2B5EF4-FFF2-40B4-BE49-F238E27FC236}">
                <a16:creationId xmlns:a16="http://schemas.microsoft.com/office/drawing/2014/main" id="{BBF4959E-04F0-4DDE-BC11-69AB426E89A8}"/>
              </a:ext>
            </a:extLst>
          </p:cNvPr>
          <p:cNvSpPr txBox="1"/>
          <p:nvPr/>
        </p:nvSpPr>
        <p:spPr>
          <a:xfrm>
            <a:off x="6172132" y="2910501"/>
            <a:ext cx="589905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4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测试端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5" name="线条">
            <a:extLst>
              <a:ext uri="{FF2B5EF4-FFF2-40B4-BE49-F238E27FC236}">
                <a16:creationId xmlns:a16="http://schemas.microsoft.com/office/drawing/2014/main" id="{8F414976-1581-4C54-A3E7-3A1F30775BA6}"/>
              </a:ext>
            </a:extLst>
          </p:cNvPr>
          <p:cNvSpPr/>
          <p:nvPr/>
        </p:nvSpPr>
        <p:spPr>
          <a:xfrm>
            <a:off x="5325672" y="3064129"/>
            <a:ext cx="495087" cy="1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" name="连接线">
            <a:extLst>
              <a:ext uri="{FF2B5EF4-FFF2-40B4-BE49-F238E27FC236}">
                <a16:creationId xmlns:a16="http://schemas.microsoft.com/office/drawing/2014/main" id="{63D7D2EB-AA33-4B13-B88F-49FD30BD2089}"/>
              </a:ext>
            </a:extLst>
          </p:cNvPr>
          <p:cNvSpPr/>
          <p:nvPr/>
        </p:nvSpPr>
        <p:spPr>
          <a:xfrm>
            <a:off x="7091340" y="3037521"/>
            <a:ext cx="990851" cy="56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tailEnd type="triangl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28" name="圆形">
            <a:extLst>
              <a:ext uri="{FF2B5EF4-FFF2-40B4-BE49-F238E27FC236}">
                <a16:creationId xmlns:a16="http://schemas.microsoft.com/office/drawing/2014/main" id="{CF60959D-2DF9-4F44-AB78-28BC083F936C}"/>
              </a:ext>
            </a:extLst>
          </p:cNvPr>
          <p:cNvSpPr/>
          <p:nvPr/>
        </p:nvSpPr>
        <p:spPr>
          <a:xfrm>
            <a:off x="7640819" y="3607054"/>
            <a:ext cx="971551" cy="971551"/>
          </a:xfrm>
          <a:prstGeom prst="ellipse">
            <a:avLst/>
          </a:prstGeom>
          <a:solidFill>
            <a:srgbClr val="000000"/>
          </a:solidFill>
          <a:ln w="3175"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9" name="版本更新">
            <a:extLst>
              <a:ext uri="{FF2B5EF4-FFF2-40B4-BE49-F238E27FC236}">
                <a16:creationId xmlns:a16="http://schemas.microsoft.com/office/drawing/2014/main" id="{391026D4-E082-4574-BFE6-C7A45669BFDB}"/>
              </a:ext>
            </a:extLst>
          </p:cNvPr>
          <p:cNvSpPr txBox="1"/>
          <p:nvPr/>
        </p:nvSpPr>
        <p:spPr>
          <a:xfrm>
            <a:off x="7716224" y="3882516"/>
            <a:ext cx="820738" cy="4206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APP</a:t>
            </a:r>
          </a:p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测试服务器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2" name="连接线">
            <a:extLst>
              <a:ext uri="{FF2B5EF4-FFF2-40B4-BE49-F238E27FC236}">
                <a16:creationId xmlns:a16="http://schemas.microsoft.com/office/drawing/2014/main" id="{94E81D4D-B6AB-470B-8C96-017FEC7B0B31}"/>
              </a:ext>
            </a:extLst>
          </p:cNvPr>
          <p:cNvSpPr/>
          <p:nvPr/>
        </p:nvSpPr>
        <p:spPr>
          <a:xfrm flipV="1">
            <a:off x="7091340" y="4578605"/>
            <a:ext cx="990851" cy="56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33" name="圆形">
            <a:extLst>
              <a:ext uri="{FF2B5EF4-FFF2-40B4-BE49-F238E27FC236}">
                <a16:creationId xmlns:a16="http://schemas.microsoft.com/office/drawing/2014/main" id="{022CE70F-0714-4AEE-B52C-B15DCD8B0F28}"/>
              </a:ext>
            </a:extLst>
          </p:cNvPr>
          <p:cNvSpPr/>
          <p:nvPr/>
        </p:nvSpPr>
        <p:spPr>
          <a:xfrm>
            <a:off x="5847959" y="4502404"/>
            <a:ext cx="1238251" cy="1238251"/>
          </a:xfrm>
          <a:prstGeom prst="ellipse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4" name="设计思维">
            <a:extLst>
              <a:ext uri="{FF2B5EF4-FFF2-40B4-BE49-F238E27FC236}">
                <a16:creationId xmlns:a16="http://schemas.microsoft.com/office/drawing/2014/main" id="{C08136AD-073B-4D49-9B44-80E6358CA0F1}"/>
              </a:ext>
            </a:extLst>
          </p:cNvPr>
          <p:cNvSpPr txBox="1"/>
          <p:nvPr/>
        </p:nvSpPr>
        <p:spPr>
          <a:xfrm>
            <a:off x="6172131" y="4988159"/>
            <a:ext cx="589906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4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反馈端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0" name="线条">
            <a:extLst>
              <a:ext uri="{FF2B5EF4-FFF2-40B4-BE49-F238E27FC236}">
                <a16:creationId xmlns:a16="http://schemas.microsoft.com/office/drawing/2014/main" id="{BB473458-2FC5-462E-BFE9-2A54A6FD6883}"/>
              </a:ext>
            </a:extLst>
          </p:cNvPr>
          <p:cNvSpPr/>
          <p:nvPr/>
        </p:nvSpPr>
        <p:spPr>
          <a:xfrm>
            <a:off x="1998800" y="3064129"/>
            <a:ext cx="633603" cy="1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" name="线条">
            <a:extLst>
              <a:ext uri="{FF2B5EF4-FFF2-40B4-BE49-F238E27FC236}">
                <a16:creationId xmlns:a16="http://schemas.microsoft.com/office/drawing/2014/main" id="{BE8FE584-EFF7-42FE-BB4A-065B3B13FC58}"/>
              </a:ext>
            </a:extLst>
          </p:cNvPr>
          <p:cNvSpPr/>
          <p:nvPr/>
        </p:nvSpPr>
        <p:spPr>
          <a:xfrm>
            <a:off x="1998800" y="5148138"/>
            <a:ext cx="633603" cy="1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" name="矩形">
            <a:extLst>
              <a:ext uri="{FF2B5EF4-FFF2-40B4-BE49-F238E27FC236}">
                <a16:creationId xmlns:a16="http://schemas.microsoft.com/office/drawing/2014/main" id="{C5FC214D-64DA-4F58-8AA1-709BEB3111D1}"/>
              </a:ext>
            </a:extLst>
          </p:cNvPr>
          <p:cNvSpPr/>
          <p:nvPr/>
        </p:nvSpPr>
        <p:spPr>
          <a:xfrm>
            <a:off x="2639023" y="4915907"/>
            <a:ext cx="2680029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7" name="明明覆盖场景不多，为何制作耗时？">
            <a:extLst>
              <a:ext uri="{FF2B5EF4-FFF2-40B4-BE49-F238E27FC236}">
                <a16:creationId xmlns:a16="http://schemas.microsoft.com/office/drawing/2014/main" id="{4A2D3E3A-3913-4A39-BBE9-6785267DD019}"/>
              </a:ext>
            </a:extLst>
          </p:cNvPr>
          <p:cNvSpPr txBox="1"/>
          <p:nvPr/>
        </p:nvSpPr>
        <p:spPr>
          <a:xfrm>
            <a:off x="3216012" y="5030157"/>
            <a:ext cx="1526059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报告测试  进度和结果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8" name="线条">
            <a:extLst>
              <a:ext uri="{FF2B5EF4-FFF2-40B4-BE49-F238E27FC236}">
                <a16:creationId xmlns:a16="http://schemas.microsoft.com/office/drawing/2014/main" id="{C32B7B28-4DDE-404C-A066-DC53802C2A51}"/>
              </a:ext>
            </a:extLst>
          </p:cNvPr>
          <p:cNvSpPr/>
          <p:nvPr/>
        </p:nvSpPr>
        <p:spPr>
          <a:xfrm>
            <a:off x="5325672" y="5148138"/>
            <a:ext cx="495087" cy="1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" name="设计">
            <a:extLst>
              <a:ext uri="{FF2B5EF4-FFF2-40B4-BE49-F238E27FC236}">
                <a16:creationId xmlns:a16="http://schemas.microsoft.com/office/drawing/2014/main" id="{A81446E6-2A86-4081-ABCB-5B8E3AD04693}"/>
              </a:ext>
            </a:extLst>
          </p:cNvPr>
          <p:cNvSpPr txBox="1"/>
          <p:nvPr/>
        </p:nvSpPr>
        <p:spPr>
          <a:xfrm>
            <a:off x="3196290" y="4531488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测试进度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0" name="线条">
            <a:extLst>
              <a:ext uri="{FF2B5EF4-FFF2-40B4-BE49-F238E27FC236}">
                <a16:creationId xmlns:a16="http://schemas.microsoft.com/office/drawing/2014/main" id="{FB0B54EE-42D6-4739-8A83-023DEE2F22B8}"/>
              </a:ext>
            </a:extLst>
          </p:cNvPr>
          <p:cNvSpPr/>
          <p:nvPr/>
        </p:nvSpPr>
        <p:spPr>
          <a:xfrm>
            <a:off x="3080396" y="4425734"/>
            <a:ext cx="0" cy="436648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" name="圆形">
            <a:extLst>
              <a:ext uri="{FF2B5EF4-FFF2-40B4-BE49-F238E27FC236}">
                <a16:creationId xmlns:a16="http://schemas.microsoft.com/office/drawing/2014/main" id="{E525C509-3C7A-4E13-866C-A0292BDEA211}"/>
              </a:ext>
            </a:extLst>
          </p:cNvPr>
          <p:cNvSpPr/>
          <p:nvPr/>
        </p:nvSpPr>
        <p:spPr>
          <a:xfrm flipV="1">
            <a:off x="3031348" y="4322512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3" name="线条">
            <a:extLst>
              <a:ext uri="{FF2B5EF4-FFF2-40B4-BE49-F238E27FC236}">
                <a16:creationId xmlns:a16="http://schemas.microsoft.com/office/drawing/2014/main" id="{4B2DD146-A0C3-4913-8AA7-1BBFAD06EB43}"/>
              </a:ext>
            </a:extLst>
          </p:cNvPr>
          <p:cNvSpPr/>
          <p:nvPr/>
        </p:nvSpPr>
        <p:spPr>
          <a:xfrm>
            <a:off x="3979038" y="4406366"/>
            <a:ext cx="0" cy="462424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" name="圆形">
            <a:extLst>
              <a:ext uri="{FF2B5EF4-FFF2-40B4-BE49-F238E27FC236}">
                <a16:creationId xmlns:a16="http://schemas.microsoft.com/office/drawing/2014/main" id="{D1D3F252-4A26-4072-8971-B566F0AF61F0}"/>
              </a:ext>
            </a:extLst>
          </p:cNvPr>
          <p:cNvSpPr/>
          <p:nvPr/>
        </p:nvSpPr>
        <p:spPr>
          <a:xfrm flipV="1">
            <a:off x="3929990" y="4303144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5" name="线条">
            <a:extLst>
              <a:ext uri="{FF2B5EF4-FFF2-40B4-BE49-F238E27FC236}">
                <a16:creationId xmlns:a16="http://schemas.microsoft.com/office/drawing/2014/main" id="{CA5A9E28-A411-491B-9D3D-642D9DD5278B}"/>
              </a:ext>
            </a:extLst>
          </p:cNvPr>
          <p:cNvSpPr/>
          <p:nvPr/>
        </p:nvSpPr>
        <p:spPr>
          <a:xfrm>
            <a:off x="4877679" y="4406366"/>
            <a:ext cx="1" cy="456016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" name="圆形">
            <a:extLst>
              <a:ext uri="{FF2B5EF4-FFF2-40B4-BE49-F238E27FC236}">
                <a16:creationId xmlns:a16="http://schemas.microsoft.com/office/drawing/2014/main" id="{23B5EC39-2916-4456-93B8-FF004C46DF96}"/>
              </a:ext>
            </a:extLst>
          </p:cNvPr>
          <p:cNvSpPr/>
          <p:nvPr/>
        </p:nvSpPr>
        <p:spPr>
          <a:xfrm flipV="1">
            <a:off x="4828632" y="4303144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7" name="切图">
            <a:extLst>
              <a:ext uri="{FF2B5EF4-FFF2-40B4-BE49-F238E27FC236}">
                <a16:creationId xmlns:a16="http://schemas.microsoft.com/office/drawing/2014/main" id="{BB96BDBD-AA9A-497B-81D1-D23A6D6C513D}"/>
              </a:ext>
            </a:extLst>
          </p:cNvPr>
          <p:cNvSpPr txBox="1"/>
          <p:nvPr/>
        </p:nvSpPr>
        <p:spPr>
          <a:xfrm>
            <a:off x="4094934" y="4531488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测试结果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9" name="Object29">
            <a:extLst>
              <a:ext uri="{FF2B5EF4-FFF2-40B4-BE49-F238E27FC236}">
                <a16:creationId xmlns:a16="http://schemas.microsoft.com/office/drawing/2014/main" id="{BD6095D2-578F-4D52-ABD0-BF73FB240663}"/>
              </a:ext>
            </a:extLst>
          </p:cNvPr>
          <p:cNvSpPr txBox="1"/>
          <p:nvPr/>
        </p:nvSpPr>
        <p:spPr>
          <a:xfrm>
            <a:off x="1017382" y="4952989"/>
            <a:ext cx="685801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用户端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50" name="线条">
            <a:extLst>
              <a:ext uri="{FF2B5EF4-FFF2-40B4-BE49-F238E27FC236}">
                <a16:creationId xmlns:a16="http://schemas.microsoft.com/office/drawing/2014/main" id="{6398FB9D-ED3A-4AE9-9537-EC3C9C2CFF9C}"/>
              </a:ext>
            </a:extLst>
          </p:cNvPr>
          <p:cNvSpPr/>
          <p:nvPr/>
        </p:nvSpPr>
        <p:spPr>
          <a:xfrm>
            <a:off x="8612366" y="4092831"/>
            <a:ext cx="1668283" cy="0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" name="圆形">
            <a:extLst>
              <a:ext uri="{FF2B5EF4-FFF2-40B4-BE49-F238E27FC236}">
                <a16:creationId xmlns:a16="http://schemas.microsoft.com/office/drawing/2014/main" id="{6613C55B-6BFA-433D-8315-C4206C524D9A}"/>
              </a:ext>
            </a:extLst>
          </p:cNvPr>
          <p:cNvSpPr/>
          <p:nvPr/>
        </p:nvSpPr>
        <p:spPr>
          <a:xfrm>
            <a:off x="10280649" y="3473705"/>
            <a:ext cx="1238251" cy="1238251"/>
          </a:xfrm>
          <a:prstGeom prst="ellipse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4" name="设计思维">
            <a:extLst>
              <a:ext uri="{FF2B5EF4-FFF2-40B4-BE49-F238E27FC236}">
                <a16:creationId xmlns:a16="http://schemas.microsoft.com/office/drawing/2014/main" id="{52C7B84A-EA2B-462E-BE5E-DA867C781EE6}"/>
              </a:ext>
            </a:extLst>
          </p:cNvPr>
          <p:cNvSpPr txBox="1"/>
          <p:nvPr/>
        </p:nvSpPr>
        <p:spPr>
          <a:xfrm>
            <a:off x="10604821" y="3835399"/>
            <a:ext cx="589906" cy="514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4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执行机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algn="ctr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服务器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C6B674B6-69E9-46D3-AE9F-0CBC9072BD1A}"/>
              </a:ext>
            </a:extLst>
          </p:cNvPr>
          <p:cNvGrpSpPr/>
          <p:nvPr/>
        </p:nvGrpSpPr>
        <p:grpSpPr>
          <a:xfrm>
            <a:off x="8871203" y="3429322"/>
            <a:ext cx="1150608" cy="1379382"/>
            <a:chOff x="8667207" y="3429322"/>
            <a:chExt cx="1150608" cy="1379382"/>
          </a:xfrm>
        </p:grpSpPr>
        <p:sp>
          <p:nvSpPr>
            <p:cNvPr id="58" name="线条">
              <a:extLst>
                <a:ext uri="{FF2B5EF4-FFF2-40B4-BE49-F238E27FC236}">
                  <a16:creationId xmlns:a16="http://schemas.microsoft.com/office/drawing/2014/main" id="{0A2658B8-3298-4E28-943D-C17E45629316}"/>
                </a:ext>
              </a:extLst>
            </p:cNvPr>
            <p:cNvSpPr/>
            <p:nvPr/>
          </p:nvSpPr>
          <p:spPr>
            <a:xfrm flipV="1">
              <a:off x="8716255" y="4215800"/>
              <a:ext cx="0" cy="489682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9" name="圆形">
              <a:extLst>
                <a:ext uri="{FF2B5EF4-FFF2-40B4-BE49-F238E27FC236}">
                  <a16:creationId xmlns:a16="http://schemas.microsoft.com/office/drawing/2014/main" id="{DDD11356-BBC5-4265-8B76-BDD79F53E6BD}"/>
                </a:ext>
              </a:extLst>
            </p:cNvPr>
            <p:cNvSpPr/>
            <p:nvPr/>
          </p:nvSpPr>
          <p:spPr>
            <a:xfrm>
              <a:off x="8667207" y="4710609"/>
              <a:ext cx="98095" cy="98095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60" name="线条">
              <a:extLst>
                <a:ext uri="{FF2B5EF4-FFF2-40B4-BE49-F238E27FC236}">
                  <a16:creationId xmlns:a16="http://schemas.microsoft.com/office/drawing/2014/main" id="{0090BAAB-B136-48F1-9FBE-6476BD942CE4}"/>
                </a:ext>
              </a:extLst>
            </p:cNvPr>
            <p:cNvSpPr/>
            <p:nvPr/>
          </p:nvSpPr>
          <p:spPr>
            <a:xfrm flipV="1">
              <a:off x="9768768" y="4215800"/>
              <a:ext cx="0" cy="489682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61" name="圆形">
              <a:extLst>
                <a:ext uri="{FF2B5EF4-FFF2-40B4-BE49-F238E27FC236}">
                  <a16:creationId xmlns:a16="http://schemas.microsoft.com/office/drawing/2014/main" id="{C2AEBDD6-BB2F-481D-BC1E-BC9DC15C9BCF}"/>
                </a:ext>
              </a:extLst>
            </p:cNvPr>
            <p:cNvSpPr/>
            <p:nvPr/>
          </p:nvSpPr>
          <p:spPr>
            <a:xfrm>
              <a:off x="9719720" y="4710609"/>
              <a:ext cx="98095" cy="98095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62" name="矩形">
              <a:extLst>
                <a:ext uri="{FF2B5EF4-FFF2-40B4-BE49-F238E27FC236}">
                  <a16:creationId xmlns:a16="http://schemas.microsoft.com/office/drawing/2014/main" id="{74806F7A-9815-4BEE-AEF8-7389AD22E10A}"/>
                </a:ext>
              </a:extLst>
            </p:cNvPr>
            <p:cNvSpPr/>
            <p:nvPr/>
          </p:nvSpPr>
          <p:spPr>
            <a:xfrm>
              <a:off x="8668492" y="4249466"/>
              <a:ext cx="1125720" cy="456016"/>
            </a:xfrm>
            <a:prstGeom prst="rect">
              <a:avLst/>
            </a:prstGeom>
            <a:gradFill>
              <a:gsLst>
                <a:gs pos="0">
                  <a:srgbClr val="3C5DEB">
                    <a:alpha val="15616"/>
                  </a:srgbClr>
                </a:gs>
                <a:gs pos="72330">
                  <a:srgbClr val="9DAEF5">
                    <a:alpha val="7808"/>
                  </a:srgbClr>
                </a:gs>
                <a:gs pos="100000">
                  <a:srgbClr val="FFFFFF">
                    <a:alpha val="0"/>
                  </a:srgbClr>
                </a:gs>
              </a:gsLst>
              <a:path>
                <a:fillToRect l="49598" t="101030" r="50401" b="-1030"/>
              </a:path>
            </a:gradFill>
            <a:ln w="3175"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3C5DEB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63" name="切图">
              <a:extLst>
                <a:ext uri="{FF2B5EF4-FFF2-40B4-BE49-F238E27FC236}">
                  <a16:creationId xmlns:a16="http://schemas.microsoft.com/office/drawing/2014/main" id="{3B64F8BD-4607-4C8D-ADD8-46622C5CB588}"/>
                </a:ext>
              </a:extLst>
            </p:cNvPr>
            <p:cNvSpPr txBox="1"/>
            <p:nvPr/>
          </p:nvSpPr>
          <p:spPr>
            <a:xfrm>
              <a:off x="8752378" y="4321241"/>
              <a:ext cx="96026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收集执行结果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grpSp>
          <p:nvGrpSpPr>
            <p:cNvPr id="72" name="组合 71">
              <a:extLst>
                <a:ext uri="{FF2B5EF4-FFF2-40B4-BE49-F238E27FC236}">
                  <a16:creationId xmlns:a16="http://schemas.microsoft.com/office/drawing/2014/main" id="{2F190730-F565-4EE0-AD9B-1B2A7D8E0D6F}"/>
                </a:ext>
              </a:extLst>
            </p:cNvPr>
            <p:cNvGrpSpPr/>
            <p:nvPr/>
          </p:nvGrpSpPr>
          <p:grpSpPr>
            <a:xfrm flipV="1">
              <a:off x="8667207" y="3429322"/>
              <a:ext cx="1150608" cy="592904"/>
              <a:chOff x="9013358" y="2337089"/>
              <a:chExt cx="1150608" cy="592904"/>
            </a:xfrm>
          </p:grpSpPr>
          <p:sp>
            <p:nvSpPr>
              <p:cNvPr id="68" name="矩形">
                <a:extLst>
                  <a:ext uri="{FF2B5EF4-FFF2-40B4-BE49-F238E27FC236}">
                    <a16:creationId xmlns:a16="http://schemas.microsoft.com/office/drawing/2014/main" id="{DB53B960-BBCA-4DFA-AE37-C0DCF0BBC969}"/>
                  </a:ext>
                </a:extLst>
              </p:cNvPr>
              <p:cNvSpPr/>
              <p:nvPr/>
            </p:nvSpPr>
            <p:spPr>
              <a:xfrm>
                <a:off x="9014643" y="2370755"/>
                <a:ext cx="1125720" cy="456016"/>
              </a:xfrm>
              <a:prstGeom prst="rect">
                <a:avLst/>
              </a:prstGeom>
              <a:gradFill>
                <a:gsLst>
                  <a:gs pos="0">
                    <a:srgbClr val="3C5DEB">
                      <a:alpha val="15616"/>
                    </a:srgbClr>
                  </a:gs>
                  <a:gs pos="72330">
                    <a:srgbClr val="9DAEF5">
                      <a:alpha val="780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>
                  <a:fillToRect l="49598" t="101030" r="50401" b="-1030"/>
                </a:path>
              </a:gradFill>
              <a:ln w="3175">
                <a:miter lim="400000"/>
              </a:ln>
            </p:spPr>
            <p:txBody>
              <a:bodyPr lIns="25400" tIns="25400" rIns="25400" bIns="25400" anchor="ctr">
                <a:noAutofit/>
              </a:bodyPr>
              <a:lstStyle/>
              <a:p>
                <a:pPr marL="0" marR="0" lvl="0" indent="0" algn="ctr" defTabSz="41275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600">
                    <a:solidFill>
                      <a:srgbClr val="3C5DEB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kumimoji="0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3C5DEB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Helvetica Neue Medium"/>
                </a:endParaRPr>
              </a:p>
            </p:txBody>
          </p:sp>
          <p:sp>
            <p:nvSpPr>
              <p:cNvPr id="64" name="线条">
                <a:extLst>
                  <a:ext uri="{FF2B5EF4-FFF2-40B4-BE49-F238E27FC236}">
                    <a16:creationId xmlns:a16="http://schemas.microsoft.com/office/drawing/2014/main" id="{C6610BC1-7F42-4638-9299-ABEE311ED8D7}"/>
                  </a:ext>
                </a:extLst>
              </p:cNvPr>
              <p:cNvSpPr/>
              <p:nvPr/>
            </p:nvSpPr>
            <p:spPr>
              <a:xfrm flipV="1">
                <a:off x="9062406" y="2337089"/>
                <a:ext cx="0" cy="489682"/>
              </a:xfrm>
              <a:prstGeom prst="line">
                <a:avLst/>
              </a:prstGeom>
              <a:ln w="12700">
                <a:solidFill>
                  <a:srgbClr val="3C5DEB"/>
                </a:solidFill>
                <a:miter lim="400000"/>
              </a:ln>
            </p:spPr>
            <p:txBody>
              <a:bodyPr lIns="25400" tIns="25400" rIns="25400" bIns="25400" anchor="ctr">
                <a:noAutofit/>
              </a:bodyPr>
              <a:lstStyle/>
              <a:p>
                <a:pPr marL="0" marR="0" lvl="0" indent="0" algn="ctr" defTabSz="1219169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>
                    <a:solidFill>
                      <a:srgbClr val="5E5E5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endParaRPr kumimoji="0" sz="1200" b="0" i="0" u="none" strike="noStrike" kern="0" cap="none" spc="0" normalizeH="0" baseline="0" noProof="0">
                  <a:ln>
                    <a:noFill/>
                  </a:ln>
                  <a:solidFill>
                    <a:srgbClr val="5E5E5E"/>
                  </a:solidFill>
                  <a:effectLst/>
                  <a:uLnTx/>
                  <a:uFillTx/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65" name="圆形">
                <a:extLst>
                  <a:ext uri="{FF2B5EF4-FFF2-40B4-BE49-F238E27FC236}">
                    <a16:creationId xmlns:a16="http://schemas.microsoft.com/office/drawing/2014/main" id="{ABECE0EB-9B45-4E4E-A509-4FB0A61147B1}"/>
                  </a:ext>
                </a:extLst>
              </p:cNvPr>
              <p:cNvSpPr/>
              <p:nvPr/>
            </p:nvSpPr>
            <p:spPr>
              <a:xfrm>
                <a:off x="9013358" y="2831898"/>
                <a:ext cx="98095" cy="98095"/>
              </a:xfrm>
              <a:prstGeom prst="ellipse">
                <a:avLst/>
              </a:prstGeom>
              <a:ln w="12700">
                <a:solidFill>
                  <a:srgbClr val="3C5DEB"/>
                </a:solidFill>
                <a:miter lim="400000"/>
              </a:ln>
            </p:spPr>
            <p:txBody>
              <a:bodyPr lIns="25400" tIns="25400" rIns="25400" bIns="25400" anchor="ctr">
                <a:noAutofit/>
              </a:bodyPr>
              <a:lstStyle/>
              <a:p>
                <a:pPr marL="0" marR="0" lvl="0" indent="0" algn="ctr" defTabSz="41275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6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kumimoji="0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Helvetica Neue Medium"/>
                </a:endParaRPr>
              </a:p>
            </p:txBody>
          </p:sp>
          <p:sp>
            <p:nvSpPr>
              <p:cNvPr id="66" name="线条">
                <a:extLst>
                  <a:ext uri="{FF2B5EF4-FFF2-40B4-BE49-F238E27FC236}">
                    <a16:creationId xmlns:a16="http://schemas.microsoft.com/office/drawing/2014/main" id="{FA28E43B-C650-4857-B981-EAE6635EEEBD}"/>
                  </a:ext>
                </a:extLst>
              </p:cNvPr>
              <p:cNvSpPr/>
              <p:nvPr/>
            </p:nvSpPr>
            <p:spPr>
              <a:xfrm flipV="1">
                <a:off x="10114919" y="2337089"/>
                <a:ext cx="0" cy="489682"/>
              </a:xfrm>
              <a:prstGeom prst="line">
                <a:avLst/>
              </a:prstGeom>
              <a:ln w="12700">
                <a:solidFill>
                  <a:srgbClr val="3C5DEB"/>
                </a:solidFill>
                <a:miter lim="400000"/>
              </a:ln>
            </p:spPr>
            <p:txBody>
              <a:bodyPr lIns="25400" tIns="25400" rIns="25400" bIns="25400" anchor="ctr">
                <a:noAutofit/>
              </a:bodyPr>
              <a:lstStyle/>
              <a:p>
                <a:pPr marL="0" marR="0" lvl="0" indent="0" algn="ctr" defTabSz="1219169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>
                    <a:solidFill>
                      <a:srgbClr val="5E5E5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endParaRPr kumimoji="0" sz="1200" b="0" i="0" u="none" strike="noStrike" kern="0" cap="none" spc="0" normalizeH="0" baseline="0" noProof="0">
                  <a:ln>
                    <a:noFill/>
                  </a:ln>
                  <a:solidFill>
                    <a:srgbClr val="5E5E5E"/>
                  </a:solidFill>
                  <a:effectLst/>
                  <a:uLnTx/>
                  <a:uFillTx/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67" name="圆形">
                <a:extLst>
                  <a:ext uri="{FF2B5EF4-FFF2-40B4-BE49-F238E27FC236}">
                    <a16:creationId xmlns:a16="http://schemas.microsoft.com/office/drawing/2014/main" id="{2EEBD3A4-216A-4011-B76C-2FD7E1FB4A89}"/>
                  </a:ext>
                </a:extLst>
              </p:cNvPr>
              <p:cNvSpPr/>
              <p:nvPr/>
            </p:nvSpPr>
            <p:spPr>
              <a:xfrm>
                <a:off x="10065871" y="2831898"/>
                <a:ext cx="98095" cy="98095"/>
              </a:xfrm>
              <a:prstGeom prst="ellipse">
                <a:avLst/>
              </a:prstGeom>
              <a:ln w="12700">
                <a:solidFill>
                  <a:srgbClr val="3C5DEB"/>
                </a:solidFill>
                <a:miter lim="400000"/>
              </a:ln>
            </p:spPr>
            <p:txBody>
              <a:bodyPr lIns="25400" tIns="25400" rIns="25400" bIns="25400" anchor="ctr">
                <a:noAutofit/>
              </a:bodyPr>
              <a:lstStyle/>
              <a:p>
                <a:pPr marL="0" marR="0" lvl="0" indent="0" algn="ctr" defTabSz="41275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6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kumimoji="0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Helvetica Neue Medium"/>
                </a:endParaRPr>
              </a:p>
            </p:txBody>
          </p:sp>
        </p:grpSp>
        <p:sp>
          <p:nvSpPr>
            <p:cNvPr id="69" name="切图">
              <a:extLst>
                <a:ext uri="{FF2B5EF4-FFF2-40B4-BE49-F238E27FC236}">
                  <a16:creationId xmlns:a16="http://schemas.microsoft.com/office/drawing/2014/main" id="{D4A71432-BD12-42F6-8C1A-3F9E81B624AF}"/>
                </a:ext>
              </a:extLst>
            </p:cNvPr>
            <p:cNvSpPr txBox="1"/>
            <p:nvPr/>
          </p:nvSpPr>
          <p:spPr>
            <a:xfrm>
              <a:off x="8752378" y="3642571"/>
              <a:ext cx="96026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发送控制命令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sp>
        <p:nvSpPr>
          <p:cNvPr id="73" name="线条">
            <a:extLst>
              <a:ext uri="{FF2B5EF4-FFF2-40B4-BE49-F238E27FC236}">
                <a16:creationId xmlns:a16="http://schemas.microsoft.com/office/drawing/2014/main" id="{84E05C6C-7673-482C-9228-07964C3A9C8B}"/>
              </a:ext>
            </a:extLst>
          </p:cNvPr>
          <p:cNvSpPr/>
          <p:nvPr/>
        </p:nvSpPr>
        <p:spPr>
          <a:xfrm flipV="1">
            <a:off x="10899774" y="2715540"/>
            <a:ext cx="0" cy="742944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4" name="矩形">
            <a:extLst>
              <a:ext uri="{FF2B5EF4-FFF2-40B4-BE49-F238E27FC236}">
                <a16:creationId xmlns:a16="http://schemas.microsoft.com/office/drawing/2014/main" id="{7F49DAE6-70B3-4C49-9895-624BE9816BB9}"/>
              </a:ext>
            </a:extLst>
          </p:cNvPr>
          <p:cNvSpPr/>
          <p:nvPr/>
        </p:nvSpPr>
        <p:spPr>
          <a:xfrm>
            <a:off x="10280649" y="2269318"/>
            <a:ext cx="1238251" cy="438612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5" name="素材包切图固定，不会变化">
            <a:extLst>
              <a:ext uri="{FF2B5EF4-FFF2-40B4-BE49-F238E27FC236}">
                <a16:creationId xmlns:a16="http://schemas.microsoft.com/office/drawing/2014/main" id="{B1DF8B4A-98AA-46AC-BBE0-94494B5F870C}"/>
              </a:ext>
            </a:extLst>
          </p:cNvPr>
          <p:cNvSpPr txBox="1"/>
          <p:nvPr/>
        </p:nvSpPr>
        <p:spPr>
          <a:xfrm>
            <a:off x="10566349" y="2370643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测试终端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22922085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矩形">
            <a:extLst>
              <a:ext uri="{FF2B5EF4-FFF2-40B4-BE49-F238E27FC236}">
                <a16:creationId xmlns:a16="http://schemas.microsoft.com/office/drawing/2014/main" id="{B99E603A-AD4A-4C36-8C17-0E906067B43D}"/>
              </a:ext>
            </a:extLst>
          </p:cNvPr>
          <p:cNvSpPr/>
          <p:nvPr/>
        </p:nvSpPr>
        <p:spPr>
          <a:xfrm rot="5400000">
            <a:off x="5679922" y="3092308"/>
            <a:ext cx="3072456" cy="1893987"/>
          </a:xfrm>
          <a:prstGeom prst="rect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72330">
                <a:schemeClr val="accent1">
                  <a:lumMod val="50000"/>
                  <a:lumOff val="50000"/>
                  <a:alpha val="10000"/>
                </a:scheme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81" name="矩形">
            <a:extLst>
              <a:ext uri="{FF2B5EF4-FFF2-40B4-BE49-F238E27FC236}">
                <a16:creationId xmlns:a16="http://schemas.microsoft.com/office/drawing/2014/main" id="{AB1FA4D6-827F-4211-805C-9CC939477DD1}"/>
              </a:ext>
            </a:extLst>
          </p:cNvPr>
          <p:cNvSpPr/>
          <p:nvPr/>
        </p:nvSpPr>
        <p:spPr>
          <a:xfrm rot="5400000">
            <a:off x="2863662" y="3111677"/>
            <a:ext cx="3072456" cy="1893987"/>
          </a:xfrm>
          <a:prstGeom prst="rect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72330">
                <a:schemeClr val="accent1">
                  <a:lumMod val="50000"/>
                  <a:lumOff val="50000"/>
                  <a:alpha val="10000"/>
                </a:scheme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80" name="矩形">
            <a:extLst>
              <a:ext uri="{FF2B5EF4-FFF2-40B4-BE49-F238E27FC236}">
                <a16:creationId xmlns:a16="http://schemas.microsoft.com/office/drawing/2014/main" id="{EFA7AE23-1C83-4D35-A445-391612935E6D}"/>
              </a:ext>
            </a:extLst>
          </p:cNvPr>
          <p:cNvSpPr/>
          <p:nvPr/>
        </p:nvSpPr>
        <p:spPr>
          <a:xfrm rot="5400000">
            <a:off x="77514" y="3092308"/>
            <a:ext cx="3072456" cy="1893987"/>
          </a:xfrm>
          <a:prstGeom prst="rect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72330">
                <a:schemeClr val="accent1">
                  <a:lumMod val="50000"/>
                  <a:lumOff val="50000"/>
                  <a:alpha val="10000"/>
                </a:scheme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9" name="矩形">
            <a:extLst>
              <a:ext uri="{FF2B5EF4-FFF2-40B4-BE49-F238E27FC236}">
                <a16:creationId xmlns:a16="http://schemas.microsoft.com/office/drawing/2014/main" id="{2CFF0D63-88F7-46C7-BAC7-031562B84ACD}"/>
              </a:ext>
            </a:extLst>
          </p:cNvPr>
          <p:cNvSpPr/>
          <p:nvPr/>
        </p:nvSpPr>
        <p:spPr>
          <a:xfrm>
            <a:off x="666750" y="2532404"/>
            <a:ext cx="1895475" cy="3043124"/>
          </a:xfrm>
          <a:prstGeom prst="rect">
            <a:avLst/>
          </a:prstGeom>
          <a:noFill/>
          <a:ln w="25400">
            <a:solidFill>
              <a:srgbClr val="3C5DEB"/>
            </a:solidFill>
            <a:prstDash val="solid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pic>
        <p:nvPicPr>
          <p:cNvPr id="3" name="Object 1" descr="Object 1">
            <a:extLst>
              <a:ext uri="{FF2B5EF4-FFF2-40B4-BE49-F238E27FC236}">
                <a16:creationId xmlns:a16="http://schemas.microsoft.com/office/drawing/2014/main" id="{017CB721-3547-47FB-9BBE-7B0366EA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1" y="1187449"/>
            <a:ext cx="4525010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Object23">
            <a:extLst>
              <a:ext uri="{FF2B5EF4-FFF2-40B4-BE49-F238E27FC236}">
                <a16:creationId xmlns:a16="http://schemas.microsoft.com/office/drawing/2014/main" id="{A45E9655-213B-4014-AC49-38C952AC13CC}"/>
              </a:ext>
            </a:extLst>
          </p:cNvPr>
          <p:cNvSpPr txBox="1"/>
          <p:nvPr/>
        </p:nvSpPr>
        <p:spPr>
          <a:xfrm>
            <a:off x="666750" y="800099"/>
            <a:ext cx="1016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zh-CN" altLang="en-US" dirty="0">
                <a:sym typeface="Helvetica"/>
              </a:rPr>
              <a:t>线上营销</a:t>
            </a:r>
            <a:endParaRPr dirty="0">
              <a:sym typeface="Helvetica"/>
            </a:endParaRPr>
          </a:p>
        </p:txBody>
      </p:sp>
      <p:sp>
        <p:nvSpPr>
          <p:cNvPr id="6" name="Object24">
            <a:extLst>
              <a:ext uri="{FF2B5EF4-FFF2-40B4-BE49-F238E27FC236}">
                <a16:creationId xmlns:a16="http://schemas.microsoft.com/office/drawing/2014/main" id="{C2981402-2E46-434B-8A4B-DA6E2A07328D}"/>
              </a:ext>
            </a:extLst>
          </p:cNvPr>
          <p:cNvSpPr txBox="1"/>
          <p:nvPr/>
        </p:nvSpPr>
        <p:spPr>
          <a:xfrm>
            <a:off x="1689527" y="800099"/>
            <a:ext cx="1778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直播电商产业链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7" name="Object25">
            <a:extLst>
              <a:ext uri="{FF2B5EF4-FFF2-40B4-BE49-F238E27FC236}">
                <a16:creationId xmlns:a16="http://schemas.microsoft.com/office/drawing/2014/main" id="{6FAA457E-CFBA-4652-88D4-B98BC765120D}"/>
              </a:ext>
            </a:extLst>
          </p:cNvPr>
          <p:cNvSpPr txBox="1"/>
          <p:nvPr/>
        </p:nvSpPr>
        <p:spPr>
          <a:xfrm>
            <a:off x="730250" y="1317366"/>
            <a:ext cx="4489451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流量平台</a:t>
            </a: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+</a:t>
            </a: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供货平台</a:t>
            </a: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+</a:t>
            </a: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交易服务平台组成了产业链关键环节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9" name="矩形">
            <a:extLst>
              <a:ext uri="{FF2B5EF4-FFF2-40B4-BE49-F238E27FC236}">
                <a16:creationId xmlns:a16="http://schemas.microsoft.com/office/drawing/2014/main" id="{AA37BCA4-A37A-486A-9828-33A3FF7ED1CC}"/>
              </a:ext>
            </a:extLst>
          </p:cNvPr>
          <p:cNvSpPr/>
          <p:nvPr/>
        </p:nvSpPr>
        <p:spPr>
          <a:xfrm>
            <a:off x="912835" y="2330678"/>
            <a:ext cx="1403305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" name="制作主题包">
            <a:extLst>
              <a:ext uri="{FF2B5EF4-FFF2-40B4-BE49-F238E27FC236}">
                <a16:creationId xmlns:a16="http://schemas.microsoft.com/office/drawing/2014/main" id="{08213F83-BC24-4B73-A35D-5191CD1D6400}"/>
              </a:ext>
            </a:extLst>
          </p:cNvPr>
          <p:cNvSpPr txBox="1"/>
          <p:nvPr/>
        </p:nvSpPr>
        <p:spPr>
          <a:xfrm>
            <a:off x="1204115" y="2401947"/>
            <a:ext cx="820739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上游供应链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1" name="线条">
            <a:extLst>
              <a:ext uri="{FF2B5EF4-FFF2-40B4-BE49-F238E27FC236}">
                <a16:creationId xmlns:a16="http://schemas.microsoft.com/office/drawing/2014/main" id="{AF3BC4AC-0716-4940-995E-159CEE4BC35C}"/>
              </a:ext>
            </a:extLst>
          </p:cNvPr>
          <p:cNvSpPr/>
          <p:nvPr/>
        </p:nvSpPr>
        <p:spPr>
          <a:xfrm>
            <a:off x="2562225" y="4053966"/>
            <a:ext cx="905303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" name="设计">
            <a:extLst>
              <a:ext uri="{FF2B5EF4-FFF2-40B4-BE49-F238E27FC236}">
                <a16:creationId xmlns:a16="http://schemas.microsoft.com/office/drawing/2014/main" id="{5188310E-67B9-4D0A-89C9-DF7980829280}"/>
              </a:ext>
            </a:extLst>
          </p:cNvPr>
          <p:cNvSpPr txBox="1"/>
          <p:nvPr/>
        </p:nvSpPr>
        <p:spPr>
          <a:xfrm>
            <a:off x="2681451" y="3754484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货源供应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95" name="矩形">
            <a:extLst>
              <a:ext uri="{FF2B5EF4-FFF2-40B4-BE49-F238E27FC236}">
                <a16:creationId xmlns:a16="http://schemas.microsoft.com/office/drawing/2014/main" id="{8DF01B4B-C3AA-45AE-85EF-B4EF01E50111}"/>
              </a:ext>
            </a:extLst>
          </p:cNvPr>
          <p:cNvSpPr/>
          <p:nvPr/>
        </p:nvSpPr>
        <p:spPr>
          <a:xfrm>
            <a:off x="3467527" y="2532404"/>
            <a:ext cx="1895475" cy="3043124"/>
          </a:xfrm>
          <a:prstGeom prst="rect">
            <a:avLst/>
          </a:prstGeom>
          <a:noFill/>
          <a:ln w="25400">
            <a:solidFill>
              <a:srgbClr val="3C5DEB"/>
            </a:solidFill>
            <a:prstDash val="solid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6" name="矩形">
            <a:extLst>
              <a:ext uri="{FF2B5EF4-FFF2-40B4-BE49-F238E27FC236}">
                <a16:creationId xmlns:a16="http://schemas.microsoft.com/office/drawing/2014/main" id="{E97E293E-D51A-4C82-A460-5412A475498E}"/>
              </a:ext>
            </a:extLst>
          </p:cNvPr>
          <p:cNvSpPr/>
          <p:nvPr/>
        </p:nvSpPr>
        <p:spPr>
          <a:xfrm>
            <a:off x="3713612" y="2330678"/>
            <a:ext cx="1403305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7" name="制作主题包">
            <a:extLst>
              <a:ext uri="{FF2B5EF4-FFF2-40B4-BE49-F238E27FC236}">
                <a16:creationId xmlns:a16="http://schemas.microsoft.com/office/drawing/2014/main" id="{AAF7F3A4-260B-4ECD-A7C0-6DBC4D01AA40}"/>
              </a:ext>
            </a:extLst>
          </p:cNvPr>
          <p:cNvSpPr txBox="1"/>
          <p:nvPr/>
        </p:nvSpPr>
        <p:spPr>
          <a:xfrm>
            <a:off x="3927953" y="2401947"/>
            <a:ext cx="97462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主流电商平台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15" name="线条">
            <a:extLst>
              <a:ext uri="{FF2B5EF4-FFF2-40B4-BE49-F238E27FC236}">
                <a16:creationId xmlns:a16="http://schemas.microsoft.com/office/drawing/2014/main" id="{5DA46609-6DA2-4F11-8F5A-EEFBADF8BC0C}"/>
              </a:ext>
            </a:extLst>
          </p:cNvPr>
          <p:cNvSpPr/>
          <p:nvPr/>
        </p:nvSpPr>
        <p:spPr>
          <a:xfrm>
            <a:off x="5363002" y="4053966"/>
            <a:ext cx="905303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6" name="设计">
            <a:extLst>
              <a:ext uri="{FF2B5EF4-FFF2-40B4-BE49-F238E27FC236}">
                <a16:creationId xmlns:a16="http://schemas.microsoft.com/office/drawing/2014/main" id="{4841E952-9006-4707-9FD0-89DD7EBB24D0}"/>
              </a:ext>
            </a:extLst>
          </p:cNvPr>
          <p:cNvSpPr txBox="1"/>
          <p:nvPr/>
        </p:nvSpPr>
        <p:spPr>
          <a:xfrm>
            <a:off x="5482228" y="3754484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下单渠道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17" name="矩形">
            <a:extLst>
              <a:ext uri="{FF2B5EF4-FFF2-40B4-BE49-F238E27FC236}">
                <a16:creationId xmlns:a16="http://schemas.microsoft.com/office/drawing/2014/main" id="{6F526C21-B038-4D41-AD92-F7DB43C1CED6}"/>
              </a:ext>
            </a:extLst>
          </p:cNvPr>
          <p:cNvSpPr/>
          <p:nvPr/>
        </p:nvSpPr>
        <p:spPr>
          <a:xfrm>
            <a:off x="6264215" y="2532404"/>
            <a:ext cx="1895475" cy="3043124"/>
          </a:xfrm>
          <a:prstGeom prst="rect">
            <a:avLst/>
          </a:prstGeom>
          <a:noFill/>
          <a:ln w="25400">
            <a:solidFill>
              <a:srgbClr val="3C5DEB"/>
            </a:solidFill>
            <a:prstDash val="solid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18" name="矩形">
            <a:extLst>
              <a:ext uri="{FF2B5EF4-FFF2-40B4-BE49-F238E27FC236}">
                <a16:creationId xmlns:a16="http://schemas.microsoft.com/office/drawing/2014/main" id="{39470F47-88F8-4678-AC2A-3AD4B9FE094F}"/>
              </a:ext>
            </a:extLst>
          </p:cNvPr>
          <p:cNvSpPr/>
          <p:nvPr/>
        </p:nvSpPr>
        <p:spPr>
          <a:xfrm>
            <a:off x="6510300" y="2330678"/>
            <a:ext cx="1403305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19" name="制作主题包">
            <a:extLst>
              <a:ext uri="{FF2B5EF4-FFF2-40B4-BE49-F238E27FC236}">
                <a16:creationId xmlns:a16="http://schemas.microsoft.com/office/drawing/2014/main" id="{FD1A9134-0823-4D31-B03A-7FB77CB7C377}"/>
              </a:ext>
            </a:extLst>
          </p:cNvPr>
          <p:cNvSpPr txBox="1"/>
          <p:nvPr/>
        </p:nvSpPr>
        <p:spPr>
          <a:xfrm>
            <a:off x="6878528" y="2401947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直播平台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1" name="矩形">
            <a:extLst>
              <a:ext uri="{FF2B5EF4-FFF2-40B4-BE49-F238E27FC236}">
                <a16:creationId xmlns:a16="http://schemas.microsoft.com/office/drawing/2014/main" id="{00BF8741-F4E9-40F9-8378-A7AB5C5E8221}"/>
              </a:ext>
            </a:extLst>
          </p:cNvPr>
          <p:cNvSpPr/>
          <p:nvPr/>
        </p:nvSpPr>
        <p:spPr>
          <a:xfrm>
            <a:off x="912835" y="3075108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3" name="提升主题的美化质量">
            <a:extLst>
              <a:ext uri="{FF2B5EF4-FFF2-40B4-BE49-F238E27FC236}">
                <a16:creationId xmlns:a16="http://schemas.microsoft.com/office/drawing/2014/main" id="{C32D9E2D-4AA5-4EA4-A2C2-83B3424C79C1}"/>
              </a:ext>
            </a:extLst>
          </p:cNvPr>
          <p:cNvSpPr txBox="1"/>
          <p:nvPr/>
        </p:nvSpPr>
        <p:spPr>
          <a:xfrm>
            <a:off x="1629260" y="3161766"/>
            <a:ext cx="42101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品牌方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24" name="矩形">
            <a:extLst>
              <a:ext uri="{FF2B5EF4-FFF2-40B4-BE49-F238E27FC236}">
                <a16:creationId xmlns:a16="http://schemas.microsoft.com/office/drawing/2014/main" id="{55268EB7-92FB-4121-853B-F3EA0448C309}"/>
              </a:ext>
            </a:extLst>
          </p:cNvPr>
          <p:cNvSpPr/>
          <p:nvPr/>
        </p:nvSpPr>
        <p:spPr>
          <a:xfrm>
            <a:off x="914793" y="3075108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5" name="02">
            <a:extLst>
              <a:ext uri="{FF2B5EF4-FFF2-40B4-BE49-F238E27FC236}">
                <a16:creationId xmlns:a16="http://schemas.microsoft.com/office/drawing/2014/main" id="{A3C36181-1CEB-43A1-B30C-310305D69011}"/>
              </a:ext>
            </a:extLst>
          </p:cNvPr>
          <p:cNvSpPr txBox="1"/>
          <p:nvPr/>
        </p:nvSpPr>
        <p:spPr>
          <a:xfrm>
            <a:off x="991617" y="3115600"/>
            <a:ext cx="294953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99" name="矩形">
            <a:extLst>
              <a:ext uri="{FF2B5EF4-FFF2-40B4-BE49-F238E27FC236}">
                <a16:creationId xmlns:a16="http://schemas.microsoft.com/office/drawing/2014/main" id="{68A4412A-A143-4429-ADDD-15B0D88B7E37}"/>
              </a:ext>
            </a:extLst>
          </p:cNvPr>
          <p:cNvSpPr/>
          <p:nvPr/>
        </p:nvSpPr>
        <p:spPr>
          <a:xfrm>
            <a:off x="3713612" y="3075108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0" name="提升主题的美化质量">
            <a:extLst>
              <a:ext uri="{FF2B5EF4-FFF2-40B4-BE49-F238E27FC236}">
                <a16:creationId xmlns:a16="http://schemas.microsoft.com/office/drawing/2014/main" id="{E5F45C1C-C74C-4F77-B631-92BBB59A90BA}"/>
              </a:ext>
            </a:extLst>
          </p:cNvPr>
          <p:cNvSpPr txBox="1"/>
          <p:nvPr/>
        </p:nvSpPr>
        <p:spPr>
          <a:xfrm>
            <a:off x="4491657" y="3161766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淘宝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01" name="矩形">
            <a:extLst>
              <a:ext uri="{FF2B5EF4-FFF2-40B4-BE49-F238E27FC236}">
                <a16:creationId xmlns:a16="http://schemas.microsoft.com/office/drawing/2014/main" id="{7F29B5FF-BCF5-48B6-BE06-DD1CA1C72FBA}"/>
              </a:ext>
            </a:extLst>
          </p:cNvPr>
          <p:cNvSpPr/>
          <p:nvPr/>
        </p:nvSpPr>
        <p:spPr>
          <a:xfrm>
            <a:off x="3715570" y="3075108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2" name="02">
            <a:extLst>
              <a:ext uri="{FF2B5EF4-FFF2-40B4-BE49-F238E27FC236}">
                <a16:creationId xmlns:a16="http://schemas.microsoft.com/office/drawing/2014/main" id="{22D3425E-7C59-403F-8ADB-2F66CE6A85AD}"/>
              </a:ext>
            </a:extLst>
          </p:cNvPr>
          <p:cNvSpPr txBox="1"/>
          <p:nvPr/>
        </p:nvSpPr>
        <p:spPr>
          <a:xfrm>
            <a:off x="3792394" y="3115600"/>
            <a:ext cx="294953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121" name="矩形">
            <a:extLst>
              <a:ext uri="{FF2B5EF4-FFF2-40B4-BE49-F238E27FC236}">
                <a16:creationId xmlns:a16="http://schemas.microsoft.com/office/drawing/2014/main" id="{9DE37690-AA17-44EB-98EC-9B98B14586A0}"/>
              </a:ext>
            </a:extLst>
          </p:cNvPr>
          <p:cNvSpPr/>
          <p:nvPr/>
        </p:nvSpPr>
        <p:spPr>
          <a:xfrm>
            <a:off x="6510300" y="3075108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22" name="提升主题的美化质量">
            <a:extLst>
              <a:ext uri="{FF2B5EF4-FFF2-40B4-BE49-F238E27FC236}">
                <a16:creationId xmlns:a16="http://schemas.microsoft.com/office/drawing/2014/main" id="{B2C546D7-3054-4000-8F3C-2B29FAD42523}"/>
              </a:ext>
            </a:extLst>
          </p:cNvPr>
          <p:cNvSpPr txBox="1"/>
          <p:nvPr/>
        </p:nvSpPr>
        <p:spPr>
          <a:xfrm>
            <a:off x="7288345" y="3161766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抖音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23" name="矩形">
            <a:extLst>
              <a:ext uri="{FF2B5EF4-FFF2-40B4-BE49-F238E27FC236}">
                <a16:creationId xmlns:a16="http://schemas.microsoft.com/office/drawing/2014/main" id="{8273AE44-FE74-451A-8DF6-1DC10C36452F}"/>
              </a:ext>
            </a:extLst>
          </p:cNvPr>
          <p:cNvSpPr/>
          <p:nvPr/>
        </p:nvSpPr>
        <p:spPr>
          <a:xfrm>
            <a:off x="6512258" y="3075108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24" name="02">
            <a:extLst>
              <a:ext uri="{FF2B5EF4-FFF2-40B4-BE49-F238E27FC236}">
                <a16:creationId xmlns:a16="http://schemas.microsoft.com/office/drawing/2014/main" id="{46029DF2-825F-4345-8046-2DB14E9264AC}"/>
              </a:ext>
            </a:extLst>
          </p:cNvPr>
          <p:cNvSpPr txBox="1"/>
          <p:nvPr/>
        </p:nvSpPr>
        <p:spPr>
          <a:xfrm>
            <a:off x="6589082" y="3115600"/>
            <a:ext cx="294953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26" name="矩形">
            <a:extLst>
              <a:ext uri="{FF2B5EF4-FFF2-40B4-BE49-F238E27FC236}">
                <a16:creationId xmlns:a16="http://schemas.microsoft.com/office/drawing/2014/main" id="{A76E96DA-97DE-4F93-ADD7-54E78A503604}"/>
              </a:ext>
            </a:extLst>
          </p:cNvPr>
          <p:cNvSpPr/>
          <p:nvPr/>
        </p:nvSpPr>
        <p:spPr>
          <a:xfrm>
            <a:off x="912835" y="3699551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7" name="提升主题的可用性">
            <a:extLst>
              <a:ext uri="{FF2B5EF4-FFF2-40B4-BE49-F238E27FC236}">
                <a16:creationId xmlns:a16="http://schemas.microsoft.com/office/drawing/2014/main" id="{EBFD6C23-9662-48FB-A5D6-0A8BFD6686DB}"/>
              </a:ext>
            </a:extLst>
          </p:cNvPr>
          <p:cNvSpPr txBox="1"/>
          <p:nvPr/>
        </p:nvSpPr>
        <p:spPr>
          <a:xfrm>
            <a:off x="1629260" y="3786209"/>
            <a:ext cx="42101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批发商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28" name="矩形">
            <a:extLst>
              <a:ext uri="{FF2B5EF4-FFF2-40B4-BE49-F238E27FC236}">
                <a16:creationId xmlns:a16="http://schemas.microsoft.com/office/drawing/2014/main" id="{944D26C2-E8E2-4569-9943-250342003399}"/>
              </a:ext>
            </a:extLst>
          </p:cNvPr>
          <p:cNvSpPr/>
          <p:nvPr/>
        </p:nvSpPr>
        <p:spPr>
          <a:xfrm>
            <a:off x="914793" y="3699551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9" name="03">
            <a:extLst>
              <a:ext uri="{FF2B5EF4-FFF2-40B4-BE49-F238E27FC236}">
                <a16:creationId xmlns:a16="http://schemas.microsoft.com/office/drawing/2014/main" id="{57256B9E-A1E4-4A6E-92C1-C49FD9D9EAC4}"/>
              </a:ext>
            </a:extLst>
          </p:cNvPr>
          <p:cNvSpPr txBox="1"/>
          <p:nvPr/>
        </p:nvSpPr>
        <p:spPr>
          <a:xfrm>
            <a:off x="973984" y="3740043"/>
            <a:ext cx="33021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103" name="矩形">
            <a:extLst>
              <a:ext uri="{FF2B5EF4-FFF2-40B4-BE49-F238E27FC236}">
                <a16:creationId xmlns:a16="http://schemas.microsoft.com/office/drawing/2014/main" id="{FE47519F-511F-4BA7-96C5-378302F100F8}"/>
              </a:ext>
            </a:extLst>
          </p:cNvPr>
          <p:cNvSpPr/>
          <p:nvPr/>
        </p:nvSpPr>
        <p:spPr>
          <a:xfrm>
            <a:off x="3713612" y="3699551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4" name="提升主题的可用性">
            <a:extLst>
              <a:ext uri="{FF2B5EF4-FFF2-40B4-BE49-F238E27FC236}">
                <a16:creationId xmlns:a16="http://schemas.microsoft.com/office/drawing/2014/main" id="{8F1A4D86-CE02-4ED5-AA00-1C5D6F3C20F9}"/>
              </a:ext>
            </a:extLst>
          </p:cNvPr>
          <p:cNvSpPr txBox="1"/>
          <p:nvPr/>
        </p:nvSpPr>
        <p:spPr>
          <a:xfrm>
            <a:off x="4491657" y="3786209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京东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05" name="矩形">
            <a:extLst>
              <a:ext uri="{FF2B5EF4-FFF2-40B4-BE49-F238E27FC236}">
                <a16:creationId xmlns:a16="http://schemas.microsoft.com/office/drawing/2014/main" id="{4E061A63-6CFB-4875-9470-B38EBC027DEB}"/>
              </a:ext>
            </a:extLst>
          </p:cNvPr>
          <p:cNvSpPr/>
          <p:nvPr/>
        </p:nvSpPr>
        <p:spPr>
          <a:xfrm>
            <a:off x="3715570" y="3699551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6" name="03">
            <a:extLst>
              <a:ext uri="{FF2B5EF4-FFF2-40B4-BE49-F238E27FC236}">
                <a16:creationId xmlns:a16="http://schemas.microsoft.com/office/drawing/2014/main" id="{6EC401C0-53DE-4C9E-9315-451B2C223328}"/>
              </a:ext>
            </a:extLst>
          </p:cNvPr>
          <p:cNvSpPr txBox="1"/>
          <p:nvPr/>
        </p:nvSpPr>
        <p:spPr>
          <a:xfrm>
            <a:off x="3774761" y="3740043"/>
            <a:ext cx="33021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125" name="矩形">
            <a:extLst>
              <a:ext uri="{FF2B5EF4-FFF2-40B4-BE49-F238E27FC236}">
                <a16:creationId xmlns:a16="http://schemas.microsoft.com/office/drawing/2014/main" id="{B68B8CB4-7B33-4EA9-959E-CBF059053EA9}"/>
              </a:ext>
            </a:extLst>
          </p:cNvPr>
          <p:cNvSpPr/>
          <p:nvPr/>
        </p:nvSpPr>
        <p:spPr>
          <a:xfrm>
            <a:off x="6510300" y="3699551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26" name="提升主题的可用性">
            <a:extLst>
              <a:ext uri="{FF2B5EF4-FFF2-40B4-BE49-F238E27FC236}">
                <a16:creationId xmlns:a16="http://schemas.microsoft.com/office/drawing/2014/main" id="{A87E27FD-D31B-4CC1-97B9-7B2F75A8CDA0}"/>
              </a:ext>
            </a:extLst>
          </p:cNvPr>
          <p:cNvSpPr txBox="1"/>
          <p:nvPr/>
        </p:nvSpPr>
        <p:spPr>
          <a:xfrm>
            <a:off x="7288345" y="3786209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快手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27" name="矩形">
            <a:extLst>
              <a:ext uri="{FF2B5EF4-FFF2-40B4-BE49-F238E27FC236}">
                <a16:creationId xmlns:a16="http://schemas.microsoft.com/office/drawing/2014/main" id="{0A456C4B-69DA-4BAD-859E-ADF478495BCB}"/>
              </a:ext>
            </a:extLst>
          </p:cNvPr>
          <p:cNvSpPr/>
          <p:nvPr/>
        </p:nvSpPr>
        <p:spPr>
          <a:xfrm>
            <a:off x="6512258" y="3699551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28" name="03">
            <a:extLst>
              <a:ext uri="{FF2B5EF4-FFF2-40B4-BE49-F238E27FC236}">
                <a16:creationId xmlns:a16="http://schemas.microsoft.com/office/drawing/2014/main" id="{97604683-C289-454F-9ECF-D7343C7ACE52}"/>
              </a:ext>
            </a:extLst>
          </p:cNvPr>
          <p:cNvSpPr txBox="1"/>
          <p:nvPr/>
        </p:nvSpPr>
        <p:spPr>
          <a:xfrm>
            <a:off x="6571449" y="3740043"/>
            <a:ext cx="33021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32" name="矩形">
            <a:extLst>
              <a:ext uri="{FF2B5EF4-FFF2-40B4-BE49-F238E27FC236}">
                <a16:creationId xmlns:a16="http://schemas.microsoft.com/office/drawing/2014/main" id="{7B460170-EDCC-4D11-AC25-0225706DABBC}"/>
              </a:ext>
            </a:extLst>
          </p:cNvPr>
          <p:cNvSpPr/>
          <p:nvPr/>
        </p:nvSpPr>
        <p:spPr>
          <a:xfrm>
            <a:off x="912835" y="4323994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3" name="提升主题的可用性">
            <a:extLst>
              <a:ext uri="{FF2B5EF4-FFF2-40B4-BE49-F238E27FC236}">
                <a16:creationId xmlns:a16="http://schemas.microsoft.com/office/drawing/2014/main" id="{6A11A039-EED9-42EE-96CE-EF567CBD249C}"/>
              </a:ext>
            </a:extLst>
          </p:cNvPr>
          <p:cNvSpPr txBox="1"/>
          <p:nvPr/>
        </p:nvSpPr>
        <p:spPr>
          <a:xfrm>
            <a:off x="1629260" y="4410652"/>
            <a:ext cx="42101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经销商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34" name="矩形">
            <a:extLst>
              <a:ext uri="{FF2B5EF4-FFF2-40B4-BE49-F238E27FC236}">
                <a16:creationId xmlns:a16="http://schemas.microsoft.com/office/drawing/2014/main" id="{B2F1E664-7523-4FE3-879B-C2B55B305074}"/>
              </a:ext>
            </a:extLst>
          </p:cNvPr>
          <p:cNvSpPr/>
          <p:nvPr/>
        </p:nvSpPr>
        <p:spPr>
          <a:xfrm>
            <a:off x="914793" y="4323994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5" name="03">
            <a:extLst>
              <a:ext uri="{FF2B5EF4-FFF2-40B4-BE49-F238E27FC236}">
                <a16:creationId xmlns:a16="http://schemas.microsoft.com/office/drawing/2014/main" id="{14E01086-E04A-4EA6-8059-2495AA1F501F}"/>
              </a:ext>
            </a:extLst>
          </p:cNvPr>
          <p:cNvSpPr txBox="1"/>
          <p:nvPr/>
        </p:nvSpPr>
        <p:spPr>
          <a:xfrm>
            <a:off x="973983" y="4364486"/>
            <a:ext cx="33022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03</a:t>
            </a:r>
          </a:p>
        </p:txBody>
      </p:sp>
      <p:sp>
        <p:nvSpPr>
          <p:cNvPr id="107" name="矩形">
            <a:extLst>
              <a:ext uri="{FF2B5EF4-FFF2-40B4-BE49-F238E27FC236}">
                <a16:creationId xmlns:a16="http://schemas.microsoft.com/office/drawing/2014/main" id="{26F825D6-2421-47EF-BFB3-FF3740228F46}"/>
              </a:ext>
            </a:extLst>
          </p:cNvPr>
          <p:cNvSpPr/>
          <p:nvPr/>
        </p:nvSpPr>
        <p:spPr>
          <a:xfrm>
            <a:off x="3713612" y="4323994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8" name="提升主题的可用性">
            <a:extLst>
              <a:ext uri="{FF2B5EF4-FFF2-40B4-BE49-F238E27FC236}">
                <a16:creationId xmlns:a16="http://schemas.microsoft.com/office/drawing/2014/main" id="{1CCD108B-35EC-4B03-B14B-63F434FCCD11}"/>
              </a:ext>
            </a:extLst>
          </p:cNvPr>
          <p:cNvSpPr txBox="1"/>
          <p:nvPr/>
        </p:nvSpPr>
        <p:spPr>
          <a:xfrm>
            <a:off x="4430037" y="4410652"/>
            <a:ext cx="42101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拼多多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09" name="矩形">
            <a:extLst>
              <a:ext uri="{FF2B5EF4-FFF2-40B4-BE49-F238E27FC236}">
                <a16:creationId xmlns:a16="http://schemas.microsoft.com/office/drawing/2014/main" id="{C6C97D3E-7E0B-463B-BD43-1802C570BE82}"/>
              </a:ext>
            </a:extLst>
          </p:cNvPr>
          <p:cNvSpPr/>
          <p:nvPr/>
        </p:nvSpPr>
        <p:spPr>
          <a:xfrm>
            <a:off x="3715570" y="4323994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10" name="03">
            <a:extLst>
              <a:ext uri="{FF2B5EF4-FFF2-40B4-BE49-F238E27FC236}">
                <a16:creationId xmlns:a16="http://schemas.microsoft.com/office/drawing/2014/main" id="{8827A7C7-71CC-437F-9BA6-81E0FA8F8CFE}"/>
              </a:ext>
            </a:extLst>
          </p:cNvPr>
          <p:cNvSpPr txBox="1"/>
          <p:nvPr/>
        </p:nvSpPr>
        <p:spPr>
          <a:xfrm>
            <a:off x="3774760" y="4364486"/>
            <a:ext cx="33022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03</a:t>
            </a:r>
          </a:p>
        </p:txBody>
      </p:sp>
      <p:sp>
        <p:nvSpPr>
          <p:cNvPr id="129" name="矩形">
            <a:extLst>
              <a:ext uri="{FF2B5EF4-FFF2-40B4-BE49-F238E27FC236}">
                <a16:creationId xmlns:a16="http://schemas.microsoft.com/office/drawing/2014/main" id="{D1E570F2-8931-4C95-93AD-12CCD52980A6}"/>
              </a:ext>
            </a:extLst>
          </p:cNvPr>
          <p:cNvSpPr/>
          <p:nvPr/>
        </p:nvSpPr>
        <p:spPr>
          <a:xfrm>
            <a:off x="6510300" y="4323994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30" name="提升主题的可用性">
            <a:extLst>
              <a:ext uri="{FF2B5EF4-FFF2-40B4-BE49-F238E27FC236}">
                <a16:creationId xmlns:a16="http://schemas.microsoft.com/office/drawing/2014/main" id="{1C2D5CED-C078-4872-ABFA-DDE73212E333}"/>
              </a:ext>
            </a:extLst>
          </p:cNvPr>
          <p:cNvSpPr txBox="1"/>
          <p:nvPr/>
        </p:nvSpPr>
        <p:spPr>
          <a:xfrm>
            <a:off x="7226726" y="4410652"/>
            <a:ext cx="42101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小红书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31" name="矩形">
            <a:extLst>
              <a:ext uri="{FF2B5EF4-FFF2-40B4-BE49-F238E27FC236}">
                <a16:creationId xmlns:a16="http://schemas.microsoft.com/office/drawing/2014/main" id="{5D02C5D1-3F94-46B0-BC01-F22F1BCA6AE3}"/>
              </a:ext>
            </a:extLst>
          </p:cNvPr>
          <p:cNvSpPr/>
          <p:nvPr/>
        </p:nvSpPr>
        <p:spPr>
          <a:xfrm>
            <a:off x="6512258" y="4323994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32" name="03">
            <a:extLst>
              <a:ext uri="{FF2B5EF4-FFF2-40B4-BE49-F238E27FC236}">
                <a16:creationId xmlns:a16="http://schemas.microsoft.com/office/drawing/2014/main" id="{47F89063-BBC1-479C-881F-C1B5C70F825F}"/>
              </a:ext>
            </a:extLst>
          </p:cNvPr>
          <p:cNvSpPr txBox="1"/>
          <p:nvPr/>
        </p:nvSpPr>
        <p:spPr>
          <a:xfrm>
            <a:off x="6571448" y="4364486"/>
            <a:ext cx="33022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03</a:t>
            </a:r>
          </a:p>
        </p:txBody>
      </p:sp>
      <p:sp>
        <p:nvSpPr>
          <p:cNvPr id="37" name="矩形">
            <a:extLst>
              <a:ext uri="{FF2B5EF4-FFF2-40B4-BE49-F238E27FC236}">
                <a16:creationId xmlns:a16="http://schemas.microsoft.com/office/drawing/2014/main" id="{DED10357-DF8D-407B-932E-937C44962BE7}"/>
              </a:ext>
            </a:extLst>
          </p:cNvPr>
          <p:cNvSpPr/>
          <p:nvPr/>
        </p:nvSpPr>
        <p:spPr>
          <a:xfrm>
            <a:off x="912835" y="4948437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8" name="提升主题的可用性">
            <a:extLst>
              <a:ext uri="{FF2B5EF4-FFF2-40B4-BE49-F238E27FC236}">
                <a16:creationId xmlns:a16="http://schemas.microsoft.com/office/drawing/2014/main" id="{A5510D13-4926-4D3A-B060-8B720CBBA45B}"/>
              </a:ext>
            </a:extLst>
          </p:cNvPr>
          <p:cNvSpPr txBox="1"/>
          <p:nvPr/>
        </p:nvSpPr>
        <p:spPr>
          <a:xfrm>
            <a:off x="1690880" y="5035095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工厂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39" name="矩形">
            <a:extLst>
              <a:ext uri="{FF2B5EF4-FFF2-40B4-BE49-F238E27FC236}">
                <a16:creationId xmlns:a16="http://schemas.microsoft.com/office/drawing/2014/main" id="{15DC8A58-944E-4230-89F8-9828C719371D}"/>
              </a:ext>
            </a:extLst>
          </p:cNvPr>
          <p:cNvSpPr/>
          <p:nvPr/>
        </p:nvSpPr>
        <p:spPr>
          <a:xfrm>
            <a:off x="914793" y="4948437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0" name="03">
            <a:extLst>
              <a:ext uri="{FF2B5EF4-FFF2-40B4-BE49-F238E27FC236}">
                <a16:creationId xmlns:a16="http://schemas.microsoft.com/office/drawing/2014/main" id="{C95C8D47-0699-49CD-8235-8CEC3D0C8C34}"/>
              </a:ext>
            </a:extLst>
          </p:cNvPr>
          <p:cNvSpPr txBox="1"/>
          <p:nvPr/>
        </p:nvSpPr>
        <p:spPr>
          <a:xfrm>
            <a:off x="973984" y="4988929"/>
            <a:ext cx="33021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111" name="矩形">
            <a:extLst>
              <a:ext uri="{FF2B5EF4-FFF2-40B4-BE49-F238E27FC236}">
                <a16:creationId xmlns:a16="http://schemas.microsoft.com/office/drawing/2014/main" id="{8FEB598E-8A99-4809-A541-76361846CDFE}"/>
              </a:ext>
            </a:extLst>
          </p:cNvPr>
          <p:cNvSpPr/>
          <p:nvPr/>
        </p:nvSpPr>
        <p:spPr>
          <a:xfrm>
            <a:off x="3713612" y="4948437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12" name="提升主题的可用性">
            <a:extLst>
              <a:ext uri="{FF2B5EF4-FFF2-40B4-BE49-F238E27FC236}">
                <a16:creationId xmlns:a16="http://schemas.microsoft.com/office/drawing/2014/main" id="{B3EE7DA1-316D-41DD-BE0C-3C6987B6866D}"/>
              </a:ext>
            </a:extLst>
          </p:cNvPr>
          <p:cNvSpPr txBox="1"/>
          <p:nvPr/>
        </p:nvSpPr>
        <p:spPr>
          <a:xfrm>
            <a:off x="4430036" y="5035095"/>
            <a:ext cx="42101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蘑菇街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13" name="矩形">
            <a:extLst>
              <a:ext uri="{FF2B5EF4-FFF2-40B4-BE49-F238E27FC236}">
                <a16:creationId xmlns:a16="http://schemas.microsoft.com/office/drawing/2014/main" id="{E14008D9-3564-4F74-92CD-D4E6EA343472}"/>
              </a:ext>
            </a:extLst>
          </p:cNvPr>
          <p:cNvSpPr/>
          <p:nvPr/>
        </p:nvSpPr>
        <p:spPr>
          <a:xfrm>
            <a:off x="3715570" y="4948437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14" name="03">
            <a:extLst>
              <a:ext uri="{FF2B5EF4-FFF2-40B4-BE49-F238E27FC236}">
                <a16:creationId xmlns:a16="http://schemas.microsoft.com/office/drawing/2014/main" id="{B0444814-808E-4B1D-8687-21F807902540}"/>
              </a:ext>
            </a:extLst>
          </p:cNvPr>
          <p:cNvSpPr txBox="1"/>
          <p:nvPr/>
        </p:nvSpPr>
        <p:spPr>
          <a:xfrm>
            <a:off x="3774761" y="4988929"/>
            <a:ext cx="33021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133" name="矩形">
            <a:extLst>
              <a:ext uri="{FF2B5EF4-FFF2-40B4-BE49-F238E27FC236}">
                <a16:creationId xmlns:a16="http://schemas.microsoft.com/office/drawing/2014/main" id="{191CA816-EDE4-44AA-8E30-6C6144901AD1}"/>
              </a:ext>
            </a:extLst>
          </p:cNvPr>
          <p:cNvSpPr/>
          <p:nvPr/>
        </p:nvSpPr>
        <p:spPr>
          <a:xfrm>
            <a:off x="6510300" y="4948437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34" name="提升主题的可用性">
            <a:extLst>
              <a:ext uri="{FF2B5EF4-FFF2-40B4-BE49-F238E27FC236}">
                <a16:creationId xmlns:a16="http://schemas.microsoft.com/office/drawing/2014/main" id="{52BD95F2-733E-4133-8C4E-3E728B486402}"/>
              </a:ext>
            </a:extLst>
          </p:cNvPr>
          <p:cNvSpPr txBox="1"/>
          <p:nvPr/>
        </p:nvSpPr>
        <p:spPr>
          <a:xfrm>
            <a:off x="7226724" y="5035095"/>
            <a:ext cx="42101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蘑菇街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35" name="矩形">
            <a:extLst>
              <a:ext uri="{FF2B5EF4-FFF2-40B4-BE49-F238E27FC236}">
                <a16:creationId xmlns:a16="http://schemas.microsoft.com/office/drawing/2014/main" id="{71B2F9F7-F9A8-4158-95EB-871CB3E26F4C}"/>
              </a:ext>
            </a:extLst>
          </p:cNvPr>
          <p:cNvSpPr/>
          <p:nvPr/>
        </p:nvSpPr>
        <p:spPr>
          <a:xfrm>
            <a:off x="6512258" y="4948437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36" name="03">
            <a:extLst>
              <a:ext uri="{FF2B5EF4-FFF2-40B4-BE49-F238E27FC236}">
                <a16:creationId xmlns:a16="http://schemas.microsoft.com/office/drawing/2014/main" id="{BFC20CDE-32EA-404F-9FFE-4D60D7B2BBAA}"/>
              </a:ext>
            </a:extLst>
          </p:cNvPr>
          <p:cNvSpPr txBox="1"/>
          <p:nvPr/>
        </p:nvSpPr>
        <p:spPr>
          <a:xfrm>
            <a:off x="6571449" y="4988929"/>
            <a:ext cx="33021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137" name="线条">
            <a:extLst>
              <a:ext uri="{FF2B5EF4-FFF2-40B4-BE49-F238E27FC236}">
                <a16:creationId xmlns:a16="http://schemas.microsoft.com/office/drawing/2014/main" id="{802B35E4-E5A4-4848-AAFD-707F1BEFBE00}"/>
              </a:ext>
            </a:extLst>
          </p:cNvPr>
          <p:cNvSpPr/>
          <p:nvPr/>
        </p:nvSpPr>
        <p:spPr>
          <a:xfrm>
            <a:off x="9974075" y="5133631"/>
            <a:ext cx="732025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" name="矩形">
            <a:extLst>
              <a:ext uri="{FF2B5EF4-FFF2-40B4-BE49-F238E27FC236}">
                <a16:creationId xmlns:a16="http://schemas.microsoft.com/office/drawing/2014/main" id="{555C2F82-DC67-4661-81CC-E0CF671B92AE}"/>
              </a:ext>
            </a:extLst>
          </p:cNvPr>
          <p:cNvSpPr/>
          <p:nvPr/>
        </p:nvSpPr>
        <p:spPr>
          <a:xfrm>
            <a:off x="8929379" y="4944381"/>
            <a:ext cx="1044696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40" name="制作主题包">
            <a:extLst>
              <a:ext uri="{FF2B5EF4-FFF2-40B4-BE49-F238E27FC236}">
                <a16:creationId xmlns:a16="http://schemas.microsoft.com/office/drawing/2014/main" id="{99545A79-10ED-429F-8E86-A5CEEA0C45E6}"/>
              </a:ext>
            </a:extLst>
          </p:cNvPr>
          <p:cNvSpPr txBox="1"/>
          <p:nvPr/>
        </p:nvSpPr>
        <p:spPr>
          <a:xfrm>
            <a:off x="9272191" y="5015650"/>
            <a:ext cx="359073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主播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41" name="矩形">
            <a:extLst>
              <a:ext uri="{FF2B5EF4-FFF2-40B4-BE49-F238E27FC236}">
                <a16:creationId xmlns:a16="http://schemas.microsoft.com/office/drawing/2014/main" id="{5011853F-F488-4F78-A2AA-B0D41D799508}"/>
              </a:ext>
            </a:extLst>
          </p:cNvPr>
          <p:cNvSpPr/>
          <p:nvPr/>
        </p:nvSpPr>
        <p:spPr>
          <a:xfrm>
            <a:off x="8929379" y="3846093"/>
            <a:ext cx="1044696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42" name="制作主题包">
            <a:extLst>
              <a:ext uri="{FF2B5EF4-FFF2-40B4-BE49-F238E27FC236}">
                <a16:creationId xmlns:a16="http://schemas.microsoft.com/office/drawing/2014/main" id="{F37657C1-0184-4ACE-B900-9BF033149A50}"/>
              </a:ext>
            </a:extLst>
          </p:cNvPr>
          <p:cNvSpPr txBox="1"/>
          <p:nvPr/>
        </p:nvSpPr>
        <p:spPr>
          <a:xfrm>
            <a:off x="9224902" y="3917362"/>
            <a:ext cx="4536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MCN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43" name="线条">
            <a:extLst>
              <a:ext uri="{FF2B5EF4-FFF2-40B4-BE49-F238E27FC236}">
                <a16:creationId xmlns:a16="http://schemas.microsoft.com/office/drawing/2014/main" id="{71D1D362-2C90-4598-A9FB-337E476A7F8F}"/>
              </a:ext>
            </a:extLst>
          </p:cNvPr>
          <p:cNvSpPr/>
          <p:nvPr/>
        </p:nvSpPr>
        <p:spPr>
          <a:xfrm flipH="1">
            <a:off x="8156456" y="5133631"/>
            <a:ext cx="772923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4" name="线条">
            <a:extLst>
              <a:ext uri="{FF2B5EF4-FFF2-40B4-BE49-F238E27FC236}">
                <a16:creationId xmlns:a16="http://schemas.microsoft.com/office/drawing/2014/main" id="{A1674BA2-90AE-46E2-A243-B6FE174FCAC8}"/>
              </a:ext>
            </a:extLst>
          </p:cNvPr>
          <p:cNvSpPr/>
          <p:nvPr/>
        </p:nvSpPr>
        <p:spPr>
          <a:xfrm flipH="1">
            <a:off x="8156456" y="4027501"/>
            <a:ext cx="772923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设计">
            <a:extLst>
              <a:ext uri="{FF2B5EF4-FFF2-40B4-BE49-F238E27FC236}">
                <a16:creationId xmlns:a16="http://schemas.microsoft.com/office/drawing/2014/main" id="{5A507E6B-18D0-4A7C-9A82-70AE1446CF4D}"/>
              </a:ext>
            </a:extLst>
          </p:cNvPr>
          <p:cNvSpPr txBox="1"/>
          <p:nvPr/>
        </p:nvSpPr>
        <p:spPr>
          <a:xfrm>
            <a:off x="8211109" y="4830456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有趣内容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47" name="设计">
            <a:extLst>
              <a:ext uri="{FF2B5EF4-FFF2-40B4-BE49-F238E27FC236}">
                <a16:creationId xmlns:a16="http://schemas.microsoft.com/office/drawing/2014/main" id="{244D6598-DECE-470A-BCC2-1DA1AB8A4C00}"/>
              </a:ext>
            </a:extLst>
          </p:cNvPr>
          <p:cNvSpPr txBox="1"/>
          <p:nvPr/>
        </p:nvSpPr>
        <p:spPr>
          <a:xfrm>
            <a:off x="8211109" y="3757933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服务费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48" name="设计">
            <a:extLst>
              <a:ext uri="{FF2B5EF4-FFF2-40B4-BE49-F238E27FC236}">
                <a16:creationId xmlns:a16="http://schemas.microsoft.com/office/drawing/2014/main" id="{79AD53F3-E920-4F18-A79A-96BAE36C7E26}"/>
              </a:ext>
            </a:extLst>
          </p:cNvPr>
          <p:cNvSpPr txBox="1"/>
          <p:nvPr/>
        </p:nvSpPr>
        <p:spPr>
          <a:xfrm>
            <a:off x="9983462" y="4830456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直播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50" name="线条">
            <a:extLst>
              <a:ext uri="{FF2B5EF4-FFF2-40B4-BE49-F238E27FC236}">
                <a16:creationId xmlns:a16="http://schemas.microsoft.com/office/drawing/2014/main" id="{892CB740-D4EC-429D-815E-75A219486FA8}"/>
              </a:ext>
            </a:extLst>
          </p:cNvPr>
          <p:cNvSpPr/>
          <p:nvPr/>
        </p:nvSpPr>
        <p:spPr>
          <a:xfrm flipH="1">
            <a:off x="8156455" y="3086994"/>
            <a:ext cx="2549644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headEnd type="triangle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1" name="矩形">
            <a:extLst>
              <a:ext uri="{FF2B5EF4-FFF2-40B4-BE49-F238E27FC236}">
                <a16:creationId xmlns:a16="http://schemas.microsoft.com/office/drawing/2014/main" id="{5B48F039-A502-437D-9729-B5D3A0736488}"/>
              </a:ext>
            </a:extLst>
          </p:cNvPr>
          <p:cNvSpPr/>
          <p:nvPr/>
        </p:nvSpPr>
        <p:spPr>
          <a:xfrm>
            <a:off x="10706100" y="2330678"/>
            <a:ext cx="812800" cy="3244847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52" name="线条">
            <a:extLst>
              <a:ext uri="{FF2B5EF4-FFF2-40B4-BE49-F238E27FC236}">
                <a16:creationId xmlns:a16="http://schemas.microsoft.com/office/drawing/2014/main" id="{5AB1846F-BC53-497B-8C44-F776ADC03DD1}"/>
              </a:ext>
            </a:extLst>
          </p:cNvPr>
          <p:cNvSpPr/>
          <p:nvPr/>
        </p:nvSpPr>
        <p:spPr>
          <a:xfrm flipH="1">
            <a:off x="9390308" y="4224594"/>
            <a:ext cx="0" cy="719786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" name="线条">
            <a:extLst>
              <a:ext uri="{FF2B5EF4-FFF2-40B4-BE49-F238E27FC236}">
                <a16:creationId xmlns:a16="http://schemas.microsoft.com/office/drawing/2014/main" id="{63E6C540-1B9E-4F28-B4C9-2B16BA302ACF}"/>
              </a:ext>
            </a:extLst>
          </p:cNvPr>
          <p:cNvSpPr/>
          <p:nvPr/>
        </p:nvSpPr>
        <p:spPr>
          <a:xfrm flipH="1" flipV="1">
            <a:off x="9535088" y="4224595"/>
            <a:ext cx="0" cy="719785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4" name="设计">
            <a:extLst>
              <a:ext uri="{FF2B5EF4-FFF2-40B4-BE49-F238E27FC236}">
                <a16:creationId xmlns:a16="http://schemas.microsoft.com/office/drawing/2014/main" id="{7FB17B52-B8FA-466E-ADEB-BDC3A5A1B176}"/>
              </a:ext>
            </a:extLst>
          </p:cNvPr>
          <p:cNvSpPr txBox="1"/>
          <p:nvPr/>
        </p:nvSpPr>
        <p:spPr>
          <a:xfrm>
            <a:off x="8672039" y="4466506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抽佣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55" name="设计">
            <a:extLst>
              <a:ext uri="{FF2B5EF4-FFF2-40B4-BE49-F238E27FC236}">
                <a16:creationId xmlns:a16="http://schemas.microsoft.com/office/drawing/2014/main" id="{C9216AF3-1368-458A-A04D-FE089DDC60A1}"/>
              </a:ext>
            </a:extLst>
          </p:cNvPr>
          <p:cNvSpPr txBox="1"/>
          <p:nvPr/>
        </p:nvSpPr>
        <p:spPr>
          <a:xfrm>
            <a:off x="9631259" y="4466506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孵化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grpSp>
        <p:nvGrpSpPr>
          <p:cNvPr id="165" name="组合 164">
            <a:extLst>
              <a:ext uri="{FF2B5EF4-FFF2-40B4-BE49-F238E27FC236}">
                <a16:creationId xmlns:a16="http://schemas.microsoft.com/office/drawing/2014/main" id="{8B8E46BE-B266-45A7-88F1-D9C426AD8C92}"/>
              </a:ext>
            </a:extLst>
          </p:cNvPr>
          <p:cNvGrpSpPr/>
          <p:nvPr/>
        </p:nvGrpSpPr>
        <p:grpSpPr>
          <a:xfrm>
            <a:off x="8483588" y="2503074"/>
            <a:ext cx="1895379" cy="565646"/>
            <a:chOff x="8493642" y="2314633"/>
            <a:chExt cx="1895379" cy="565646"/>
          </a:xfrm>
        </p:grpSpPr>
        <p:sp>
          <p:nvSpPr>
            <p:cNvPr id="156" name="矩形">
              <a:extLst>
                <a:ext uri="{FF2B5EF4-FFF2-40B4-BE49-F238E27FC236}">
                  <a16:creationId xmlns:a16="http://schemas.microsoft.com/office/drawing/2014/main" id="{4A8C1C33-C855-465B-85C0-DED831D8C40E}"/>
                </a:ext>
              </a:extLst>
            </p:cNvPr>
            <p:cNvSpPr/>
            <p:nvPr/>
          </p:nvSpPr>
          <p:spPr>
            <a:xfrm flipV="1">
              <a:off x="8539050" y="2413704"/>
              <a:ext cx="1808479" cy="456016"/>
            </a:xfrm>
            <a:prstGeom prst="rect">
              <a:avLst/>
            </a:prstGeom>
            <a:gradFill>
              <a:gsLst>
                <a:gs pos="0">
                  <a:srgbClr val="3C5DEB">
                    <a:alpha val="15616"/>
                  </a:srgbClr>
                </a:gs>
                <a:gs pos="72330">
                  <a:srgbClr val="9DAEF5">
                    <a:alpha val="7808"/>
                  </a:srgbClr>
                </a:gs>
                <a:gs pos="100000">
                  <a:srgbClr val="FFFFFF">
                    <a:alpha val="0"/>
                  </a:srgbClr>
                </a:gs>
              </a:gsLst>
              <a:path>
                <a:fillToRect l="49598" t="101030" r="50401" b="-1030"/>
              </a:path>
            </a:gradFill>
            <a:ln w="3175"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3C5DEB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57" name="设计">
              <a:extLst>
                <a:ext uri="{FF2B5EF4-FFF2-40B4-BE49-F238E27FC236}">
                  <a16:creationId xmlns:a16="http://schemas.microsoft.com/office/drawing/2014/main" id="{D59141AA-596B-4264-9FD0-C4B0B9A47ADB}"/>
                </a:ext>
              </a:extLst>
            </p:cNvPr>
            <p:cNvSpPr txBox="1"/>
            <p:nvPr/>
          </p:nvSpPr>
          <p:spPr>
            <a:xfrm>
              <a:off x="8658584" y="2542977"/>
              <a:ext cx="666850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内容输出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158" name="线条">
              <a:extLst>
                <a:ext uri="{FF2B5EF4-FFF2-40B4-BE49-F238E27FC236}">
                  <a16:creationId xmlns:a16="http://schemas.microsoft.com/office/drawing/2014/main" id="{E6C86C88-2054-4BEF-8077-84B552724684}"/>
                </a:ext>
              </a:extLst>
            </p:cNvPr>
            <p:cNvSpPr/>
            <p:nvPr/>
          </p:nvSpPr>
          <p:spPr>
            <a:xfrm>
              <a:off x="8542690" y="2437223"/>
              <a:ext cx="0" cy="436648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9" name="圆形">
              <a:extLst>
                <a:ext uri="{FF2B5EF4-FFF2-40B4-BE49-F238E27FC236}">
                  <a16:creationId xmlns:a16="http://schemas.microsoft.com/office/drawing/2014/main" id="{5779B37F-A85F-4833-8617-3F098480C7BC}"/>
                </a:ext>
              </a:extLst>
            </p:cNvPr>
            <p:cNvSpPr/>
            <p:nvPr/>
          </p:nvSpPr>
          <p:spPr>
            <a:xfrm flipV="1">
              <a:off x="8493642" y="2334001"/>
              <a:ext cx="98095" cy="98095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60" name="线条">
              <a:extLst>
                <a:ext uri="{FF2B5EF4-FFF2-40B4-BE49-F238E27FC236}">
                  <a16:creationId xmlns:a16="http://schemas.microsoft.com/office/drawing/2014/main" id="{6A8FC0A5-06CF-4CFA-8942-E598FD41F2DA}"/>
                </a:ext>
              </a:extLst>
            </p:cNvPr>
            <p:cNvSpPr/>
            <p:nvPr/>
          </p:nvSpPr>
          <p:spPr>
            <a:xfrm>
              <a:off x="9441332" y="2417855"/>
              <a:ext cx="0" cy="462424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1" name="圆形">
              <a:extLst>
                <a:ext uri="{FF2B5EF4-FFF2-40B4-BE49-F238E27FC236}">
                  <a16:creationId xmlns:a16="http://schemas.microsoft.com/office/drawing/2014/main" id="{43EA3D29-FAE2-4114-AC2A-E09F5B3B46F0}"/>
                </a:ext>
              </a:extLst>
            </p:cNvPr>
            <p:cNvSpPr/>
            <p:nvPr/>
          </p:nvSpPr>
          <p:spPr>
            <a:xfrm flipV="1">
              <a:off x="9392284" y="2314633"/>
              <a:ext cx="98095" cy="98095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62" name="线条">
              <a:extLst>
                <a:ext uri="{FF2B5EF4-FFF2-40B4-BE49-F238E27FC236}">
                  <a16:creationId xmlns:a16="http://schemas.microsoft.com/office/drawing/2014/main" id="{AE4A7FFA-DBDC-4BEC-BEFF-79CEB6E0D2BD}"/>
                </a:ext>
              </a:extLst>
            </p:cNvPr>
            <p:cNvSpPr/>
            <p:nvPr/>
          </p:nvSpPr>
          <p:spPr>
            <a:xfrm>
              <a:off x="10339973" y="2417855"/>
              <a:ext cx="1" cy="456016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3" name="圆形">
              <a:extLst>
                <a:ext uri="{FF2B5EF4-FFF2-40B4-BE49-F238E27FC236}">
                  <a16:creationId xmlns:a16="http://schemas.microsoft.com/office/drawing/2014/main" id="{63FAAC86-A1E0-4CF9-B645-46662156C12D}"/>
                </a:ext>
              </a:extLst>
            </p:cNvPr>
            <p:cNvSpPr/>
            <p:nvPr/>
          </p:nvSpPr>
          <p:spPr>
            <a:xfrm flipV="1">
              <a:off x="10290926" y="2314633"/>
              <a:ext cx="98095" cy="98095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64" name="切图">
              <a:extLst>
                <a:ext uri="{FF2B5EF4-FFF2-40B4-BE49-F238E27FC236}">
                  <a16:creationId xmlns:a16="http://schemas.microsoft.com/office/drawing/2014/main" id="{3B9856BF-3A20-43BA-ABE9-1B55B9358474}"/>
                </a:ext>
              </a:extLst>
            </p:cNvPr>
            <p:cNvSpPr txBox="1"/>
            <p:nvPr/>
          </p:nvSpPr>
          <p:spPr>
            <a:xfrm>
              <a:off x="9557228" y="2542977"/>
              <a:ext cx="666850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下动购买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sp>
        <p:nvSpPr>
          <p:cNvPr id="166" name="制作主题包">
            <a:extLst>
              <a:ext uri="{FF2B5EF4-FFF2-40B4-BE49-F238E27FC236}">
                <a16:creationId xmlns:a16="http://schemas.microsoft.com/office/drawing/2014/main" id="{3C7B3513-EFF6-4789-BDF9-C30BC5C2C4C6}"/>
              </a:ext>
            </a:extLst>
          </p:cNvPr>
          <p:cNvSpPr txBox="1"/>
          <p:nvPr/>
        </p:nvSpPr>
        <p:spPr>
          <a:xfrm>
            <a:off x="10932964" y="3835120"/>
            <a:ext cx="359073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用户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cxnSp>
        <p:nvCxnSpPr>
          <p:cNvPr id="168" name="连接符: 肘形 167">
            <a:extLst>
              <a:ext uri="{FF2B5EF4-FFF2-40B4-BE49-F238E27FC236}">
                <a16:creationId xmlns:a16="http://schemas.microsoft.com/office/drawing/2014/main" id="{EDB9D474-5ED5-4685-A391-1813E0387A9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406784" y="1530585"/>
            <a:ext cx="252646" cy="7837239"/>
          </a:xfrm>
          <a:prstGeom prst="bentConnector3">
            <a:avLst>
              <a:gd name="adj1" fmla="val -227284"/>
            </a:avLst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</p:cxnSp>
      <p:sp>
        <p:nvSpPr>
          <p:cNvPr id="170" name="设计">
            <a:extLst>
              <a:ext uri="{FF2B5EF4-FFF2-40B4-BE49-F238E27FC236}">
                <a16:creationId xmlns:a16="http://schemas.microsoft.com/office/drawing/2014/main" id="{BB77A5C3-25E5-4BFB-A41E-76D69C3658E8}"/>
              </a:ext>
            </a:extLst>
          </p:cNvPr>
          <p:cNvSpPr txBox="1"/>
          <p:nvPr/>
        </p:nvSpPr>
        <p:spPr>
          <a:xfrm>
            <a:off x="4857779" y="5854276"/>
            <a:ext cx="135065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C2M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模式直接供货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285702746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Object 2" descr="Object 2">
            <a:extLst>
              <a:ext uri="{FF2B5EF4-FFF2-40B4-BE49-F238E27FC236}">
                <a16:creationId xmlns:a16="http://schemas.microsoft.com/office/drawing/2014/main" id="{F326D1EB-309B-43E4-9C80-14BFD6B95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650" y="2348676"/>
            <a:ext cx="4330700" cy="3897628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连接线">
            <a:extLst>
              <a:ext uri="{FF2B5EF4-FFF2-40B4-BE49-F238E27FC236}">
                <a16:creationId xmlns:a16="http://schemas.microsoft.com/office/drawing/2014/main" id="{6BF6E990-018B-4C18-89DE-5F383EFCCFFB}"/>
              </a:ext>
            </a:extLst>
          </p:cNvPr>
          <p:cNvSpPr/>
          <p:nvPr/>
        </p:nvSpPr>
        <p:spPr>
          <a:xfrm rot="5400000">
            <a:off x="5855820" y="2716764"/>
            <a:ext cx="1053063" cy="56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54" name="连接线">
            <a:extLst>
              <a:ext uri="{FF2B5EF4-FFF2-40B4-BE49-F238E27FC236}">
                <a16:creationId xmlns:a16="http://schemas.microsoft.com/office/drawing/2014/main" id="{5B0F0329-B1C5-46C9-B223-FDE416B4DA4A}"/>
              </a:ext>
            </a:extLst>
          </p:cNvPr>
          <p:cNvSpPr/>
          <p:nvPr/>
        </p:nvSpPr>
        <p:spPr>
          <a:xfrm rot="16200000" flipH="1">
            <a:off x="5193443" y="2716764"/>
            <a:ext cx="1053063" cy="56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8C839949-4379-4BB3-9708-784EBC2AA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1" y="1187449"/>
            <a:ext cx="3902074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3">
            <a:extLst>
              <a:ext uri="{FF2B5EF4-FFF2-40B4-BE49-F238E27FC236}">
                <a16:creationId xmlns:a16="http://schemas.microsoft.com/office/drawing/2014/main" id="{C6485EF8-46FA-4811-B4FC-4DA705EA3356}"/>
              </a:ext>
            </a:extLst>
          </p:cNvPr>
          <p:cNvSpPr txBox="1"/>
          <p:nvPr/>
        </p:nvSpPr>
        <p:spPr>
          <a:xfrm>
            <a:off x="666750" y="800099"/>
            <a:ext cx="1016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zh-CN" altLang="en-US" dirty="0">
                <a:sym typeface="Helvetica"/>
              </a:rPr>
              <a:t>人工智能</a:t>
            </a:r>
            <a:endParaRPr dirty="0">
              <a:sym typeface="Helvetica"/>
            </a:endParaRPr>
          </a:p>
        </p:txBody>
      </p:sp>
      <p:sp>
        <p:nvSpPr>
          <p:cNvPr id="6" name="Object24">
            <a:extLst>
              <a:ext uri="{FF2B5EF4-FFF2-40B4-BE49-F238E27FC236}">
                <a16:creationId xmlns:a16="http://schemas.microsoft.com/office/drawing/2014/main" id="{6966F204-A0A2-4203-A49B-44131156FEE8}"/>
              </a:ext>
            </a:extLst>
          </p:cNvPr>
          <p:cNvSpPr txBox="1"/>
          <p:nvPr/>
        </p:nvSpPr>
        <p:spPr>
          <a:xfrm>
            <a:off x="1689527" y="800099"/>
            <a:ext cx="1778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医疗支付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7" name="Object25">
            <a:extLst>
              <a:ext uri="{FF2B5EF4-FFF2-40B4-BE49-F238E27FC236}">
                <a16:creationId xmlns:a16="http://schemas.microsoft.com/office/drawing/2014/main" id="{67BDD770-7B3E-4F51-8372-948988C3447A}"/>
              </a:ext>
            </a:extLst>
          </p:cNvPr>
          <p:cNvSpPr txBox="1"/>
          <p:nvPr/>
        </p:nvSpPr>
        <p:spPr>
          <a:xfrm>
            <a:off x="730250" y="1317366"/>
            <a:ext cx="383222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“人工智能</a:t>
            </a: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+</a:t>
            </a: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医疗支付”的落地深化受政策导向明显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8" name="主题的适配往往牵扯到多个角色，内部主题每次维护都需要拉群执行，而cp主题全量更新耗时甚至以月计算">
            <a:extLst>
              <a:ext uri="{FF2B5EF4-FFF2-40B4-BE49-F238E27FC236}">
                <a16:creationId xmlns:a16="http://schemas.microsoft.com/office/drawing/2014/main" id="{E04B7BE8-779A-49AB-9899-D1B24AFFF4B7}"/>
              </a:ext>
            </a:extLst>
          </p:cNvPr>
          <p:cNvSpPr txBox="1"/>
          <p:nvPr/>
        </p:nvSpPr>
        <p:spPr>
          <a:xfrm>
            <a:off x="2659173" y="5968960"/>
            <a:ext cx="6873677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现阶段主要应用在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医保支付、商保支付、众筹互助支付、医疗分期和支付工具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多个领域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96D4C40-B7E7-4BC9-AC9D-282679B5EED1}"/>
              </a:ext>
            </a:extLst>
          </p:cNvPr>
          <p:cNvSpPr/>
          <p:nvPr/>
        </p:nvSpPr>
        <p:spPr>
          <a:xfrm>
            <a:off x="815747" y="3402139"/>
            <a:ext cx="1353856" cy="13538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0" name="Object29">
            <a:extLst>
              <a:ext uri="{FF2B5EF4-FFF2-40B4-BE49-F238E27FC236}">
                <a16:creationId xmlns:a16="http://schemas.microsoft.com/office/drawing/2014/main" id="{7F89EE9A-426C-40EE-ACF4-EF8CA0544473}"/>
              </a:ext>
            </a:extLst>
          </p:cNvPr>
          <p:cNvSpPr txBox="1"/>
          <p:nvPr/>
        </p:nvSpPr>
        <p:spPr>
          <a:xfrm>
            <a:off x="1149775" y="3711426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保险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中介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1" name="线条">
            <a:extLst>
              <a:ext uri="{FF2B5EF4-FFF2-40B4-BE49-F238E27FC236}">
                <a16:creationId xmlns:a16="http://schemas.microsoft.com/office/drawing/2014/main" id="{E93DB1EA-0F14-4198-B1A5-EC5658D2459F}"/>
              </a:ext>
            </a:extLst>
          </p:cNvPr>
          <p:cNvSpPr/>
          <p:nvPr/>
        </p:nvSpPr>
        <p:spPr>
          <a:xfrm>
            <a:off x="2137316" y="4079068"/>
            <a:ext cx="871137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901B805-22A2-4AB5-8EF7-2CA814C156C7}"/>
              </a:ext>
            </a:extLst>
          </p:cNvPr>
          <p:cNvSpPr/>
          <p:nvPr/>
        </p:nvSpPr>
        <p:spPr>
          <a:xfrm>
            <a:off x="3008453" y="3402139"/>
            <a:ext cx="1353856" cy="13538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" name="Object29">
            <a:extLst>
              <a:ext uri="{FF2B5EF4-FFF2-40B4-BE49-F238E27FC236}">
                <a16:creationId xmlns:a16="http://schemas.microsoft.com/office/drawing/2014/main" id="{AA98DFA1-167B-4F22-9B07-D287CBBABB02}"/>
              </a:ext>
            </a:extLst>
          </p:cNvPr>
          <p:cNvSpPr txBox="1"/>
          <p:nvPr/>
        </p:nvSpPr>
        <p:spPr>
          <a:xfrm>
            <a:off x="3342481" y="3711426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保险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公司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433A483B-5605-45DF-9FAB-3D17060A6C0B}"/>
              </a:ext>
            </a:extLst>
          </p:cNvPr>
          <p:cNvSpPr/>
          <p:nvPr/>
        </p:nvSpPr>
        <p:spPr>
          <a:xfrm>
            <a:off x="5239961" y="3255533"/>
            <a:ext cx="1647068" cy="1647068"/>
          </a:xfrm>
          <a:prstGeom prst="ellipse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5" name="Object29">
            <a:extLst>
              <a:ext uri="{FF2B5EF4-FFF2-40B4-BE49-F238E27FC236}">
                <a16:creationId xmlns:a16="http://schemas.microsoft.com/office/drawing/2014/main" id="{7338E3B7-5864-4DC7-999B-FC7664EF7865}"/>
              </a:ext>
            </a:extLst>
          </p:cNvPr>
          <p:cNvSpPr txBox="1"/>
          <p:nvPr/>
        </p:nvSpPr>
        <p:spPr>
          <a:xfrm>
            <a:off x="5720595" y="3711426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测试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工程师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EAFD99E-FFF4-46B7-8B7A-7A7BEC759C67}"/>
              </a:ext>
            </a:extLst>
          </p:cNvPr>
          <p:cNvSpPr/>
          <p:nvPr/>
        </p:nvSpPr>
        <p:spPr>
          <a:xfrm>
            <a:off x="7764681" y="3402139"/>
            <a:ext cx="1353856" cy="13538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7" name="Object29">
            <a:extLst>
              <a:ext uri="{FF2B5EF4-FFF2-40B4-BE49-F238E27FC236}">
                <a16:creationId xmlns:a16="http://schemas.microsoft.com/office/drawing/2014/main" id="{1982CA12-83B5-420D-A70C-E094DA3D9663}"/>
              </a:ext>
            </a:extLst>
          </p:cNvPr>
          <p:cNvSpPr txBox="1"/>
          <p:nvPr/>
        </p:nvSpPr>
        <p:spPr>
          <a:xfrm>
            <a:off x="8098709" y="3711426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支付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人群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8" name="设计">
            <a:extLst>
              <a:ext uri="{FF2B5EF4-FFF2-40B4-BE49-F238E27FC236}">
                <a16:creationId xmlns:a16="http://schemas.microsoft.com/office/drawing/2014/main" id="{96FC4490-2207-4CAC-9F02-E74815C591EF}"/>
              </a:ext>
            </a:extLst>
          </p:cNvPr>
          <p:cNvSpPr txBox="1"/>
          <p:nvPr/>
        </p:nvSpPr>
        <p:spPr>
          <a:xfrm>
            <a:off x="2239459" y="3824053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外包服务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9" name="线条">
            <a:extLst>
              <a:ext uri="{FF2B5EF4-FFF2-40B4-BE49-F238E27FC236}">
                <a16:creationId xmlns:a16="http://schemas.microsoft.com/office/drawing/2014/main" id="{DCEB9465-27FE-4DD1-AF0C-BE2EBAB4D084}"/>
              </a:ext>
            </a:extLst>
          </p:cNvPr>
          <p:cNvSpPr/>
          <p:nvPr/>
        </p:nvSpPr>
        <p:spPr>
          <a:xfrm>
            <a:off x="4362309" y="4079068"/>
            <a:ext cx="867339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设计">
            <a:extLst>
              <a:ext uri="{FF2B5EF4-FFF2-40B4-BE49-F238E27FC236}">
                <a16:creationId xmlns:a16="http://schemas.microsoft.com/office/drawing/2014/main" id="{4E6C8F24-8FF9-49E0-BCB2-A6D9C1A881D4}"/>
              </a:ext>
            </a:extLst>
          </p:cNvPr>
          <p:cNvSpPr txBox="1"/>
          <p:nvPr/>
        </p:nvSpPr>
        <p:spPr>
          <a:xfrm>
            <a:off x="4462553" y="3824053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商保支付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1" name="线条">
            <a:extLst>
              <a:ext uri="{FF2B5EF4-FFF2-40B4-BE49-F238E27FC236}">
                <a16:creationId xmlns:a16="http://schemas.microsoft.com/office/drawing/2014/main" id="{80BED9FD-A1AC-4B1B-8953-0D8BC17F5646}"/>
              </a:ext>
            </a:extLst>
          </p:cNvPr>
          <p:cNvSpPr/>
          <p:nvPr/>
        </p:nvSpPr>
        <p:spPr>
          <a:xfrm flipH="1">
            <a:off x="6892186" y="4079068"/>
            <a:ext cx="867339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设计">
            <a:extLst>
              <a:ext uri="{FF2B5EF4-FFF2-40B4-BE49-F238E27FC236}">
                <a16:creationId xmlns:a16="http://schemas.microsoft.com/office/drawing/2014/main" id="{B4A67A48-1EEF-46D4-8F65-0D7FAAEEDB7C}"/>
              </a:ext>
            </a:extLst>
          </p:cNvPr>
          <p:cNvSpPr txBox="1"/>
          <p:nvPr/>
        </p:nvSpPr>
        <p:spPr>
          <a:xfrm>
            <a:off x="6992430" y="3824053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医疗费用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3" name="矩形">
            <a:extLst>
              <a:ext uri="{FF2B5EF4-FFF2-40B4-BE49-F238E27FC236}">
                <a16:creationId xmlns:a16="http://schemas.microsoft.com/office/drawing/2014/main" id="{913C56E1-FF03-4A47-8DC3-674B08831124}"/>
              </a:ext>
            </a:extLst>
          </p:cNvPr>
          <p:cNvSpPr/>
          <p:nvPr/>
        </p:nvSpPr>
        <p:spPr>
          <a:xfrm>
            <a:off x="9952541" y="2953153"/>
            <a:ext cx="1566359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4" name="提升主题的美化质量">
            <a:extLst>
              <a:ext uri="{FF2B5EF4-FFF2-40B4-BE49-F238E27FC236}">
                <a16:creationId xmlns:a16="http://schemas.microsoft.com/office/drawing/2014/main" id="{F1C30A3F-4678-4738-8ABC-10D76E70BE2A}"/>
              </a:ext>
            </a:extLst>
          </p:cNvPr>
          <p:cNvSpPr txBox="1"/>
          <p:nvPr/>
        </p:nvSpPr>
        <p:spPr>
          <a:xfrm>
            <a:off x="10804939" y="3039811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农民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25" name="矩形">
            <a:extLst>
              <a:ext uri="{FF2B5EF4-FFF2-40B4-BE49-F238E27FC236}">
                <a16:creationId xmlns:a16="http://schemas.microsoft.com/office/drawing/2014/main" id="{995976B9-CD68-4BAA-985C-7668820D6673}"/>
              </a:ext>
            </a:extLst>
          </p:cNvPr>
          <p:cNvSpPr/>
          <p:nvPr/>
        </p:nvSpPr>
        <p:spPr>
          <a:xfrm>
            <a:off x="9954499" y="2953153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6" name="02">
            <a:extLst>
              <a:ext uri="{FF2B5EF4-FFF2-40B4-BE49-F238E27FC236}">
                <a16:creationId xmlns:a16="http://schemas.microsoft.com/office/drawing/2014/main" id="{348AA9E4-0972-4A88-BC6A-C1C9CD2FCE08}"/>
              </a:ext>
            </a:extLst>
          </p:cNvPr>
          <p:cNvSpPr txBox="1"/>
          <p:nvPr/>
        </p:nvSpPr>
        <p:spPr>
          <a:xfrm>
            <a:off x="10031323" y="2993645"/>
            <a:ext cx="294953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27" name="矩形">
            <a:extLst>
              <a:ext uri="{FF2B5EF4-FFF2-40B4-BE49-F238E27FC236}">
                <a16:creationId xmlns:a16="http://schemas.microsoft.com/office/drawing/2014/main" id="{4037AE9E-F940-4B2B-A59C-2BC8B4485B4C}"/>
              </a:ext>
            </a:extLst>
          </p:cNvPr>
          <p:cNvSpPr/>
          <p:nvPr/>
        </p:nvSpPr>
        <p:spPr>
          <a:xfrm>
            <a:off x="9952541" y="3577596"/>
            <a:ext cx="1566359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8" name="提升主题的可用性">
            <a:extLst>
              <a:ext uri="{FF2B5EF4-FFF2-40B4-BE49-F238E27FC236}">
                <a16:creationId xmlns:a16="http://schemas.microsoft.com/office/drawing/2014/main" id="{148DC69C-0129-4B04-B867-498623A0DEA8}"/>
              </a:ext>
            </a:extLst>
          </p:cNvPr>
          <p:cNvSpPr txBox="1"/>
          <p:nvPr/>
        </p:nvSpPr>
        <p:spPr>
          <a:xfrm>
            <a:off x="10681699" y="3664254"/>
            <a:ext cx="544252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在校学生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29" name="矩形">
            <a:extLst>
              <a:ext uri="{FF2B5EF4-FFF2-40B4-BE49-F238E27FC236}">
                <a16:creationId xmlns:a16="http://schemas.microsoft.com/office/drawing/2014/main" id="{6DD530A2-9F36-456B-B9D5-25542F964407}"/>
              </a:ext>
            </a:extLst>
          </p:cNvPr>
          <p:cNvSpPr/>
          <p:nvPr/>
        </p:nvSpPr>
        <p:spPr>
          <a:xfrm>
            <a:off x="9954499" y="3577596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0" name="03">
            <a:extLst>
              <a:ext uri="{FF2B5EF4-FFF2-40B4-BE49-F238E27FC236}">
                <a16:creationId xmlns:a16="http://schemas.microsoft.com/office/drawing/2014/main" id="{CDA7E9E6-BC65-45D8-BAA8-869CEFA3B4AA}"/>
              </a:ext>
            </a:extLst>
          </p:cNvPr>
          <p:cNvSpPr txBox="1"/>
          <p:nvPr/>
        </p:nvSpPr>
        <p:spPr>
          <a:xfrm>
            <a:off x="10013690" y="3618088"/>
            <a:ext cx="33021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31" name="矩形">
            <a:extLst>
              <a:ext uri="{FF2B5EF4-FFF2-40B4-BE49-F238E27FC236}">
                <a16:creationId xmlns:a16="http://schemas.microsoft.com/office/drawing/2014/main" id="{4F1BE877-BD05-432A-A52E-FD3421F83A9B}"/>
              </a:ext>
            </a:extLst>
          </p:cNvPr>
          <p:cNvSpPr/>
          <p:nvPr/>
        </p:nvSpPr>
        <p:spPr>
          <a:xfrm>
            <a:off x="9952541" y="4202039"/>
            <a:ext cx="1566359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2" name="提升主题的可用性">
            <a:extLst>
              <a:ext uri="{FF2B5EF4-FFF2-40B4-BE49-F238E27FC236}">
                <a16:creationId xmlns:a16="http://schemas.microsoft.com/office/drawing/2014/main" id="{C0460197-DB1D-41B1-B0FB-31E8AB6AFEC9}"/>
              </a:ext>
            </a:extLst>
          </p:cNvPr>
          <p:cNvSpPr txBox="1"/>
          <p:nvPr/>
        </p:nvSpPr>
        <p:spPr>
          <a:xfrm>
            <a:off x="10681698" y="4288697"/>
            <a:ext cx="544252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城乡居民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33" name="矩形">
            <a:extLst>
              <a:ext uri="{FF2B5EF4-FFF2-40B4-BE49-F238E27FC236}">
                <a16:creationId xmlns:a16="http://schemas.microsoft.com/office/drawing/2014/main" id="{972DD81A-9B0F-43A9-A9AC-97BF64C120C4}"/>
              </a:ext>
            </a:extLst>
          </p:cNvPr>
          <p:cNvSpPr/>
          <p:nvPr/>
        </p:nvSpPr>
        <p:spPr>
          <a:xfrm>
            <a:off x="9954499" y="4202039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4" name="03">
            <a:extLst>
              <a:ext uri="{FF2B5EF4-FFF2-40B4-BE49-F238E27FC236}">
                <a16:creationId xmlns:a16="http://schemas.microsoft.com/office/drawing/2014/main" id="{1032D5CC-BAB6-479A-B7CE-FDCF02C31CE5}"/>
              </a:ext>
            </a:extLst>
          </p:cNvPr>
          <p:cNvSpPr txBox="1"/>
          <p:nvPr/>
        </p:nvSpPr>
        <p:spPr>
          <a:xfrm>
            <a:off x="10013689" y="4242531"/>
            <a:ext cx="33022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03</a:t>
            </a:r>
          </a:p>
        </p:txBody>
      </p:sp>
      <p:sp>
        <p:nvSpPr>
          <p:cNvPr id="35" name="矩形">
            <a:extLst>
              <a:ext uri="{FF2B5EF4-FFF2-40B4-BE49-F238E27FC236}">
                <a16:creationId xmlns:a16="http://schemas.microsoft.com/office/drawing/2014/main" id="{7F006227-62B7-4101-A48A-7E2DDA7A0C1B}"/>
              </a:ext>
            </a:extLst>
          </p:cNvPr>
          <p:cNvSpPr/>
          <p:nvPr/>
        </p:nvSpPr>
        <p:spPr>
          <a:xfrm>
            <a:off x="9952541" y="4826482"/>
            <a:ext cx="1566359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6" name="提升主题的可用性">
            <a:extLst>
              <a:ext uri="{FF2B5EF4-FFF2-40B4-BE49-F238E27FC236}">
                <a16:creationId xmlns:a16="http://schemas.microsoft.com/office/drawing/2014/main" id="{2AAA1E83-39C3-4B76-92DB-203B223B80CF}"/>
              </a:ext>
            </a:extLst>
          </p:cNvPr>
          <p:cNvSpPr txBox="1"/>
          <p:nvPr/>
        </p:nvSpPr>
        <p:spPr>
          <a:xfrm>
            <a:off x="10681698" y="4913140"/>
            <a:ext cx="544252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城镇职工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37" name="矩形">
            <a:extLst>
              <a:ext uri="{FF2B5EF4-FFF2-40B4-BE49-F238E27FC236}">
                <a16:creationId xmlns:a16="http://schemas.microsoft.com/office/drawing/2014/main" id="{5BDC8AEE-503F-417E-A3C3-72E2ACBA7EEB}"/>
              </a:ext>
            </a:extLst>
          </p:cNvPr>
          <p:cNvSpPr/>
          <p:nvPr/>
        </p:nvSpPr>
        <p:spPr>
          <a:xfrm>
            <a:off x="9954499" y="4826482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8" name="03">
            <a:extLst>
              <a:ext uri="{FF2B5EF4-FFF2-40B4-BE49-F238E27FC236}">
                <a16:creationId xmlns:a16="http://schemas.microsoft.com/office/drawing/2014/main" id="{C7437370-15C8-47F5-98E3-DCE909742524}"/>
              </a:ext>
            </a:extLst>
          </p:cNvPr>
          <p:cNvSpPr txBox="1"/>
          <p:nvPr/>
        </p:nvSpPr>
        <p:spPr>
          <a:xfrm>
            <a:off x="10013690" y="4866974"/>
            <a:ext cx="33021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42" name="连接线">
            <a:extLst>
              <a:ext uri="{FF2B5EF4-FFF2-40B4-BE49-F238E27FC236}">
                <a16:creationId xmlns:a16="http://schemas.microsoft.com/office/drawing/2014/main" id="{D169929C-4A32-4DC2-BA28-9ACFC3934062}"/>
              </a:ext>
            </a:extLst>
          </p:cNvPr>
          <p:cNvSpPr/>
          <p:nvPr/>
        </p:nvSpPr>
        <p:spPr>
          <a:xfrm flipH="1">
            <a:off x="8960711" y="3117372"/>
            <a:ext cx="990851" cy="56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43" name="连接线">
            <a:extLst>
              <a:ext uri="{FF2B5EF4-FFF2-40B4-BE49-F238E27FC236}">
                <a16:creationId xmlns:a16="http://schemas.microsoft.com/office/drawing/2014/main" id="{40381AC1-BDDD-42E6-AA5D-641D8684B243}"/>
              </a:ext>
            </a:extLst>
          </p:cNvPr>
          <p:cNvSpPr/>
          <p:nvPr/>
        </p:nvSpPr>
        <p:spPr>
          <a:xfrm flipH="1" flipV="1">
            <a:off x="8960711" y="4471229"/>
            <a:ext cx="990851" cy="56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44" name="连接线">
            <a:extLst>
              <a:ext uri="{FF2B5EF4-FFF2-40B4-BE49-F238E27FC236}">
                <a16:creationId xmlns:a16="http://schemas.microsoft.com/office/drawing/2014/main" id="{A3238D8A-2E33-44EB-A9E5-36DD2A2AD852}"/>
              </a:ext>
            </a:extLst>
          </p:cNvPr>
          <p:cNvSpPr/>
          <p:nvPr/>
        </p:nvSpPr>
        <p:spPr>
          <a:xfrm flipH="1">
            <a:off x="8960710" y="3697379"/>
            <a:ext cx="990851" cy="4890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45" name="连接线">
            <a:extLst>
              <a:ext uri="{FF2B5EF4-FFF2-40B4-BE49-F238E27FC236}">
                <a16:creationId xmlns:a16="http://schemas.microsoft.com/office/drawing/2014/main" id="{C3D7742C-0494-49A1-8CF1-988F66BF13E0}"/>
              </a:ext>
            </a:extLst>
          </p:cNvPr>
          <p:cNvSpPr/>
          <p:nvPr/>
        </p:nvSpPr>
        <p:spPr>
          <a:xfrm flipH="1" flipV="1">
            <a:off x="8960709" y="3932847"/>
            <a:ext cx="990851" cy="4584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46" name="矩形">
            <a:extLst>
              <a:ext uri="{FF2B5EF4-FFF2-40B4-BE49-F238E27FC236}">
                <a16:creationId xmlns:a16="http://schemas.microsoft.com/office/drawing/2014/main" id="{CD1B3F03-3858-444F-927E-72C02A4F75BA}"/>
              </a:ext>
            </a:extLst>
          </p:cNvPr>
          <p:cNvSpPr/>
          <p:nvPr/>
        </p:nvSpPr>
        <p:spPr>
          <a:xfrm>
            <a:off x="3199487" y="2130014"/>
            <a:ext cx="971788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7" name="制作主题包">
            <a:extLst>
              <a:ext uri="{FF2B5EF4-FFF2-40B4-BE49-F238E27FC236}">
                <a16:creationId xmlns:a16="http://schemas.microsoft.com/office/drawing/2014/main" id="{7EE32DC6-85C9-4FFC-925A-20C9E1B0A9B4}"/>
              </a:ext>
            </a:extLst>
          </p:cNvPr>
          <p:cNvSpPr txBox="1"/>
          <p:nvPr/>
        </p:nvSpPr>
        <p:spPr>
          <a:xfrm>
            <a:off x="3428901" y="2201283"/>
            <a:ext cx="512961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保监会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8" name="矩形">
            <a:extLst>
              <a:ext uri="{FF2B5EF4-FFF2-40B4-BE49-F238E27FC236}">
                <a16:creationId xmlns:a16="http://schemas.microsoft.com/office/drawing/2014/main" id="{82A7ACC4-9F21-4EF5-8D2E-F58D2CEF7AC5}"/>
              </a:ext>
            </a:extLst>
          </p:cNvPr>
          <p:cNvSpPr/>
          <p:nvPr/>
        </p:nvSpPr>
        <p:spPr>
          <a:xfrm>
            <a:off x="4943256" y="2130014"/>
            <a:ext cx="971788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9" name="制作主题包">
            <a:extLst>
              <a:ext uri="{FF2B5EF4-FFF2-40B4-BE49-F238E27FC236}">
                <a16:creationId xmlns:a16="http://schemas.microsoft.com/office/drawing/2014/main" id="{E79C3485-2AF8-4366-9EE6-22E039D15C23}"/>
              </a:ext>
            </a:extLst>
          </p:cNvPr>
          <p:cNvSpPr txBox="1"/>
          <p:nvPr/>
        </p:nvSpPr>
        <p:spPr>
          <a:xfrm>
            <a:off x="5172670" y="2201283"/>
            <a:ext cx="512961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卫健委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0" name="矩形">
            <a:extLst>
              <a:ext uri="{FF2B5EF4-FFF2-40B4-BE49-F238E27FC236}">
                <a16:creationId xmlns:a16="http://schemas.microsoft.com/office/drawing/2014/main" id="{3B812573-2065-4150-9014-1315BBAD2A08}"/>
              </a:ext>
            </a:extLst>
          </p:cNvPr>
          <p:cNvSpPr/>
          <p:nvPr/>
        </p:nvSpPr>
        <p:spPr>
          <a:xfrm>
            <a:off x="6152415" y="2130014"/>
            <a:ext cx="971788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1" name="制作主题包">
            <a:extLst>
              <a:ext uri="{FF2B5EF4-FFF2-40B4-BE49-F238E27FC236}">
                <a16:creationId xmlns:a16="http://schemas.microsoft.com/office/drawing/2014/main" id="{BED636BA-6826-4A7A-B7CB-35DE51CC41E4}"/>
              </a:ext>
            </a:extLst>
          </p:cNvPr>
          <p:cNvSpPr txBox="1"/>
          <p:nvPr/>
        </p:nvSpPr>
        <p:spPr>
          <a:xfrm>
            <a:off x="6381827" y="2201283"/>
            <a:ext cx="512961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医保局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2" name="线条">
            <a:extLst>
              <a:ext uri="{FF2B5EF4-FFF2-40B4-BE49-F238E27FC236}">
                <a16:creationId xmlns:a16="http://schemas.microsoft.com/office/drawing/2014/main" id="{FFDFC73E-1E22-4E73-8146-370F032BB174}"/>
              </a:ext>
            </a:extLst>
          </p:cNvPr>
          <p:cNvSpPr/>
          <p:nvPr/>
        </p:nvSpPr>
        <p:spPr>
          <a:xfrm flipH="1">
            <a:off x="3685381" y="2508515"/>
            <a:ext cx="0" cy="891189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" name="设计">
            <a:extLst>
              <a:ext uri="{FF2B5EF4-FFF2-40B4-BE49-F238E27FC236}">
                <a16:creationId xmlns:a16="http://schemas.microsoft.com/office/drawing/2014/main" id="{FEC511BB-0640-4470-ADDE-A24F84488EFA}"/>
              </a:ext>
            </a:extLst>
          </p:cNvPr>
          <p:cNvSpPr txBox="1"/>
          <p:nvPr/>
        </p:nvSpPr>
        <p:spPr>
          <a:xfrm>
            <a:off x="2963389" y="2836128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监管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6" name="设计">
            <a:extLst>
              <a:ext uri="{FF2B5EF4-FFF2-40B4-BE49-F238E27FC236}">
                <a16:creationId xmlns:a16="http://schemas.microsoft.com/office/drawing/2014/main" id="{ED1A68C4-A0D8-490F-8961-6BB521632F61}"/>
              </a:ext>
            </a:extLst>
          </p:cNvPr>
          <p:cNvSpPr txBox="1"/>
          <p:nvPr/>
        </p:nvSpPr>
        <p:spPr>
          <a:xfrm>
            <a:off x="4743351" y="2836128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定价监管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7" name="设计">
            <a:extLst>
              <a:ext uri="{FF2B5EF4-FFF2-40B4-BE49-F238E27FC236}">
                <a16:creationId xmlns:a16="http://schemas.microsoft.com/office/drawing/2014/main" id="{425732AA-E605-4735-A411-A33D68A85CAB}"/>
              </a:ext>
            </a:extLst>
          </p:cNvPr>
          <p:cNvSpPr txBox="1"/>
          <p:nvPr/>
        </p:nvSpPr>
        <p:spPr>
          <a:xfrm>
            <a:off x="6719487" y="2836128"/>
            <a:ext cx="1214838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医保基金支付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8" name="矩形">
            <a:extLst>
              <a:ext uri="{FF2B5EF4-FFF2-40B4-BE49-F238E27FC236}">
                <a16:creationId xmlns:a16="http://schemas.microsoft.com/office/drawing/2014/main" id="{9562E8FA-1F2B-44C8-91BF-1D4ECDFD020A}"/>
              </a:ext>
            </a:extLst>
          </p:cNvPr>
          <p:cNvSpPr/>
          <p:nvPr/>
        </p:nvSpPr>
        <p:spPr>
          <a:xfrm>
            <a:off x="4932440" y="5234145"/>
            <a:ext cx="2262110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9" name="制作主题包">
            <a:extLst>
              <a:ext uri="{FF2B5EF4-FFF2-40B4-BE49-F238E27FC236}">
                <a16:creationId xmlns:a16="http://schemas.microsoft.com/office/drawing/2014/main" id="{E3E02469-D1FC-4BFD-B7C2-3003CA8CCCD7}"/>
              </a:ext>
            </a:extLst>
          </p:cNvPr>
          <p:cNvSpPr txBox="1"/>
          <p:nvPr/>
        </p:nvSpPr>
        <p:spPr>
          <a:xfrm>
            <a:off x="5232203" y="5305414"/>
            <a:ext cx="166258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软件支持厂商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cxnSp>
        <p:nvCxnSpPr>
          <p:cNvPr id="61" name="连接符: 肘形 60">
            <a:extLst>
              <a:ext uri="{FF2B5EF4-FFF2-40B4-BE49-F238E27FC236}">
                <a16:creationId xmlns:a16="http://schemas.microsoft.com/office/drawing/2014/main" id="{E054AD05-845C-4E19-872A-AF9DD8C75A52}"/>
              </a:ext>
            </a:extLst>
          </p:cNvPr>
          <p:cNvCxnSpPr>
            <a:stCxn id="9" idx="4"/>
            <a:endCxn id="58" idx="1"/>
          </p:cNvCxnSpPr>
          <p:nvPr/>
        </p:nvCxnSpPr>
        <p:spPr>
          <a:xfrm rot="16200000" flipH="1">
            <a:off x="2878857" y="3369812"/>
            <a:ext cx="667401" cy="3439765"/>
          </a:xfrm>
          <a:prstGeom prst="bentConnector2">
            <a:avLst/>
          </a:pr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none"/>
            <a:tailEnd type="none"/>
          </a:ln>
        </p:spPr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55DDC815-419E-49AA-90D9-92C8FD63157B}"/>
              </a:ext>
            </a:extLst>
          </p:cNvPr>
          <p:cNvCxnSpPr>
            <a:stCxn id="12" idx="4"/>
          </p:cNvCxnSpPr>
          <p:nvPr/>
        </p:nvCxnSpPr>
        <p:spPr>
          <a:xfrm>
            <a:off x="3685381" y="4755995"/>
            <a:ext cx="0" cy="667399"/>
          </a:xfrm>
          <a:prstGeom prst="line">
            <a:avLst/>
          </a:pr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none"/>
            <a:tailEnd type="none"/>
          </a:ln>
        </p:spPr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C668659C-BF07-4FE1-9538-E902D31B0107}"/>
              </a:ext>
            </a:extLst>
          </p:cNvPr>
          <p:cNvCxnSpPr>
            <a:stCxn id="14" idx="4"/>
            <a:endCxn id="58" idx="0"/>
          </p:cNvCxnSpPr>
          <p:nvPr/>
        </p:nvCxnSpPr>
        <p:spPr>
          <a:xfrm>
            <a:off x="6063495" y="4902601"/>
            <a:ext cx="1" cy="402813"/>
          </a:xfrm>
          <a:prstGeom prst="line">
            <a:avLst/>
          </a:pr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none"/>
            <a:tailEnd type="none"/>
          </a:ln>
        </p:spPr>
      </p:cxnSp>
      <p:cxnSp>
        <p:nvCxnSpPr>
          <p:cNvPr id="69" name="连接符: 肘形 68">
            <a:extLst>
              <a:ext uri="{FF2B5EF4-FFF2-40B4-BE49-F238E27FC236}">
                <a16:creationId xmlns:a16="http://schemas.microsoft.com/office/drawing/2014/main" id="{0761D665-AAA1-4AF5-A200-EBB8F558FD50}"/>
              </a:ext>
            </a:extLst>
          </p:cNvPr>
          <p:cNvCxnSpPr>
            <a:stCxn id="16" idx="4"/>
            <a:endCxn id="58" idx="3"/>
          </p:cNvCxnSpPr>
          <p:nvPr/>
        </p:nvCxnSpPr>
        <p:spPr>
          <a:xfrm rot="5400000">
            <a:off x="7484380" y="4466166"/>
            <a:ext cx="667401" cy="1247059"/>
          </a:xfrm>
          <a:prstGeom prst="bentConnector2">
            <a:avLst/>
          </a:pr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none"/>
            <a:tailEnd type="none"/>
          </a:ln>
        </p:spPr>
      </p:cxnSp>
    </p:spTree>
    <p:extLst>
      <p:ext uri="{BB962C8B-B14F-4D97-AF65-F5344CB8AC3E}">
        <p14:creationId xmlns:p14="http://schemas.microsoft.com/office/powerpoint/2010/main" val="1651208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bject23">
            <a:extLst>
              <a:ext uri="{FF2B5EF4-FFF2-40B4-BE49-F238E27FC236}">
                <a16:creationId xmlns:a16="http://schemas.microsoft.com/office/drawing/2014/main" id="{065ED8F1-BB07-E84B-AD0F-37591E989AC5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78" name="Object24">
            <a:extLst>
              <a:ext uri="{FF2B5EF4-FFF2-40B4-BE49-F238E27FC236}">
                <a16:creationId xmlns:a16="http://schemas.microsoft.com/office/drawing/2014/main" id="{A8BFB771-2D93-AD42-9957-A5DB40FE2192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表现层设计思维</a:t>
            </a:r>
          </a:p>
        </p:txBody>
      </p:sp>
      <p:sp>
        <p:nvSpPr>
          <p:cNvPr id="79" name="Object25">
            <a:extLst>
              <a:ext uri="{FF2B5EF4-FFF2-40B4-BE49-F238E27FC236}">
                <a16:creationId xmlns:a16="http://schemas.microsoft.com/office/drawing/2014/main" id="{1A42C380-2E7B-6544-8859-8A8C1B1C0DDF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80" name="Object 1" descr="Object 1">
            <a:extLst>
              <a:ext uri="{FF2B5EF4-FFF2-40B4-BE49-F238E27FC236}">
                <a16:creationId xmlns:a16="http://schemas.microsoft.com/office/drawing/2014/main" id="{8CA7DC09-8FD2-1C4F-A215-E9B7EF850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4092704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Object25">
            <a:extLst>
              <a:ext uri="{FF2B5EF4-FFF2-40B4-BE49-F238E27FC236}">
                <a16:creationId xmlns:a16="http://schemas.microsoft.com/office/drawing/2014/main" id="{C6DF5103-996D-8F47-B881-15F010CCB8E3}"/>
              </a:ext>
            </a:extLst>
          </p:cNvPr>
          <p:cNvSpPr txBox="1"/>
          <p:nvPr/>
        </p:nvSpPr>
        <p:spPr>
          <a:xfrm>
            <a:off x="700086" y="1338713"/>
            <a:ext cx="3995358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DESIGN THINKING OF PRESENTATION LAYER.</a:t>
            </a:r>
          </a:p>
          <a:p>
            <a:pPr algn="l" hangingPunct="0">
              <a:lnSpc>
                <a:spcPct val="100000"/>
              </a:lnSpc>
              <a:defRPr/>
            </a:pPr>
            <a:endParaRPr lang="en-US" altLang="zh-CN" b="0" kern="0" dirty="0">
              <a:latin typeface="OPPOSans R"/>
              <a:ea typeface="OPPOSans R"/>
            </a:endParaRPr>
          </a:p>
        </p:txBody>
      </p:sp>
      <p:sp>
        <p:nvSpPr>
          <p:cNvPr id="8" name="任意多边形: 形状 77">
            <a:extLst>
              <a:ext uri="{FF2B5EF4-FFF2-40B4-BE49-F238E27FC236}">
                <a16:creationId xmlns:a16="http://schemas.microsoft.com/office/drawing/2014/main" id="{643F0262-2EFF-5B43-B7A9-AE8C0EC3062B}"/>
              </a:ext>
            </a:extLst>
          </p:cNvPr>
          <p:cNvSpPr/>
          <p:nvPr/>
        </p:nvSpPr>
        <p:spPr>
          <a:xfrm>
            <a:off x="4851911" y="2023408"/>
            <a:ext cx="2850422" cy="2850422"/>
          </a:xfrm>
          <a:custGeom>
            <a:avLst/>
            <a:gdLst>
              <a:gd name="connsiteX0" fmla="*/ 4182637 w 4182637"/>
              <a:gd name="connsiteY0" fmla="*/ 2091319 h 4182637"/>
              <a:gd name="connsiteX1" fmla="*/ 2091319 w 4182637"/>
              <a:gd name="connsiteY1" fmla="*/ 4182637 h 4182637"/>
              <a:gd name="connsiteX2" fmla="*/ 0 w 4182637"/>
              <a:gd name="connsiteY2" fmla="*/ 2091319 h 4182637"/>
              <a:gd name="connsiteX3" fmla="*/ 2091319 w 4182637"/>
              <a:gd name="connsiteY3" fmla="*/ 0 h 4182637"/>
              <a:gd name="connsiteX4" fmla="*/ 4182637 w 4182637"/>
              <a:gd name="connsiteY4" fmla="*/ 2091319 h 418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637" h="4182637">
                <a:moveTo>
                  <a:pt x="4182637" y="2091319"/>
                </a:moveTo>
                <a:cubicBezTo>
                  <a:pt x="4182637" y="3246322"/>
                  <a:pt x="3246322" y="4182637"/>
                  <a:pt x="2091319" y="4182637"/>
                </a:cubicBezTo>
                <a:cubicBezTo>
                  <a:pt x="936315" y="4182637"/>
                  <a:pt x="0" y="3246322"/>
                  <a:pt x="0" y="2091319"/>
                </a:cubicBezTo>
                <a:cubicBezTo>
                  <a:pt x="0" y="936315"/>
                  <a:pt x="936315" y="0"/>
                  <a:pt x="2091319" y="0"/>
                </a:cubicBezTo>
                <a:cubicBezTo>
                  <a:pt x="3246322" y="0"/>
                  <a:pt x="4182637" y="936315"/>
                  <a:pt x="4182637" y="2091319"/>
                </a:cubicBezTo>
                <a:close/>
              </a:path>
            </a:pathLst>
          </a:custGeom>
          <a:noFill/>
          <a:ln w="12700" cap="flat">
            <a:solidFill>
              <a:srgbClr val="3C5DEC"/>
            </a:solidFill>
            <a:prstDash val="dash"/>
            <a:miter/>
          </a:ln>
        </p:spPr>
        <p:txBody>
          <a:bodyPr rtlCol="0" anchor="ctr"/>
          <a:lstStyle/>
          <a:p>
            <a:pPr defTabSz="731520"/>
            <a:endParaRPr lang="zh-CN" altLang="en-US" sz="1440">
              <a:solidFill>
                <a:srgbClr val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4F3AC026-8348-A345-BF31-8846ACB25937}"/>
              </a:ext>
            </a:extLst>
          </p:cNvPr>
          <p:cNvGrpSpPr/>
          <p:nvPr/>
        </p:nvGrpSpPr>
        <p:grpSpPr>
          <a:xfrm>
            <a:off x="6786649" y="1749197"/>
            <a:ext cx="1175473" cy="1175473"/>
            <a:chOff x="6812907" y="1749197"/>
            <a:chExt cx="1175473" cy="1175473"/>
          </a:xfrm>
        </p:grpSpPr>
        <p:sp>
          <p:nvSpPr>
            <p:cNvPr id="17" name="任意多边形: 形状 86">
              <a:extLst>
                <a:ext uri="{FF2B5EF4-FFF2-40B4-BE49-F238E27FC236}">
                  <a16:creationId xmlns:a16="http://schemas.microsoft.com/office/drawing/2014/main" id="{6C8D1F05-732A-2A46-AD77-677AA3E0779C}"/>
                </a:ext>
              </a:extLst>
            </p:cNvPr>
            <p:cNvSpPr/>
            <p:nvPr/>
          </p:nvSpPr>
          <p:spPr>
            <a:xfrm>
              <a:off x="6812907" y="1749197"/>
              <a:ext cx="1175473" cy="1175473"/>
            </a:xfrm>
            <a:custGeom>
              <a:avLst/>
              <a:gdLst>
                <a:gd name="connsiteX0" fmla="*/ 1632755 w 1632754"/>
                <a:gd name="connsiteY0" fmla="*/ 816377 h 1632754"/>
                <a:gd name="connsiteX1" fmla="*/ 816377 w 1632754"/>
                <a:gd name="connsiteY1" fmla="*/ 1632755 h 1632754"/>
                <a:gd name="connsiteX2" fmla="*/ 0 w 1632754"/>
                <a:gd name="connsiteY2" fmla="*/ 816377 h 1632754"/>
                <a:gd name="connsiteX3" fmla="*/ 816377 w 1632754"/>
                <a:gd name="connsiteY3" fmla="*/ 0 h 1632754"/>
                <a:gd name="connsiteX4" fmla="*/ 1632755 w 1632754"/>
                <a:gd name="connsiteY4" fmla="*/ 816377 h 163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2754" h="1632754">
                  <a:moveTo>
                    <a:pt x="1632755" y="816377"/>
                  </a:moveTo>
                  <a:cubicBezTo>
                    <a:pt x="1632755" y="1267250"/>
                    <a:pt x="1267250" y="1632755"/>
                    <a:pt x="816377" y="1632755"/>
                  </a:cubicBezTo>
                  <a:cubicBezTo>
                    <a:pt x="365505" y="1632755"/>
                    <a:pt x="0" y="1267250"/>
                    <a:pt x="0" y="816377"/>
                  </a:cubicBezTo>
                  <a:cubicBezTo>
                    <a:pt x="0" y="365505"/>
                    <a:pt x="365504" y="0"/>
                    <a:pt x="816377" y="0"/>
                  </a:cubicBezTo>
                  <a:cubicBezTo>
                    <a:pt x="1267250" y="0"/>
                    <a:pt x="1632755" y="365505"/>
                    <a:pt x="1632755" y="816377"/>
                  </a:cubicBezTo>
                  <a:close/>
                </a:path>
              </a:pathLst>
            </a:custGeom>
            <a:solidFill>
              <a:srgbClr val="3C5DEC"/>
            </a:solidFill>
            <a:ln w="9525" cap="flat">
              <a:noFill/>
              <a:prstDash val="solid"/>
              <a:miter/>
            </a:ln>
            <a:effectLst>
              <a:outerShdw blurRad="253732" sx="104000" sy="104000" algn="ctr" rotWithShape="0">
                <a:srgbClr val="3C5DEC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56" name="Object54">
              <a:extLst>
                <a:ext uri="{FF2B5EF4-FFF2-40B4-BE49-F238E27FC236}">
                  <a16:creationId xmlns:a16="http://schemas.microsoft.com/office/drawing/2014/main" id="{50B5E530-D28A-524A-858E-1C2075ABF24F}"/>
                </a:ext>
              </a:extLst>
            </p:cNvPr>
            <p:cNvSpPr/>
            <p:nvPr/>
          </p:nvSpPr>
          <p:spPr>
            <a:xfrm>
              <a:off x="7023453" y="2093093"/>
              <a:ext cx="754380" cy="48768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680"/>
                </a:lnSpc>
              </a:pPr>
              <a:r>
                <a:rPr lang="en-US" sz="1400" dirty="0">
                  <a:solidFill>
                    <a:schemeClr val="bg1"/>
                  </a:solidFill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rPr>
                <a:t>用户获取
行为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68AAE1B-7134-F14E-87EB-F451683C2FD7}"/>
              </a:ext>
            </a:extLst>
          </p:cNvPr>
          <p:cNvGrpSpPr/>
          <p:nvPr/>
        </p:nvGrpSpPr>
        <p:grpSpPr>
          <a:xfrm>
            <a:off x="5874425" y="4546813"/>
            <a:ext cx="1181084" cy="1181084"/>
            <a:chOff x="5919047" y="4602746"/>
            <a:chExt cx="1181084" cy="1181084"/>
          </a:xfrm>
        </p:grpSpPr>
        <p:sp>
          <p:nvSpPr>
            <p:cNvPr id="21" name="任意多边形: 形状 90">
              <a:extLst>
                <a:ext uri="{FF2B5EF4-FFF2-40B4-BE49-F238E27FC236}">
                  <a16:creationId xmlns:a16="http://schemas.microsoft.com/office/drawing/2014/main" id="{2FB23A27-FA6E-0C4D-BC9E-EB6B34F07DA1}"/>
                </a:ext>
              </a:extLst>
            </p:cNvPr>
            <p:cNvSpPr/>
            <p:nvPr/>
          </p:nvSpPr>
          <p:spPr>
            <a:xfrm>
              <a:off x="5919047" y="4602746"/>
              <a:ext cx="1181084" cy="1181084"/>
            </a:xfrm>
            <a:custGeom>
              <a:avLst/>
              <a:gdLst>
                <a:gd name="connsiteX0" fmla="*/ 1640548 w 1640547"/>
                <a:gd name="connsiteY0" fmla="*/ 820274 h 1640547"/>
                <a:gd name="connsiteX1" fmla="*/ 820274 w 1640547"/>
                <a:gd name="connsiteY1" fmla="*/ 1640548 h 1640547"/>
                <a:gd name="connsiteX2" fmla="*/ 0 w 1640547"/>
                <a:gd name="connsiteY2" fmla="*/ 820274 h 1640547"/>
                <a:gd name="connsiteX3" fmla="*/ 820274 w 1640547"/>
                <a:gd name="connsiteY3" fmla="*/ 0 h 1640547"/>
                <a:gd name="connsiteX4" fmla="*/ 1640548 w 1640547"/>
                <a:gd name="connsiteY4" fmla="*/ 820274 h 1640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0547" h="1640547">
                  <a:moveTo>
                    <a:pt x="1640548" y="820274"/>
                  </a:moveTo>
                  <a:cubicBezTo>
                    <a:pt x="1640548" y="1273299"/>
                    <a:pt x="1273299" y="1640548"/>
                    <a:pt x="820274" y="1640548"/>
                  </a:cubicBezTo>
                  <a:cubicBezTo>
                    <a:pt x="367249" y="1640548"/>
                    <a:pt x="0" y="1273299"/>
                    <a:pt x="0" y="820274"/>
                  </a:cubicBezTo>
                  <a:cubicBezTo>
                    <a:pt x="0" y="367249"/>
                    <a:pt x="367249" y="0"/>
                    <a:pt x="820274" y="0"/>
                  </a:cubicBezTo>
                  <a:cubicBezTo>
                    <a:pt x="1273299" y="0"/>
                    <a:pt x="1640548" y="367249"/>
                    <a:pt x="1640548" y="820274"/>
                  </a:cubicBezTo>
                  <a:close/>
                </a:path>
              </a:pathLst>
            </a:custGeom>
            <a:solidFill>
              <a:srgbClr val="3C5DEC"/>
            </a:solidFill>
            <a:ln w="9525" cap="flat">
              <a:noFill/>
              <a:prstDash val="solid"/>
              <a:miter/>
            </a:ln>
            <a:effectLst>
              <a:outerShdw blurRad="253732" sx="104000" sy="104000" algn="ctr" rotWithShape="0">
                <a:srgbClr val="3C5DEC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57" name="Object55">
              <a:extLst>
                <a:ext uri="{FF2B5EF4-FFF2-40B4-BE49-F238E27FC236}">
                  <a16:creationId xmlns:a16="http://schemas.microsoft.com/office/drawing/2014/main" id="{410C10E1-C8E0-AF49-AB17-11AC17C493A9}"/>
                </a:ext>
              </a:extLst>
            </p:cNvPr>
            <p:cNvSpPr/>
            <p:nvPr/>
          </p:nvSpPr>
          <p:spPr>
            <a:xfrm>
              <a:off x="6223839" y="4949448"/>
              <a:ext cx="571500" cy="48768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680"/>
                </a:lnSpc>
              </a:pPr>
              <a:r>
                <a:rPr lang="en-US" sz="1400" dirty="0">
                  <a:solidFill>
                    <a:schemeClr val="bg1"/>
                  </a:solidFill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rPr>
                <a:t>产品
记忆点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3A287085-EEDD-8043-831B-8B7D3ED6D0C7}"/>
              </a:ext>
            </a:extLst>
          </p:cNvPr>
          <p:cNvGrpSpPr/>
          <p:nvPr/>
        </p:nvGrpSpPr>
        <p:grpSpPr>
          <a:xfrm>
            <a:off x="7261988" y="3822270"/>
            <a:ext cx="3288030" cy="2630170"/>
            <a:chOff x="7829550" y="3810000"/>
            <a:chExt cx="3288030" cy="2630170"/>
          </a:xfrm>
        </p:grpSpPr>
        <p:sp>
          <p:nvSpPr>
            <p:cNvPr id="31" name="任意多边形: 形状 100">
              <a:extLst>
                <a:ext uri="{FF2B5EF4-FFF2-40B4-BE49-F238E27FC236}">
                  <a16:creationId xmlns:a16="http://schemas.microsoft.com/office/drawing/2014/main" id="{68AECDEC-0114-4B49-AAC9-6A3040A2053A}"/>
                </a:ext>
              </a:extLst>
            </p:cNvPr>
            <p:cNvSpPr/>
            <p:nvPr/>
          </p:nvSpPr>
          <p:spPr>
            <a:xfrm>
              <a:off x="8915400" y="3978910"/>
              <a:ext cx="83820" cy="83820"/>
            </a:xfrm>
            <a:custGeom>
              <a:avLst/>
              <a:gdLst>
                <a:gd name="connsiteX0" fmla="*/ 104775 w 104775"/>
                <a:gd name="connsiteY0" fmla="*/ 52388 h 104775"/>
                <a:gd name="connsiteX1" fmla="*/ 52388 w 104775"/>
                <a:gd name="connsiteY1" fmla="*/ 104775 h 104775"/>
                <a:gd name="connsiteX2" fmla="*/ 0 w 104775"/>
                <a:gd name="connsiteY2" fmla="*/ 52388 h 104775"/>
                <a:gd name="connsiteX3" fmla="*/ 52388 w 104775"/>
                <a:gd name="connsiteY3" fmla="*/ 0 h 104775"/>
                <a:gd name="connsiteX4" fmla="*/ 104775 w 104775"/>
                <a:gd name="connsiteY4" fmla="*/ 52388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4775" y="52388"/>
                  </a:moveTo>
                  <a:cubicBezTo>
                    <a:pt x="104775" y="81320"/>
                    <a:pt x="81321" y="104775"/>
                    <a:pt x="52388" y="104775"/>
                  </a:cubicBezTo>
                  <a:cubicBezTo>
                    <a:pt x="23454" y="104775"/>
                    <a:pt x="0" y="81320"/>
                    <a:pt x="0" y="52388"/>
                  </a:cubicBezTo>
                  <a:cubicBezTo>
                    <a:pt x="0" y="23455"/>
                    <a:pt x="23454" y="0"/>
                    <a:pt x="52388" y="0"/>
                  </a:cubicBezTo>
                  <a:cubicBezTo>
                    <a:pt x="81321" y="0"/>
                    <a:pt x="104775" y="23455"/>
                    <a:pt x="104775" y="52388"/>
                  </a:cubicBezTo>
                  <a:close/>
                </a:path>
              </a:pathLst>
            </a:cu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2" name="任意多边形: 形状 101">
              <a:extLst>
                <a:ext uri="{FF2B5EF4-FFF2-40B4-BE49-F238E27FC236}">
                  <a16:creationId xmlns:a16="http://schemas.microsoft.com/office/drawing/2014/main" id="{6D6A45D3-CB28-8F47-8C26-DD4FD9BFF203}"/>
                </a:ext>
              </a:extLst>
            </p:cNvPr>
            <p:cNvSpPr/>
            <p:nvPr/>
          </p:nvSpPr>
          <p:spPr>
            <a:xfrm>
              <a:off x="8915400" y="5007610"/>
              <a:ext cx="83820" cy="83820"/>
            </a:xfrm>
            <a:custGeom>
              <a:avLst/>
              <a:gdLst>
                <a:gd name="connsiteX0" fmla="*/ 104775 w 104775"/>
                <a:gd name="connsiteY0" fmla="*/ 52388 h 104775"/>
                <a:gd name="connsiteX1" fmla="*/ 52388 w 104775"/>
                <a:gd name="connsiteY1" fmla="*/ 104775 h 104775"/>
                <a:gd name="connsiteX2" fmla="*/ 0 w 104775"/>
                <a:gd name="connsiteY2" fmla="*/ 52388 h 104775"/>
                <a:gd name="connsiteX3" fmla="*/ 52388 w 104775"/>
                <a:gd name="connsiteY3" fmla="*/ 0 h 104775"/>
                <a:gd name="connsiteX4" fmla="*/ 104775 w 104775"/>
                <a:gd name="connsiteY4" fmla="*/ 52388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4775" y="52388"/>
                  </a:moveTo>
                  <a:cubicBezTo>
                    <a:pt x="104775" y="81320"/>
                    <a:pt x="81321" y="104775"/>
                    <a:pt x="52388" y="104775"/>
                  </a:cubicBezTo>
                  <a:cubicBezTo>
                    <a:pt x="23454" y="104775"/>
                    <a:pt x="0" y="81320"/>
                    <a:pt x="0" y="52388"/>
                  </a:cubicBezTo>
                  <a:cubicBezTo>
                    <a:pt x="0" y="23455"/>
                    <a:pt x="23454" y="0"/>
                    <a:pt x="52388" y="0"/>
                  </a:cubicBezTo>
                  <a:cubicBezTo>
                    <a:pt x="81321" y="0"/>
                    <a:pt x="104775" y="23455"/>
                    <a:pt x="104775" y="52388"/>
                  </a:cubicBezTo>
                  <a:close/>
                </a:path>
              </a:pathLst>
            </a:cu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3" name="任意多边形: 形状 102">
              <a:extLst>
                <a:ext uri="{FF2B5EF4-FFF2-40B4-BE49-F238E27FC236}">
                  <a16:creationId xmlns:a16="http://schemas.microsoft.com/office/drawing/2014/main" id="{412DD716-A0F7-9F49-985C-2DA9CEA27B61}"/>
                </a:ext>
              </a:extLst>
            </p:cNvPr>
            <p:cNvSpPr/>
            <p:nvPr/>
          </p:nvSpPr>
          <p:spPr>
            <a:xfrm>
              <a:off x="8915400" y="6036310"/>
              <a:ext cx="83820" cy="83820"/>
            </a:xfrm>
            <a:custGeom>
              <a:avLst/>
              <a:gdLst>
                <a:gd name="connsiteX0" fmla="*/ 104775 w 104775"/>
                <a:gd name="connsiteY0" fmla="*/ 52388 h 104775"/>
                <a:gd name="connsiteX1" fmla="*/ 52388 w 104775"/>
                <a:gd name="connsiteY1" fmla="*/ 104775 h 104775"/>
                <a:gd name="connsiteX2" fmla="*/ 0 w 104775"/>
                <a:gd name="connsiteY2" fmla="*/ 52388 h 104775"/>
                <a:gd name="connsiteX3" fmla="*/ 52388 w 104775"/>
                <a:gd name="connsiteY3" fmla="*/ 0 h 104775"/>
                <a:gd name="connsiteX4" fmla="*/ 104775 w 104775"/>
                <a:gd name="connsiteY4" fmla="*/ 52388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4775" y="52388"/>
                  </a:moveTo>
                  <a:cubicBezTo>
                    <a:pt x="104775" y="81320"/>
                    <a:pt x="81321" y="104775"/>
                    <a:pt x="52388" y="104775"/>
                  </a:cubicBezTo>
                  <a:cubicBezTo>
                    <a:pt x="23454" y="104775"/>
                    <a:pt x="0" y="81320"/>
                    <a:pt x="0" y="52388"/>
                  </a:cubicBezTo>
                  <a:cubicBezTo>
                    <a:pt x="0" y="23455"/>
                    <a:pt x="23454" y="0"/>
                    <a:pt x="52388" y="0"/>
                  </a:cubicBezTo>
                  <a:cubicBezTo>
                    <a:pt x="81321" y="0"/>
                    <a:pt x="104775" y="23455"/>
                    <a:pt x="104775" y="52388"/>
                  </a:cubicBezTo>
                  <a:close/>
                </a:path>
              </a:pathLst>
            </a:cu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4" name="任意多边形: 形状 103">
              <a:extLst>
                <a:ext uri="{FF2B5EF4-FFF2-40B4-BE49-F238E27FC236}">
                  <a16:creationId xmlns:a16="http://schemas.microsoft.com/office/drawing/2014/main" id="{14EE9A7D-A8EC-D14F-A471-FAB1431D2A70}"/>
                </a:ext>
              </a:extLst>
            </p:cNvPr>
            <p:cNvSpPr/>
            <p:nvPr/>
          </p:nvSpPr>
          <p:spPr>
            <a:xfrm>
              <a:off x="7875270" y="5045710"/>
              <a:ext cx="1036320" cy="7620"/>
            </a:xfrm>
            <a:custGeom>
              <a:avLst/>
              <a:gdLst>
                <a:gd name="connsiteX0" fmla="*/ 0 w 1295400"/>
                <a:gd name="connsiteY0" fmla="*/ 0 h 9525"/>
                <a:gd name="connsiteX1" fmla="*/ 1295400 w 12954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95400" h="9525">
                  <a:moveTo>
                    <a:pt x="0" y="0"/>
                  </a:moveTo>
                  <a:lnTo>
                    <a:pt x="1295400" y="0"/>
                  </a:lnTo>
                </a:path>
              </a:pathLst>
            </a:custGeom>
            <a:ln w="9525" cap="flat">
              <a:solidFill>
                <a:srgbClr val="3C5DEC"/>
              </a:solidFill>
              <a:prstDash val="dash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5" name="任意多边形: 形状 104">
              <a:extLst>
                <a:ext uri="{FF2B5EF4-FFF2-40B4-BE49-F238E27FC236}">
                  <a16:creationId xmlns:a16="http://schemas.microsoft.com/office/drawing/2014/main" id="{D92C9E4D-7044-7E42-ACAD-C1D6044A2B6F}"/>
                </a:ext>
              </a:extLst>
            </p:cNvPr>
            <p:cNvSpPr/>
            <p:nvPr/>
          </p:nvSpPr>
          <p:spPr>
            <a:xfrm>
              <a:off x="7872626" y="4048557"/>
              <a:ext cx="1036297" cy="998220"/>
            </a:xfrm>
            <a:custGeom>
              <a:avLst/>
              <a:gdLst>
                <a:gd name="connsiteX0" fmla="*/ 0 w 1295371"/>
                <a:gd name="connsiteY0" fmla="*/ 1247775 h 1247775"/>
                <a:gd name="connsiteX1" fmla="*/ 1295372 w 1295371"/>
                <a:gd name="connsiteY1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95371" h="1247775">
                  <a:moveTo>
                    <a:pt x="0" y="1247775"/>
                  </a:moveTo>
                  <a:lnTo>
                    <a:pt x="1295372" y="0"/>
                  </a:lnTo>
                </a:path>
              </a:pathLst>
            </a:custGeom>
            <a:ln w="9525" cap="flat">
              <a:solidFill>
                <a:srgbClr val="3C5DEC"/>
              </a:solidFill>
              <a:prstDash val="dash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6" name="任意多边形: 形状 105">
              <a:extLst>
                <a:ext uri="{FF2B5EF4-FFF2-40B4-BE49-F238E27FC236}">
                  <a16:creationId xmlns:a16="http://schemas.microsoft.com/office/drawing/2014/main" id="{6E1ADE88-8B20-C34A-86F3-BEBFE2405A23}"/>
                </a:ext>
              </a:extLst>
            </p:cNvPr>
            <p:cNvSpPr/>
            <p:nvPr/>
          </p:nvSpPr>
          <p:spPr>
            <a:xfrm>
              <a:off x="7877891" y="5046754"/>
              <a:ext cx="1036289" cy="982980"/>
            </a:xfrm>
            <a:custGeom>
              <a:avLst/>
              <a:gdLst>
                <a:gd name="connsiteX0" fmla="*/ 0 w 1295361"/>
                <a:gd name="connsiteY0" fmla="*/ 0 h 1228725"/>
                <a:gd name="connsiteX1" fmla="*/ 1295362 w 1295361"/>
                <a:gd name="connsiteY1" fmla="*/ 1228725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95361" h="1228725">
                  <a:moveTo>
                    <a:pt x="0" y="0"/>
                  </a:moveTo>
                  <a:lnTo>
                    <a:pt x="1295362" y="1228725"/>
                  </a:lnTo>
                </a:path>
              </a:pathLst>
            </a:custGeom>
            <a:ln w="9525" cap="flat">
              <a:solidFill>
                <a:srgbClr val="3C5DEC"/>
              </a:solidFill>
              <a:prstDash val="dash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7" name="任意多边形: 形状 106">
              <a:extLst>
                <a:ext uri="{FF2B5EF4-FFF2-40B4-BE49-F238E27FC236}">
                  <a16:creationId xmlns:a16="http://schemas.microsoft.com/office/drawing/2014/main" id="{35EDC95B-EE31-3344-9C21-5BF54A11AC9F}"/>
                </a:ext>
              </a:extLst>
            </p:cNvPr>
            <p:cNvSpPr/>
            <p:nvPr/>
          </p:nvSpPr>
          <p:spPr>
            <a:xfrm>
              <a:off x="7829550" y="4996180"/>
              <a:ext cx="91440" cy="91440"/>
            </a:xfrm>
            <a:custGeom>
              <a:avLst/>
              <a:gdLst>
                <a:gd name="connsiteX0" fmla="*/ 114300 w 114300"/>
                <a:gd name="connsiteY0" fmla="*/ 57150 h 114300"/>
                <a:gd name="connsiteX1" fmla="*/ 57150 w 114300"/>
                <a:gd name="connsiteY1" fmla="*/ 114300 h 114300"/>
                <a:gd name="connsiteX2" fmla="*/ 0 w 114300"/>
                <a:gd name="connsiteY2" fmla="*/ 57150 h 114300"/>
                <a:gd name="connsiteX3" fmla="*/ 57150 w 114300"/>
                <a:gd name="connsiteY3" fmla="*/ 0 h 114300"/>
                <a:gd name="connsiteX4" fmla="*/ 114300 w 114300"/>
                <a:gd name="connsiteY4" fmla="*/ 5715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4300" y="57150"/>
                  </a:moveTo>
                  <a:cubicBezTo>
                    <a:pt x="114300" y="88713"/>
                    <a:pt x="88713" y="114300"/>
                    <a:pt x="57150" y="114300"/>
                  </a:cubicBezTo>
                  <a:cubicBezTo>
                    <a:pt x="25587" y="114300"/>
                    <a:pt x="0" y="88713"/>
                    <a:pt x="0" y="57150"/>
                  </a:cubicBezTo>
                  <a:cubicBezTo>
                    <a:pt x="0" y="25587"/>
                    <a:pt x="25587" y="0"/>
                    <a:pt x="57150" y="0"/>
                  </a:cubicBezTo>
                  <a:cubicBezTo>
                    <a:pt x="88713" y="0"/>
                    <a:pt x="114300" y="25587"/>
                    <a:pt x="114300" y="57150"/>
                  </a:cubicBezTo>
                  <a:close/>
                </a:path>
              </a:pathLst>
            </a:custGeom>
            <a:solidFill>
              <a:srgbClr val="3C5DE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6" name="矩形: 圆角 115">
              <a:extLst>
                <a:ext uri="{FF2B5EF4-FFF2-40B4-BE49-F238E27FC236}">
                  <a16:creationId xmlns:a16="http://schemas.microsoft.com/office/drawing/2014/main" id="{0675DB2D-CC2B-5543-B55C-0B306DC0D2CC}"/>
                </a:ext>
              </a:extLst>
            </p:cNvPr>
            <p:cNvSpPr/>
            <p:nvPr/>
          </p:nvSpPr>
          <p:spPr>
            <a:xfrm>
              <a:off x="9136380" y="3810000"/>
              <a:ext cx="1981200" cy="527050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8" name="矩形: 圆角 117">
              <a:extLst>
                <a:ext uri="{FF2B5EF4-FFF2-40B4-BE49-F238E27FC236}">
                  <a16:creationId xmlns:a16="http://schemas.microsoft.com/office/drawing/2014/main" id="{8A969EBC-E47F-D246-86E0-25513E34AE24}"/>
                </a:ext>
              </a:extLst>
            </p:cNvPr>
            <p:cNvSpPr/>
            <p:nvPr/>
          </p:nvSpPr>
          <p:spPr>
            <a:xfrm>
              <a:off x="9136380" y="4861560"/>
              <a:ext cx="1981200" cy="527050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9" name="矩形: 圆角 118">
              <a:extLst>
                <a:ext uri="{FF2B5EF4-FFF2-40B4-BE49-F238E27FC236}">
                  <a16:creationId xmlns:a16="http://schemas.microsoft.com/office/drawing/2014/main" id="{590F83F5-FF61-7341-B43C-14E418B864BD}"/>
                </a:ext>
              </a:extLst>
            </p:cNvPr>
            <p:cNvSpPr/>
            <p:nvPr/>
          </p:nvSpPr>
          <p:spPr>
            <a:xfrm>
              <a:off x="9136380" y="5913120"/>
              <a:ext cx="1981200" cy="527050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58" name="Object56">
              <a:extLst>
                <a:ext uri="{FF2B5EF4-FFF2-40B4-BE49-F238E27FC236}">
                  <a16:creationId xmlns:a16="http://schemas.microsoft.com/office/drawing/2014/main" id="{1379615F-A942-3544-ABDE-556DE62E2417}"/>
                </a:ext>
              </a:extLst>
            </p:cNvPr>
            <p:cNvSpPr/>
            <p:nvPr/>
          </p:nvSpPr>
          <p:spPr>
            <a:xfrm>
              <a:off x="9398883" y="3856494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680"/>
                </a:lnSpc>
              </a:pPr>
              <a:r>
                <a: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凸显产品属性</a:t>
              </a:r>
            </a:p>
          </p:txBody>
        </p:sp>
        <p:sp>
          <p:nvSpPr>
            <p:cNvPr id="60" name="Object58">
              <a:extLst>
                <a:ext uri="{FF2B5EF4-FFF2-40B4-BE49-F238E27FC236}">
                  <a16:creationId xmlns:a16="http://schemas.microsoft.com/office/drawing/2014/main" id="{4ABEA283-6949-1E4B-A597-9FBEA527C7E6}"/>
                </a:ext>
              </a:extLst>
            </p:cNvPr>
            <p:cNvSpPr/>
            <p:nvPr/>
          </p:nvSpPr>
          <p:spPr>
            <a:xfrm>
              <a:off x="9398883" y="4107954"/>
              <a:ext cx="1531620" cy="152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176"/>
                </a:lnSpc>
              </a:pPr>
              <a:r>
                <a:rPr lang="en-US" sz="84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定义符合该产品属性的设计风格</a:t>
              </a:r>
            </a:p>
          </p:txBody>
        </p:sp>
        <p:sp>
          <p:nvSpPr>
            <p:cNvPr id="64" name="Object62">
              <a:extLst>
                <a:ext uri="{FF2B5EF4-FFF2-40B4-BE49-F238E27FC236}">
                  <a16:creationId xmlns:a16="http://schemas.microsoft.com/office/drawing/2014/main" id="{F2C8835F-5798-004E-AD1A-69468CB90F14}"/>
                </a:ext>
              </a:extLst>
            </p:cNvPr>
            <p:cNvSpPr/>
            <p:nvPr/>
          </p:nvSpPr>
          <p:spPr>
            <a:xfrm>
              <a:off x="9398883" y="4908054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680"/>
                </a:lnSpc>
              </a:pPr>
              <a:r>
                <a: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孵化产品DNA</a:t>
              </a:r>
            </a:p>
          </p:txBody>
        </p:sp>
        <p:sp>
          <p:nvSpPr>
            <p:cNvPr id="65" name="Object63">
              <a:extLst>
                <a:ext uri="{FF2B5EF4-FFF2-40B4-BE49-F238E27FC236}">
                  <a16:creationId xmlns:a16="http://schemas.microsoft.com/office/drawing/2014/main" id="{DA2827F0-A2A6-9D4F-B9A8-FD013BC51EB3}"/>
                </a:ext>
              </a:extLst>
            </p:cNvPr>
            <p:cNvSpPr/>
            <p:nvPr/>
          </p:nvSpPr>
          <p:spPr>
            <a:xfrm>
              <a:off x="9398883" y="5959614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680"/>
                </a:lnSpc>
              </a:pPr>
              <a:r>
                <a: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情感化氛围</a:t>
              </a:r>
            </a:p>
          </p:txBody>
        </p:sp>
        <p:sp>
          <p:nvSpPr>
            <p:cNvPr id="66" name="Object64">
              <a:extLst>
                <a:ext uri="{FF2B5EF4-FFF2-40B4-BE49-F238E27FC236}">
                  <a16:creationId xmlns:a16="http://schemas.microsoft.com/office/drawing/2014/main" id="{511ED0B2-403F-5042-BE7E-E187796653C1}"/>
                </a:ext>
              </a:extLst>
            </p:cNvPr>
            <p:cNvSpPr/>
            <p:nvPr/>
          </p:nvSpPr>
          <p:spPr>
            <a:xfrm>
              <a:off x="9398883" y="5159514"/>
              <a:ext cx="1531620" cy="152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176"/>
                </a:lnSpc>
              </a:pPr>
              <a:r>
                <a:rPr lang="en-US" sz="84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深挖产品细节上的特殊性</a:t>
              </a:r>
            </a:p>
          </p:txBody>
        </p:sp>
        <p:sp>
          <p:nvSpPr>
            <p:cNvPr id="67" name="Object65">
              <a:extLst>
                <a:ext uri="{FF2B5EF4-FFF2-40B4-BE49-F238E27FC236}">
                  <a16:creationId xmlns:a16="http://schemas.microsoft.com/office/drawing/2014/main" id="{340FD0B9-4FD9-274A-A5F4-45D8B1AA8DEF}"/>
                </a:ext>
              </a:extLst>
            </p:cNvPr>
            <p:cNvSpPr/>
            <p:nvPr/>
          </p:nvSpPr>
          <p:spPr>
            <a:xfrm>
              <a:off x="9398883" y="6211074"/>
              <a:ext cx="1531620" cy="152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176"/>
                </a:lnSpc>
              </a:pPr>
              <a:r>
                <a:rPr lang="en-US" sz="84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拉近用户与产品之间的距离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F26A644E-EDB3-3342-A9EB-BFF5E6E1AF90}"/>
              </a:ext>
            </a:extLst>
          </p:cNvPr>
          <p:cNvGrpSpPr/>
          <p:nvPr/>
        </p:nvGrpSpPr>
        <p:grpSpPr>
          <a:xfrm>
            <a:off x="8052374" y="990956"/>
            <a:ext cx="3288030" cy="2630170"/>
            <a:chOff x="8256270" y="899160"/>
            <a:chExt cx="3288030" cy="2630170"/>
          </a:xfrm>
        </p:grpSpPr>
        <p:sp>
          <p:nvSpPr>
            <p:cNvPr id="25" name="任意多边形: 形状 94">
              <a:extLst>
                <a:ext uri="{FF2B5EF4-FFF2-40B4-BE49-F238E27FC236}">
                  <a16:creationId xmlns:a16="http://schemas.microsoft.com/office/drawing/2014/main" id="{01EBE95F-54CD-7245-908A-8BDEFAB33CAD}"/>
                </a:ext>
              </a:extLst>
            </p:cNvPr>
            <p:cNvSpPr/>
            <p:nvPr/>
          </p:nvSpPr>
          <p:spPr>
            <a:xfrm>
              <a:off x="9342120" y="2096770"/>
              <a:ext cx="83820" cy="83820"/>
            </a:xfrm>
            <a:custGeom>
              <a:avLst/>
              <a:gdLst>
                <a:gd name="connsiteX0" fmla="*/ 104775 w 104775"/>
                <a:gd name="connsiteY0" fmla="*/ 52388 h 104775"/>
                <a:gd name="connsiteX1" fmla="*/ 52388 w 104775"/>
                <a:gd name="connsiteY1" fmla="*/ 104775 h 104775"/>
                <a:gd name="connsiteX2" fmla="*/ 0 w 104775"/>
                <a:gd name="connsiteY2" fmla="*/ 52388 h 104775"/>
                <a:gd name="connsiteX3" fmla="*/ 52388 w 104775"/>
                <a:gd name="connsiteY3" fmla="*/ 0 h 104775"/>
                <a:gd name="connsiteX4" fmla="*/ 104775 w 104775"/>
                <a:gd name="connsiteY4" fmla="*/ 52388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4775" y="52388"/>
                  </a:moveTo>
                  <a:cubicBezTo>
                    <a:pt x="104775" y="81320"/>
                    <a:pt x="81321" y="104775"/>
                    <a:pt x="52388" y="104775"/>
                  </a:cubicBezTo>
                  <a:cubicBezTo>
                    <a:pt x="23454" y="104775"/>
                    <a:pt x="0" y="81320"/>
                    <a:pt x="0" y="52388"/>
                  </a:cubicBezTo>
                  <a:cubicBezTo>
                    <a:pt x="0" y="23455"/>
                    <a:pt x="23454" y="0"/>
                    <a:pt x="52388" y="0"/>
                  </a:cubicBezTo>
                  <a:cubicBezTo>
                    <a:pt x="81321" y="0"/>
                    <a:pt x="104775" y="23455"/>
                    <a:pt x="104775" y="52388"/>
                  </a:cubicBezTo>
                  <a:close/>
                </a:path>
              </a:pathLst>
            </a:cu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6" name="任意多边形: 形状 95">
              <a:extLst>
                <a:ext uri="{FF2B5EF4-FFF2-40B4-BE49-F238E27FC236}">
                  <a16:creationId xmlns:a16="http://schemas.microsoft.com/office/drawing/2014/main" id="{0B7C87E2-B276-194B-BEA3-BEBBE7D795FF}"/>
                </a:ext>
              </a:extLst>
            </p:cNvPr>
            <p:cNvSpPr/>
            <p:nvPr/>
          </p:nvSpPr>
          <p:spPr>
            <a:xfrm>
              <a:off x="9342120" y="3125470"/>
              <a:ext cx="83820" cy="83820"/>
            </a:xfrm>
            <a:custGeom>
              <a:avLst/>
              <a:gdLst>
                <a:gd name="connsiteX0" fmla="*/ 104775 w 104775"/>
                <a:gd name="connsiteY0" fmla="*/ 52388 h 104775"/>
                <a:gd name="connsiteX1" fmla="*/ 52388 w 104775"/>
                <a:gd name="connsiteY1" fmla="*/ 104775 h 104775"/>
                <a:gd name="connsiteX2" fmla="*/ 0 w 104775"/>
                <a:gd name="connsiteY2" fmla="*/ 52388 h 104775"/>
                <a:gd name="connsiteX3" fmla="*/ 52388 w 104775"/>
                <a:gd name="connsiteY3" fmla="*/ 0 h 104775"/>
                <a:gd name="connsiteX4" fmla="*/ 104775 w 104775"/>
                <a:gd name="connsiteY4" fmla="*/ 52388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4775" y="52388"/>
                  </a:moveTo>
                  <a:cubicBezTo>
                    <a:pt x="104775" y="81320"/>
                    <a:pt x="81321" y="104775"/>
                    <a:pt x="52388" y="104775"/>
                  </a:cubicBezTo>
                  <a:cubicBezTo>
                    <a:pt x="23454" y="104775"/>
                    <a:pt x="0" y="81320"/>
                    <a:pt x="0" y="52388"/>
                  </a:cubicBezTo>
                  <a:cubicBezTo>
                    <a:pt x="0" y="23455"/>
                    <a:pt x="23454" y="0"/>
                    <a:pt x="52388" y="0"/>
                  </a:cubicBezTo>
                  <a:cubicBezTo>
                    <a:pt x="81321" y="0"/>
                    <a:pt x="104775" y="23455"/>
                    <a:pt x="104775" y="52388"/>
                  </a:cubicBezTo>
                  <a:close/>
                </a:path>
              </a:pathLst>
            </a:cu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7" name="任意多边形: 形状 96">
              <a:extLst>
                <a:ext uri="{FF2B5EF4-FFF2-40B4-BE49-F238E27FC236}">
                  <a16:creationId xmlns:a16="http://schemas.microsoft.com/office/drawing/2014/main" id="{84FB370F-2AD8-AA40-82AE-136187315650}"/>
                </a:ext>
              </a:extLst>
            </p:cNvPr>
            <p:cNvSpPr/>
            <p:nvPr/>
          </p:nvSpPr>
          <p:spPr>
            <a:xfrm>
              <a:off x="8301990" y="2134870"/>
              <a:ext cx="1036320" cy="7620"/>
            </a:xfrm>
            <a:custGeom>
              <a:avLst/>
              <a:gdLst>
                <a:gd name="connsiteX0" fmla="*/ 0 w 1295400"/>
                <a:gd name="connsiteY0" fmla="*/ 0 h 9525"/>
                <a:gd name="connsiteX1" fmla="*/ 1295400 w 12954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95400" h="9525">
                  <a:moveTo>
                    <a:pt x="0" y="0"/>
                  </a:moveTo>
                  <a:lnTo>
                    <a:pt x="1295400" y="0"/>
                  </a:lnTo>
                </a:path>
              </a:pathLst>
            </a:custGeom>
            <a:ln w="9525" cap="flat">
              <a:solidFill>
                <a:srgbClr val="3C5DEC"/>
              </a:solidFill>
              <a:prstDash val="dash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8" name="任意多边形: 形状 97">
              <a:extLst>
                <a:ext uri="{FF2B5EF4-FFF2-40B4-BE49-F238E27FC236}">
                  <a16:creationId xmlns:a16="http://schemas.microsoft.com/office/drawing/2014/main" id="{02F0D66A-48F1-924F-B86B-4EEB76CD9E84}"/>
                </a:ext>
              </a:extLst>
            </p:cNvPr>
            <p:cNvSpPr/>
            <p:nvPr/>
          </p:nvSpPr>
          <p:spPr>
            <a:xfrm>
              <a:off x="8299323" y="1137716"/>
              <a:ext cx="1036320" cy="998220"/>
            </a:xfrm>
            <a:custGeom>
              <a:avLst/>
              <a:gdLst>
                <a:gd name="connsiteX0" fmla="*/ 0 w 1295400"/>
                <a:gd name="connsiteY0" fmla="*/ 1247776 h 1247775"/>
                <a:gd name="connsiteX1" fmla="*/ 1295400 w 1295400"/>
                <a:gd name="connsiteY1" fmla="*/ 0 h 12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95400" h="1247775">
                  <a:moveTo>
                    <a:pt x="0" y="1247776"/>
                  </a:moveTo>
                  <a:lnTo>
                    <a:pt x="1295400" y="0"/>
                  </a:lnTo>
                </a:path>
              </a:pathLst>
            </a:custGeom>
            <a:ln w="9525" cap="flat">
              <a:solidFill>
                <a:srgbClr val="3C5DEC"/>
              </a:solidFill>
              <a:prstDash val="dash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29" name="任意多边形: 形状 98">
              <a:extLst>
                <a:ext uri="{FF2B5EF4-FFF2-40B4-BE49-F238E27FC236}">
                  <a16:creationId xmlns:a16="http://schemas.microsoft.com/office/drawing/2014/main" id="{A9C44F62-6B0A-5D44-A058-DAB570B4F44E}"/>
                </a:ext>
              </a:extLst>
            </p:cNvPr>
            <p:cNvSpPr/>
            <p:nvPr/>
          </p:nvSpPr>
          <p:spPr>
            <a:xfrm>
              <a:off x="8304581" y="2135914"/>
              <a:ext cx="1036319" cy="982980"/>
            </a:xfrm>
            <a:custGeom>
              <a:avLst/>
              <a:gdLst>
                <a:gd name="connsiteX0" fmla="*/ 0 w 1295399"/>
                <a:gd name="connsiteY0" fmla="*/ 0 h 1228725"/>
                <a:gd name="connsiteX1" fmla="*/ 1295400 w 1295399"/>
                <a:gd name="connsiteY1" fmla="*/ 1228725 h 1228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95399" h="1228725">
                  <a:moveTo>
                    <a:pt x="0" y="0"/>
                  </a:moveTo>
                  <a:lnTo>
                    <a:pt x="1295400" y="1228725"/>
                  </a:lnTo>
                </a:path>
              </a:pathLst>
            </a:custGeom>
            <a:ln w="9525" cap="flat">
              <a:solidFill>
                <a:srgbClr val="3C5DEC"/>
              </a:solidFill>
              <a:prstDash val="dash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0" name="任意多边形: 形状 99">
              <a:extLst>
                <a:ext uri="{FF2B5EF4-FFF2-40B4-BE49-F238E27FC236}">
                  <a16:creationId xmlns:a16="http://schemas.microsoft.com/office/drawing/2014/main" id="{AE40BDBC-8F5A-3C4F-9D58-23411E41FDD2}"/>
                </a:ext>
              </a:extLst>
            </p:cNvPr>
            <p:cNvSpPr/>
            <p:nvPr/>
          </p:nvSpPr>
          <p:spPr>
            <a:xfrm>
              <a:off x="8256270" y="2085340"/>
              <a:ext cx="91440" cy="91440"/>
            </a:xfrm>
            <a:custGeom>
              <a:avLst/>
              <a:gdLst>
                <a:gd name="connsiteX0" fmla="*/ 114300 w 114300"/>
                <a:gd name="connsiteY0" fmla="*/ 57150 h 114300"/>
                <a:gd name="connsiteX1" fmla="*/ 57150 w 114300"/>
                <a:gd name="connsiteY1" fmla="*/ 114300 h 114300"/>
                <a:gd name="connsiteX2" fmla="*/ 0 w 114300"/>
                <a:gd name="connsiteY2" fmla="*/ 57150 h 114300"/>
                <a:gd name="connsiteX3" fmla="*/ 57150 w 114300"/>
                <a:gd name="connsiteY3" fmla="*/ 0 h 114300"/>
                <a:gd name="connsiteX4" fmla="*/ 114300 w 114300"/>
                <a:gd name="connsiteY4" fmla="*/ 5715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4300" y="57150"/>
                  </a:moveTo>
                  <a:cubicBezTo>
                    <a:pt x="114300" y="88713"/>
                    <a:pt x="88713" y="114300"/>
                    <a:pt x="57150" y="114300"/>
                  </a:cubicBezTo>
                  <a:cubicBezTo>
                    <a:pt x="25587" y="114300"/>
                    <a:pt x="0" y="88713"/>
                    <a:pt x="0" y="57150"/>
                  </a:cubicBezTo>
                  <a:cubicBezTo>
                    <a:pt x="0" y="25587"/>
                    <a:pt x="25587" y="0"/>
                    <a:pt x="57150" y="0"/>
                  </a:cubicBezTo>
                  <a:cubicBezTo>
                    <a:pt x="88713" y="0"/>
                    <a:pt x="114300" y="25587"/>
                    <a:pt x="114300" y="57150"/>
                  </a:cubicBezTo>
                  <a:close/>
                </a:path>
              </a:pathLst>
            </a:custGeom>
            <a:solidFill>
              <a:srgbClr val="3C5DE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5" name="矩形: 圆角 114">
              <a:extLst>
                <a:ext uri="{FF2B5EF4-FFF2-40B4-BE49-F238E27FC236}">
                  <a16:creationId xmlns:a16="http://schemas.microsoft.com/office/drawing/2014/main" id="{E1D4C120-5964-074B-8E49-513409721994}"/>
                </a:ext>
              </a:extLst>
            </p:cNvPr>
            <p:cNvSpPr/>
            <p:nvPr/>
          </p:nvSpPr>
          <p:spPr>
            <a:xfrm>
              <a:off x="9563100" y="899160"/>
              <a:ext cx="1981200" cy="527050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50" name="矩形: 圆角 119">
              <a:extLst>
                <a:ext uri="{FF2B5EF4-FFF2-40B4-BE49-F238E27FC236}">
                  <a16:creationId xmlns:a16="http://schemas.microsoft.com/office/drawing/2014/main" id="{CAA46460-6826-E247-BDF8-D43C4BCE9ECD}"/>
                </a:ext>
              </a:extLst>
            </p:cNvPr>
            <p:cNvSpPr/>
            <p:nvPr/>
          </p:nvSpPr>
          <p:spPr>
            <a:xfrm>
              <a:off x="9563100" y="1950720"/>
              <a:ext cx="1981200" cy="527050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52" name="矩形: 圆角 121">
              <a:extLst>
                <a:ext uri="{FF2B5EF4-FFF2-40B4-BE49-F238E27FC236}">
                  <a16:creationId xmlns:a16="http://schemas.microsoft.com/office/drawing/2014/main" id="{E44B9B69-EC8E-B041-B001-64443DD945C1}"/>
                </a:ext>
              </a:extLst>
            </p:cNvPr>
            <p:cNvSpPr/>
            <p:nvPr/>
          </p:nvSpPr>
          <p:spPr>
            <a:xfrm>
              <a:off x="9563100" y="3002280"/>
              <a:ext cx="1981200" cy="527050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59" name="Object57">
              <a:extLst>
                <a:ext uri="{FF2B5EF4-FFF2-40B4-BE49-F238E27FC236}">
                  <a16:creationId xmlns:a16="http://schemas.microsoft.com/office/drawing/2014/main" id="{4BC6CDA7-FF68-B94F-BDA8-356E4AF6C78D}"/>
                </a:ext>
              </a:extLst>
            </p:cNvPr>
            <p:cNvSpPr/>
            <p:nvPr/>
          </p:nvSpPr>
          <p:spPr>
            <a:xfrm>
              <a:off x="9825603" y="945654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680"/>
                </a:lnSpc>
              </a:pPr>
              <a:r>
                <a: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内容需求审核</a:t>
              </a:r>
            </a:p>
          </p:txBody>
        </p:sp>
        <p:sp>
          <p:nvSpPr>
            <p:cNvPr id="62" name="Object60">
              <a:extLst>
                <a:ext uri="{FF2B5EF4-FFF2-40B4-BE49-F238E27FC236}">
                  <a16:creationId xmlns:a16="http://schemas.microsoft.com/office/drawing/2014/main" id="{4DD1D47D-F2FB-DD42-B6C9-B1C25716B6FE}"/>
                </a:ext>
              </a:extLst>
            </p:cNvPr>
            <p:cNvSpPr/>
            <p:nvPr/>
          </p:nvSpPr>
          <p:spPr>
            <a:xfrm>
              <a:off x="9825603" y="1197114"/>
              <a:ext cx="1531620" cy="152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176"/>
                </a:lnSpc>
              </a:pPr>
              <a:r>
                <a:rPr lang="en-US" sz="84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批判性思维思考内容存在价值</a:t>
              </a:r>
            </a:p>
          </p:txBody>
        </p:sp>
        <p:sp>
          <p:nvSpPr>
            <p:cNvPr id="68" name="Object66">
              <a:extLst>
                <a:ext uri="{FF2B5EF4-FFF2-40B4-BE49-F238E27FC236}">
                  <a16:creationId xmlns:a16="http://schemas.microsoft.com/office/drawing/2014/main" id="{93BD91A7-0BE6-A449-B75A-AF675388452D}"/>
                </a:ext>
              </a:extLst>
            </p:cNvPr>
            <p:cNvSpPr/>
            <p:nvPr/>
          </p:nvSpPr>
          <p:spPr>
            <a:xfrm>
              <a:off x="9825603" y="1997214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680"/>
                </a:lnSpc>
              </a:pPr>
              <a:r>
                <a: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内容优先级划分</a:t>
              </a:r>
            </a:p>
          </p:txBody>
        </p:sp>
        <p:sp>
          <p:nvSpPr>
            <p:cNvPr id="70" name="Object68">
              <a:extLst>
                <a:ext uri="{FF2B5EF4-FFF2-40B4-BE49-F238E27FC236}">
                  <a16:creationId xmlns:a16="http://schemas.microsoft.com/office/drawing/2014/main" id="{58ED3463-67C5-004C-836B-0B7E171B819E}"/>
                </a:ext>
              </a:extLst>
            </p:cNvPr>
            <p:cNvSpPr/>
            <p:nvPr/>
          </p:nvSpPr>
          <p:spPr>
            <a:xfrm>
              <a:off x="9825603" y="3048774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680"/>
                </a:lnSpc>
              </a:pPr>
              <a:r>
                <a: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引导性设计</a:t>
              </a:r>
            </a:p>
          </p:txBody>
        </p:sp>
        <p:sp>
          <p:nvSpPr>
            <p:cNvPr id="72" name="Object70">
              <a:extLst>
                <a:ext uri="{FF2B5EF4-FFF2-40B4-BE49-F238E27FC236}">
                  <a16:creationId xmlns:a16="http://schemas.microsoft.com/office/drawing/2014/main" id="{CAB0770F-1BC7-9F45-A475-48084479A598}"/>
                </a:ext>
              </a:extLst>
            </p:cNvPr>
            <p:cNvSpPr/>
            <p:nvPr/>
          </p:nvSpPr>
          <p:spPr>
            <a:xfrm>
              <a:off x="9825603" y="2248674"/>
              <a:ext cx="1531620" cy="152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176"/>
                </a:lnSpc>
              </a:pPr>
              <a:r>
                <a:rPr lang="en-US" sz="84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从用户跟产品角度权衡优先级</a:t>
              </a:r>
            </a:p>
          </p:txBody>
        </p:sp>
        <p:sp>
          <p:nvSpPr>
            <p:cNvPr id="74" name="Object72">
              <a:extLst>
                <a:ext uri="{FF2B5EF4-FFF2-40B4-BE49-F238E27FC236}">
                  <a16:creationId xmlns:a16="http://schemas.microsoft.com/office/drawing/2014/main" id="{81E65410-C3C6-B44C-BC2E-5CFA21A3EAEA}"/>
                </a:ext>
              </a:extLst>
            </p:cNvPr>
            <p:cNvSpPr/>
            <p:nvPr/>
          </p:nvSpPr>
          <p:spPr>
            <a:xfrm>
              <a:off x="9825603" y="3300234"/>
              <a:ext cx="1531620" cy="152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defTabSz="731520">
                <a:lnSpc>
                  <a:spcPts val="1176"/>
                </a:lnSpc>
              </a:pPr>
              <a:r>
                <a:rPr lang="en-US" sz="84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引导用户发起积极性交互行为</a:t>
              </a:r>
            </a:p>
          </p:txBody>
        </p:sp>
        <p:sp>
          <p:nvSpPr>
            <p:cNvPr id="76" name="任意多边形: 形状 74">
              <a:extLst>
                <a:ext uri="{FF2B5EF4-FFF2-40B4-BE49-F238E27FC236}">
                  <a16:creationId xmlns:a16="http://schemas.microsoft.com/office/drawing/2014/main" id="{41DBE745-71F8-AF4B-B30D-4C086CD95654}"/>
                </a:ext>
              </a:extLst>
            </p:cNvPr>
            <p:cNvSpPr/>
            <p:nvPr/>
          </p:nvSpPr>
          <p:spPr>
            <a:xfrm>
              <a:off x="9342120" y="1075486"/>
              <a:ext cx="83820" cy="83820"/>
            </a:xfrm>
            <a:custGeom>
              <a:avLst/>
              <a:gdLst>
                <a:gd name="connsiteX0" fmla="*/ 104775 w 104775"/>
                <a:gd name="connsiteY0" fmla="*/ 52388 h 104775"/>
                <a:gd name="connsiteX1" fmla="*/ 52388 w 104775"/>
                <a:gd name="connsiteY1" fmla="*/ 104775 h 104775"/>
                <a:gd name="connsiteX2" fmla="*/ 0 w 104775"/>
                <a:gd name="connsiteY2" fmla="*/ 52388 h 104775"/>
                <a:gd name="connsiteX3" fmla="*/ 52388 w 104775"/>
                <a:gd name="connsiteY3" fmla="*/ 0 h 104775"/>
                <a:gd name="connsiteX4" fmla="*/ 104775 w 104775"/>
                <a:gd name="connsiteY4" fmla="*/ 52388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4775" y="52388"/>
                  </a:moveTo>
                  <a:cubicBezTo>
                    <a:pt x="104775" y="81320"/>
                    <a:pt x="81321" y="104775"/>
                    <a:pt x="52388" y="104775"/>
                  </a:cubicBezTo>
                  <a:cubicBezTo>
                    <a:pt x="23454" y="104775"/>
                    <a:pt x="0" y="81320"/>
                    <a:pt x="0" y="52388"/>
                  </a:cubicBezTo>
                  <a:cubicBezTo>
                    <a:pt x="0" y="23455"/>
                    <a:pt x="23454" y="0"/>
                    <a:pt x="52388" y="0"/>
                  </a:cubicBezTo>
                  <a:cubicBezTo>
                    <a:pt x="81321" y="0"/>
                    <a:pt x="104775" y="23455"/>
                    <a:pt x="104775" y="52388"/>
                  </a:cubicBezTo>
                  <a:close/>
                </a:path>
              </a:pathLst>
            </a:cu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FBDB935F-C62F-6348-B180-65559DCB171D}"/>
              </a:ext>
            </a:extLst>
          </p:cNvPr>
          <p:cNvGrpSpPr/>
          <p:nvPr/>
        </p:nvGrpSpPr>
        <p:grpSpPr>
          <a:xfrm>
            <a:off x="4036901" y="2728755"/>
            <a:ext cx="1170154" cy="1170154"/>
            <a:chOff x="3983329" y="3089374"/>
            <a:chExt cx="1170154" cy="1170154"/>
          </a:xfrm>
        </p:grpSpPr>
        <p:sp>
          <p:nvSpPr>
            <p:cNvPr id="13" name="任意多边形: 形状 82">
              <a:extLst>
                <a:ext uri="{FF2B5EF4-FFF2-40B4-BE49-F238E27FC236}">
                  <a16:creationId xmlns:a16="http://schemas.microsoft.com/office/drawing/2014/main" id="{3AE46E83-5C1C-2F4B-9D65-4A6F3548DDD0}"/>
                </a:ext>
              </a:extLst>
            </p:cNvPr>
            <p:cNvSpPr/>
            <p:nvPr/>
          </p:nvSpPr>
          <p:spPr>
            <a:xfrm>
              <a:off x="3983329" y="3089374"/>
              <a:ext cx="1170154" cy="1170154"/>
            </a:xfrm>
            <a:custGeom>
              <a:avLst/>
              <a:gdLst>
                <a:gd name="connsiteX0" fmla="*/ 1625367 w 1625366"/>
                <a:gd name="connsiteY0" fmla="*/ 812684 h 1625366"/>
                <a:gd name="connsiteX1" fmla="*/ 812683 w 1625366"/>
                <a:gd name="connsiteY1" fmla="*/ 1625367 h 1625366"/>
                <a:gd name="connsiteX2" fmla="*/ 0 w 1625366"/>
                <a:gd name="connsiteY2" fmla="*/ 812684 h 1625366"/>
                <a:gd name="connsiteX3" fmla="*/ 812683 w 1625366"/>
                <a:gd name="connsiteY3" fmla="*/ 0 h 1625366"/>
                <a:gd name="connsiteX4" fmla="*/ 1625367 w 1625366"/>
                <a:gd name="connsiteY4" fmla="*/ 812684 h 162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5366" h="1625366">
                  <a:moveTo>
                    <a:pt x="1625367" y="812684"/>
                  </a:moveTo>
                  <a:cubicBezTo>
                    <a:pt x="1625367" y="1261516"/>
                    <a:pt x="1261516" y="1625367"/>
                    <a:pt x="812683" y="1625367"/>
                  </a:cubicBezTo>
                  <a:cubicBezTo>
                    <a:pt x="363850" y="1625367"/>
                    <a:pt x="0" y="1261516"/>
                    <a:pt x="0" y="812684"/>
                  </a:cubicBezTo>
                  <a:cubicBezTo>
                    <a:pt x="0" y="363851"/>
                    <a:pt x="363850" y="0"/>
                    <a:pt x="812683" y="0"/>
                  </a:cubicBezTo>
                  <a:cubicBezTo>
                    <a:pt x="1261516" y="0"/>
                    <a:pt x="1625367" y="363851"/>
                    <a:pt x="1625367" y="812684"/>
                  </a:cubicBezTo>
                  <a:close/>
                </a:path>
              </a:pathLst>
            </a:custGeom>
            <a:solidFill>
              <a:srgbClr val="3C5DEC"/>
            </a:solidFill>
            <a:ln w="9525" cap="flat">
              <a:noFill/>
              <a:prstDash val="solid"/>
              <a:miter/>
            </a:ln>
            <a:effectLst>
              <a:outerShdw blurRad="253732" sx="104000" sy="104000" algn="ctr" rotWithShape="0">
                <a:srgbClr val="3C5DEC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55" name="Object53">
              <a:extLst>
                <a:ext uri="{FF2B5EF4-FFF2-40B4-BE49-F238E27FC236}">
                  <a16:creationId xmlns:a16="http://schemas.microsoft.com/office/drawing/2014/main" id="{1F10CD26-F3EA-D349-B184-93141DF9A715}"/>
                </a:ext>
              </a:extLst>
            </p:cNvPr>
            <p:cNvSpPr/>
            <p:nvPr/>
          </p:nvSpPr>
          <p:spPr>
            <a:xfrm>
              <a:off x="4191216" y="3430611"/>
              <a:ext cx="754380" cy="48768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680"/>
                </a:lnSpc>
              </a:pPr>
              <a:r>
                <a:rPr lang="en-US" sz="1400" dirty="0">
                  <a:solidFill>
                    <a:schemeClr val="bg1"/>
                  </a:solidFill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rPr>
                <a:t>视觉感受
传达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C1A2F30-707C-374B-99D6-2AF83172AA03}"/>
              </a:ext>
            </a:extLst>
          </p:cNvPr>
          <p:cNvGrpSpPr/>
          <p:nvPr/>
        </p:nvGrpSpPr>
        <p:grpSpPr>
          <a:xfrm>
            <a:off x="655785" y="1998747"/>
            <a:ext cx="3430997" cy="2630170"/>
            <a:chOff x="647700" y="2240280"/>
            <a:chExt cx="3430997" cy="2630170"/>
          </a:xfrm>
        </p:grpSpPr>
        <p:sp>
          <p:nvSpPr>
            <p:cNvPr id="38" name="任意多边形: 形状 107">
              <a:extLst>
                <a:ext uri="{FF2B5EF4-FFF2-40B4-BE49-F238E27FC236}">
                  <a16:creationId xmlns:a16="http://schemas.microsoft.com/office/drawing/2014/main" id="{C18738A0-D11D-9F44-AE6A-531C1581705A}"/>
                </a:ext>
              </a:extLst>
            </p:cNvPr>
            <p:cNvSpPr/>
            <p:nvPr/>
          </p:nvSpPr>
          <p:spPr>
            <a:xfrm rot="10800000" flipV="1">
              <a:off x="2750820" y="2378710"/>
              <a:ext cx="83820" cy="83820"/>
            </a:xfrm>
            <a:custGeom>
              <a:avLst/>
              <a:gdLst>
                <a:gd name="connsiteX0" fmla="*/ 105057 w 104775"/>
                <a:gd name="connsiteY0" fmla="*/ 52608 h 104775"/>
                <a:gd name="connsiteX1" fmla="*/ 52670 w 104775"/>
                <a:gd name="connsiteY1" fmla="*/ 104995 h 104775"/>
                <a:gd name="connsiteX2" fmla="*/ 282 w 104775"/>
                <a:gd name="connsiteY2" fmla="*/ 52608 h 104775"/>
                <a:gd name="connsiteX3" fmla="*/ 52670 w 104775"/>
                <a:gd name="connsiteY3" fmla="*/ 220 h 104775"/>
                <a:gd name="connsiteX4" fmla="*/ 105057 w 104775"/>
                <a:gd name="connsiteY4" fmla="*/ 52608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5057" y="52608"/>
                  </a:moveTo>
                  <a:cubicBezTo>
                    <a:pt x="105057" y="81540"/>
                    <a:pt x="81602" y="104995"/>
                    <a:pt x="52670" y="104995"/>
                  </a:cubicBezTo>
                  <a:cubicBezTo>
                    <a:pt x="23737" y="104995"/>
                    <a:pt x="282" y="81540"/>
                    <a:pt x="282" y="52608"/>
                  </a:cubicBezTo>
                  <a:cubicBezTo>
                    <a:pt x="282" y="23675"/>
                    <a:pt x="23737" y="220"/>
                    <a:pt x="52670" y="220"/>
                  </a:cubicBezTo>
                  <a:cubicBezTo>
                    <a:pt x="81602" y="220"/>
                    <a:pt x="105057" y="23675"/>
                    <a:pt x="105057" y="52608"/>
                  </a:cubicBezTo>
                  <a:close/>
                </a:path>
              </a:pathLst>
            </a:cu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9" name="任意多边形: 形状 108">
              <a:extLst>
                <a:ext uri="{FF2B5EF4-FFF2-40B4-BE49-F238E27FC236}">
                  <a16:creationId xmlns:a16="http://schemas.microsoft.com/office/drawing/2014/main" id="{EF280B14-AB43-C141-9A1B-A77B20C77E47}"/>
                </a:ext>
              </a:extLst>
            </p:cNvPr>
            <p:cNvSpPr/>
            <p:nvPr/>
          </p:nvSpPr>
          <p:spPr>
            <a:xfrm rot="10800000" flipV="1">
              <a:off x="2750820" y="3407410"/>
              <a:ext cx="83820" cy="83820"/>
            </a:xfrm>
            <a:custGeom>
              <a:avLst/>
              <a:gdLst>
                <a:gd name="connsiteX0" fmla="*/ 105057 w 104775"/>
                <a:gd name="connsiteY0" fmla="*/ 52743 h 104775"/>
                <a:gd name="connsiteX1" fmla="*/ 52670 w 104775"/>
                <a:gd name="connsiteY1" fmla="*/ 105130 h 104775"/>
                <a:gd name="connsiteX2" fmla="*/ 282 w 104775"/>
                <a:gd name="connsiteY2" fmla="*/ 52743 h 104775"/>
                <a:gd name="connsiteX3" fmla="*/ 52670 w 104775"/>
                <a:gd name="connsiteY3" fmla="*/ 355 h 104775"/>
                <a:gd name="connsiteX4" fmla="*/ 105057 w 104775"/>
                <a:gd name="connsiteY4" fmla="*/ 52743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5057" y="52743"/>
                  </a:moveTo>
                  <a:cubicBezTo>
                    <a:pt x="105057" y="81675"/>
                    <a:pt x="81602" y="105130"/>
                    <a:pt x="52670" y="105130"/>
                  </a:cubicBezTo>
                  <a:cubicBezTo>
                    <a:pt x="23737" y="105130"/>
                    <a:pt x="282" y="81675"/>
                    <a:pt x="282" y="52743"/>
                  </a:cubicBezTo>
                  <a:cubicBezTo>
                    <a:pt x="282" y="23810"/>
                    <a:pt x="23737" y="355"/>
                    <a:pt x="52670" y="355"/>
                  </a:cubicBezTo>
                  <a:cubicBezTo>
                    <a:pt x="81602" y="355"/>
                    <a:pt x="105057" y="23810"/>
                    <a:pt x="105057" y="52743"/>
                  </a:cubicBezTo>
                  <a:close/>
                </a:path>
              </a:pathLst>
            </a:cu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0" name="任意多边形: 形状 109">
              <a:extLst>
                <a:ext uri="{FF2B5EF4-FFF2-40B4-BE49-F238E27FC236}">
                  <a16:creationId xmlns:a16="http://schemas.microsoft.com/office/drawing/2014/main" id="{99154A8A-4A05-8145-B006-07F949674864}"/>
                </a:ext>
              </a:extLst>
            </p:cNvPr>
            <p:cNvSpPr/>
            <p:nvPr/>
          </p:nvSpPr>
          <p:spPr>
            <a:xfrm rot="10800000" flipV="1">
              <a:off x="2750820" y="4436110"/>
              <a:ext cx="83820" cy="83820"/>
            </a:xfrm>
            <a:custGeom>
              <a:avLst/>
              <a:gdLst>
                <a:gd name="connsiteX0" fmla="*/ 105057 w 104775"/>
                <a:gd name="connsiteY0" fmla="*/ 52878 h 104775"/>
                <a:gd name="connsiteX1" fmla="*/ 52670 w 104775"/>
                <a:gd name="connsiteY1" fmla="*/ 105265 h 104775"/>
                <a:gd name="connsiteX2" fmla="*/ 282 w 104775"/>
                <a:gd name="connsiteY2" fmla="*/ 52878 h 104775"/>
                <a:gd name="connsiteX3" fmla="*/ 52670 w 104775"/>
                <a:gd name="connsiteY3" fmla="*/ 490 h 104775"/>
                <a:gd name="connsiteX4" fmla="*/ 105057 w 104775"/>
                <a:gd name="connsiteY4" fmla="*/ 52878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5057" y="52878"/>
                  </a:moveTo>
                  <a:cubicBezTo>
                    <a:pt x="105057" y="81810"/>
                    <a:pt x="81602" y="105265"/>
                    <a:pt x="52670" y="105265"/>
                  </a:cubicBezTo>
                  <a:cubicBezTo>
                    <a:pt x="23737" y="105265"/>
                    <a:pt x="282" y="81810"/>
                    <a:pt x="282" y="52878"/>
                  </a:cubicBezTo>
                  <a:cubicBezTo>
                    <a:pt x="282" y="23945"/>
                    <a:pt x="23737" y="490"/>
                    <a:pt x="52670" y="490"/>
                  </a:cubicBezTo>
                  <a:cubicBezTo>
                    <a:pt x="81602" y="490"/>
                    <a:pt x="105057" y="23945"/>
                    <a:pt x="105057" y="52878"/>
                  </a:cubicBezTo>
                  <a:close/>
                </a:path>
              </a:pathLst>
            </a:cu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1" name="任意多边形: 形状 110">
              <a:extLst>
                <a:ext uri="{FF2B5EF4-FFF2-40B4-BE49-F238E27FC236}">
                  <a16:creationId xmlns:a16="http://schemas.microsoft.com/office/drawing/2014/main" id="{6422F7B2-9D2E-8443-891C-A772E7430016}"/>
                </a:ext>
              </a:extLst>
            </p:cNvPr>
            <p:cNvSpPr/>
            <p:nvPr/>
          </p:nvSpPr>
          <p:spPr>
            <a:xfrm rot="10800000" flipV="1">
              <a:off x="2838450" y="3445510"/>
              <a:ext cx="1036320" cy="7620"/>
            </a:xfrm>
            <a:custGeom>
              <a:avLst/>
              <a:gdLst>
                <a:gd name="connsiteX0" fmla="*/ 288 w 1295400"/>
                <a:gd name="connsiteY0" fmla="*/ 355 h 9525"/>
                <a:gd name="connsiteX1" fmla="*/ 1295688 w 1295400"/>
                <a:gd name="connsiteY1" fmla="*/ 35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95400" h="9525">
                  <a:moveTo>
                    <a:pt x="288" y="355"/>
                  </a:moveTo>
                  <a:lnTo>
                    <a:pt x="1295688" y="355"/>
                  </a:lnTo>
                </a:path>
              </a:pathLst>
            </a:custGeom>
            <a:ln w="9525" cap="flat">
              <a:solidFill>
                <a:srgbClr val="3C5DEC"/>
              </a:solidFill>
              <a:prstDash val="dash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2" name="任意多边形: 形状 111">
              <a:extLst>
                <a:ext uri="{FF2B5EF4-FFF2-40B4-BE49-F238E27FC236}">
                  <a16:creationId xmlns:a16="http://schemas.microsoft.com/office/drawing/2014/main" id="{F61DE0E5-112B-8C4D-9E34-0B40CD25A92A}"/>
                </a:ext>
              </a:extLst>
            </p:cNvPr>
            <p:cNvSpPr/>
            <p:nvPr/>
          </p:nvSpPr>
          <p:spPr>
            <a:xfrm rot="13435629" flipV="1">
              <a:off x="2639806" y="2947465"/>
              <a:ext cx="1438891" cy="7620"/>
            </a:xfrm>
            <a:custGeom>
              <a:avLst/>
              <a:gdLst>
                <a:gd name="connsiteX0" fmla="*/ 262 w 1798614"/>
                <a:gd name="connsiteY0" fmla="*/ 290 h 9525"/>
                <a:gd name="connsiteX1" fmla="*/ 1798876 w 1798614"/>
                <a:gd name="connsiteY1" fmla="*/ 29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98614" h="9525">
                  <a:moveTo>
                    <a:pt x="262" y="290"/>
                  </a:moveTo>
                  <a:lnTo>
                    <a:pt x="1798876" y="290"/>
                  </a:lnTo>
                </a:path>
              </a:pathLst>
            </a:custGeom>
            <a:ln w="9525" cap="flat">
              <a:solidFill>
                <a:srgbClr val="3C5DEC"/>
              </a:solidFill>
              <a:prstDash val="dash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3" name="任意多边形: 形状 112">
              <a:extLst>
                <a:ext uri="{FF2B5EF4-FFF2-40B4-BE49-F238E27FC236}">
                  <a16:creationId xmlns:a16="http://schemas.microsoft.com/office/drawing/2014/main" id="{95DA7E12-073A-6A40-B3CF-23CBC99A6174}"/>
                </a:ext>
              </a:extLst>
            </p:cNvPr>
            <p:cNvSpPr/>
            <p:nvPr/>
          </p:nvSpPr>
          <p:spPr>
            <a:xfrm rot="8190788" flipV="1">
              <a:off x="2639806" y="3938046"/>
              <a:ext cx="1428361" cy="7620"/>
            </a:xfrm>
            <a:custGeom>
              <a:avLst/>
              <a:gdLst>
                <a:gd name="connsiteX0" fmla="*/ 262 w 1785451"/>
                <a:gd name="connsiteY0" fmla="*/ 420 h 9525"/>
                <a:gd name="connsiteX1" fmla="*/ 1785713 w 1785451"/>
                <a:gd name="connsiteY1" fmla="*/ 42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85451" h="9525">
                  <a:moveTo>
                    <a:pt x="262" y="420"/>
                  </a:moveTo>
                  <a:lnTo>
                    <a:pt x="1785713" y="420"/>
                  </a:lnTo>
                </a:path>
              </a:pathLst>
            </a:custGeom>
            <a:ln w="9525" cap="flat">
              <a:solidFill>
                <a:srgbClr val="3C5DEC"/>
              </a:solidFill>
              <a:prstDash val="dash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4" name="任意多边形: 形状 113">
              <a:extLst>
                <a:ext uri="{FF2B5EF4-FFF2-40B4-BE49-F238E27FC236}">
                  <a16:creationId xmlns:a16="http://schemas.microsoft.com/office/drawing/2014/main" id="{B828B129-AD8D-F742-B95E-AC6733C47F77}"/>
                </a:ext>
              </a:extLst>
            </p:cNvPr>
            <p:cNvSpPr/>
            <p:nvPr/>
          </p:nvSpPr>
          <p:spPr>
            <a:xfrm rot="10800000" flipV="1">
              <a:off x="3829050" y="3395980"/>
              <a:ext cx="91440" cy="91440"/>
            </a:xfrm>
            <a:custGeom>
              <a:avLst/>
              <a:gdLst>
                <a:gd name="connsiteX0" fmla="*/ 114724 w 114300"/>
                <a:gd name="connsiteY0" fmla="*/ 57504 h 114300"/>
                <a:gd name="connsiteX1" fmla="*/ 57574 w 114300"/>
                <a:gd name="connsiteY1" fmla="*/ 114654 h 114300"/>
                <a:gd name="connsiteX2" fmla="*/ 424 w 114300"/>
                <a:gd name="connsiteY2" fmla="*/ 57504 h 114300"/>
                <a:gd name="connsiteX3" fmla="*/ 57574 w 114300"/>
                <a:gd name="connsiteY3" fmla="*/ 354 h 114300"/>
                <a:gd name="connsiteX4" fmla="*/ 114724 w 114300"/>
                <a:gd name="connsiteY4" fmla="*/ 5750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4724" y="57504"/>
                  </a:moveTo>
                  <a:cubicBezTo>
                    <a:pt x="114724" y="89067"/>
                    <a:pt x="89137" y="114654"/>
                    <a:pt x="57574" y="114654"/>
                  </a:cubicBezTo>
                  <a:cubicBezTo>
                    <a:pt x="26011" y="114654"/>
                    <a:pt x="424" y="89067"/>
                    <a:pt x="424" y="57504"/>
                  </a:cubicBezTo>
                  <a:cubicBezTo>
                    <a:pt x="424" y="25941"/>
                    <a:pt x="26011" y="354"/>
                    <a:pt x="57574" y="354"/>
                  </a:cubicBezTo>
                  <a:cubicBezTo>
                    <a:pt x="89137" y="354"/>
                    <a:pt x="114724" y="25941"/>
                    <a:pt x="114724" y="57504"/>
                  </a:cubicBezTo>
                  <a:close/>
                </a:path>
              </a:pathLst>
            </a:custGeom>
            <a:solidFill>
              <a:srgbClr val="3C5DE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7" name="矩形: 圆角 116">
              <a:extLst>
                <a:ext uri="{FF2B5EF4-FFF2-40B4-BE49-F238E27FC236}">
                  <a16:creationId xmlns:a16="http://schemas.microsoft.com/office/drawing/2014/main" id="{304E581C-C8BB-0D4C-A381-DB4FFFEA62F3}"/>
                </a:ext>
              </a:extLst>
            </p:cNvPr>
            <p:cNvSpPr/>
            <p:nvPr/>
          </p:nvSpPr>
          <p:spPr>
            <a:xfrm>
              <a:off x="647700" y="2240280"/>
              <a:ext cx="1981200" cy="527050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51" name="矩形: 圆角 120">
              <a:extLst>
                <a:ext uri="{FF2B5EF4-FFF2-40B4-BE49-F238E27FC236}">
                  <a16:creationId xmlns:a16="http://schemas.microsoft.com/office/drawing/2014/main" id="{D063F77F-D0B7-6740-8F6B-FDBEB3DCAB36}"/>
                </a:ext>
              </a:extLst>
            </p:cNvPr>
            <p:cNvSpPr/>
            <p:nvPr/>
          </p:nvSpPr>
          <p:spPr>
            <a:xfrm>
              <a:off x="647700" y="3291840"/>
              <a:ext cx="1981200" cy="527050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53" name="矩形: 圆角 122">
              <a:extLst>
                <a:ext uri="{FF2B5EF4-FFF2-40B4-BE49-F238E27FC236}">
                  <a16:creationId xmlns:a16="http://schemas.microsoft.com/office/drawing/2014/main" id="{E3E6207A-EAAC-B340-A3AE-DBC1D2AD748C}"/>
                </a:ext>
              </a:extLst>
            </p:cNvPr>
            <p:cNvSpPr/>
            <p:nvPr/>
          </p:nvSpPr>
          <p:spPr>
            <a:xfrm>
              <a:off x="647700" y="4343400"/>
              <a:ext cx="1981200" cy="527050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61" name="Object59">
              <a:extLst>
                <a:ext uri="{FF2B5EF4-FFF2-40B4-BE49-F238E27FC236}">
                  <a16:creationId xmlns:a16="http://schemas.microsoft.com/office/drawing/2014/main" id="{2B8A72F5-A6FF-F84A-B2E5-4BE5C883A64E}"/>
                </a:ext>
              </a:extLst>
            </p:cNvPr>
            <p:cNvSpPr/>
            <p:nvPr/>
          </p:nvSpPr>
          <p:spPr>
            <a:xfrm>
              <a:off x="1032510" y="2286774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r" defTabSz="731520">
                <a:lnSpc>
                  <a:spcPts val="1680"/>
                </a:lnSpc>
              </a:pPr>
              <a:r>
                <a: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格式塔布局</a:t>
              </a:r>
            </a:p>
          </p:txBody>
        </p:sp>
        <p:sp>
          <p:nvSpPr>
            <p:cNvPr id="63" name="Object61">
              <a:extLst>
                <a:ext uri="{FF2B5EF4-FFF2-40B4-BE49-F238E27FC236}">
                  <a16:creationId xmlns:a16="http://schemas.microsoft.com/office/drawing/2014/main" id="{E18D58E9-28C7-774F-9627-E8474721CCF4}"/>
                </a:ext>
              </a:extLst>
            </p:cNvPr>
            <p:cNvSpPr/>
            <p:nvPr/>
          </p:nvSpPr>
          <p:spPr>
            <a:xfrm>
              <a:off x="796290" y="2538234"/>
              <a:ext cx="1531620" cy="152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r" defTabSz="731520">
                <a:lnSpc>
                  <a:spcPts val="1176"/>
                </a:lnSpc>
              </a:pPr>
              <a:r>
                <a:rPr lang="en-US" sz="84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原型设计界面规矩化处理</a:t>
              </a:r>
            </a:p>
          </p:txBody>
        </p:sp>
        <p:sp>
          <p:nvSpPr>
            <p:cNvPr id="69" name="Object67">
              <a:extLst>
                <a:ext uri="{FF2B5EF4-FFF2-40B4-BE49-F238E27FC236}">
                  <a16:creationId xmlns:a16="http://schemas.microsoft.com/office/drawing/2014/main" id="{85E8080F-659E-0647-A891-D9A7BD4C1DD2}"/>
                </a:ext>
              </a:extLst>
            </p:cNvPr>
            <p:cNvSpPr/>
            <p:nvPr/>
          </p:nvSpPr>
          <p:spPr>
            <a:xfrm>
              <a:off x="1032510" y="3338334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r" defTabSz="731520">
                <a:lnSpc>
                  <a:spcPts val="1680"/>
                </a:lnSpc>
              </a:pPr>
              <a:r>
                <a: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品质感塑造</a:t>
              </a:r>
            </a:p>
          </p:txBody>
        </p:sp>
        <p:sp>
          <p:nvSpPr>
            <p:cNvPr id="71" name="Object69">
              <a:extLst>
                <a:ext uri="{FF2B5EF4-FFF2-40B4-BE49-F238E27FC236}">
                  <a16:creationId xmlns:a16="http://schemas.microsoft.com/office/drawing/2014/main" id="{FBFFB6CC-2EAF-4C45-AC68-7FBC296832C3}"/>
                </a:ext>
              </a:extLst>
            </p:cNvPr>
            <p:cNvSpPr/>
            <p:nvPr/>
          </p:nvSpPr>
          <p:spPr>
            <a:xfrm>
              <a:off x="1032510" y="4389894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r" defTabSz="731520">
                <a:lnSpc>
                  <a:spcPts val="1680"/>
                </a:lnSpc>
              </a:pPr>
              <a:r>
                <a: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规范性走查</a:t>
              </a:r>
            </a:p>
          </p:txBody>
        </p:sp>
        <p:sp>
          <p:nvSpPr>
            <p:cNvPr id="73" name="Object71">
              <a:extLst>
                <a:ext uri="{FF2B5EF4-FFF2-40B4-BE49-F238E27FC236}">
                  <a16:creationId xmlns:a16="http://schemas.microsoft.com/office/drawing/2014/main" id="{00ADECE2-529C-1A47-846E-A841D3689FF0}"/>
                </a:ext>
              </a:extLst>
            </p:cNvPr>
            <p:cNvSpPr/>
            <p:nvPr/>
          </p:nvSpPr>
          <p:spPr>
            <a:xfrm>
              <a:off x="796290" y="3589794"/>
              <a:ext cx="1531620" cy="152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r" defTabSz="731520">
                <a:lnSpc>
                  <a:spcPts val="1176"/>
                </a:lnSpc>
              </a:pPr>
              <a:r>
                <a:rPr lang="en-US" sz="84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深入刻画界面主观控制元素</a:t>
              </a:r>
            </a:p>
          </p:txBody>
        </p:sp>
        <p:sp>
          <p:nvSpPr>
            <p:cNvPr id="75" name="Object73">
              <a:extLst>
                <a:ext uri="{FF2B5EF4-FFF2-40B4-BE49-F238E27FC236}">
                  <a16:creationId xmlns:a16="http://schemas.microsoft.com/office/drawing/2014/main" id="{1CCC1A35-171C-A543-9E3C-306C835EB176}"/>
                </a:ext>
              </a:extLst>
            </p:cNvPr>
            <p:cNvSpPr/>
            <p:nvPr/>
          </p:nvSpPr>
          <p:spPr>
            <a:xfrm>
              <a:off x="796290" y="4641354"/>
              <a:ext cx="1531620" cy="152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r" defTabSz="731520">
                <a:lnSpc>
                  <a:spcPts val="1176"/>
                </a:lnSpc>
              </a:pPr>
              <a:r>
                <a:rPr lang="en-US" sz="84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设计语言统一规范化走查</a:t>
              </a:r>
            </a:p>
          </p:txBody>
        </p:sp>
      </p:grpSp>
      <p:sp>
        <p:nvSpPr>
          <p:cNvPr id="83" name="Object29">
            <a:extLst>
              <a:ext uri="{FF2B5EF4-FFF2-40B4-BE49-F238E27FC236}">
                <a16:creationId xmlns:a16="http://schemas.microsoft.com/office/drawing/2014/main" id="{81B09DEB-8883-654D-8C3E-180655CC947A}"/>
              </a:ext>
            </a:extLst>
          </p:cNvPr>
          <p:cNvSpPr/>
          <p:nvPr/>
        </p:nvSpPr>
        <p:spPr>
          <a:xfrm>
            <a:off x="3819531" y="2167677"/>
            <a:ext cx="1538931" cy="487680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200" kern="0" dirty="0">
                <a:solidFill>
                  <a:prstClr val="black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01-</a:t>
            </a:r>
            <a:r>
              <a:rPr lang="zh-CN" altLang="en-US" sz="1200" kern="0" dirty="0">
                <a:solidFill>
                  <a:prstClr val="black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开启</a:t>
            </a:r>
            <a:endParaRPr lang="en-US" altLang="zh-CN" sz="1200" kern="0" dirty="0">
              <a:solidFill>
                <a:prstClr val="black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  <a:p>
            <a:pPr algn="ctr" defTabSz="1219169" hangingPunct="0"/>
            <a:r>
              <a:rPr lang="zh-CN" altLang="en-US" sz="1100" kern="0" dirty="0">
                <a:solidFill>
                  <a:prstClr val="black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视觉基础体验合理</a:t>
            </a:r>
            <a:endParaRPr lang="en-US" sz="1100" kern="0" dirty="0">
              <a:solidFill>
                <a:prstClr val="black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9AEAA33-13BB-284D-BE16-5D1F7BFC6465}"/>
              </a:ext>
            </a:extLst>
          </p:cNvPr>
          <p:cNvGrpSpPr/>
          <p:nvPr/>
        </p:nvGrpSpPr>
        <p:grpSpPr>
          <a:xfrm>
            <a:off x="5645119" y="3185094"/>
            <a:ext cx="1264007" cy="527050"/>
            <a:chOff x="3296101" y="4236487"/>
            <a:chExt cx="1264007" cy="527050"/>
          </a:xfrm>
        </p:grpSpPr>
        <p:sp>
          <p:nvSpPr>
            <p:cNvPr id="86" name="矩形: 圆角 114">
              <a:extLst>
                <a:ext uri="{FF2B5EF4-FFF2-40B4-BE49-F238E27FC236}">
                  <a16:creationId xmlns:a16="http://schemas.microsoft.com/office/drawing/2014/main" id="{8ECD31E9-985C-2643-8530-6023CBFB89C2}"/>
                </a:ext>
              </a:extLst>
            </p:cNvPr>
            <p:cNvSpPr/>
            <p:nvPr/>
          </p:nvSpPr>
          <p:spPr>
            <a:xfrm>
              <a:off x="3296101" y="4236487"/>
              <a:ext cx="1264007" cy="527050"/>
            </a:xfrm>
            <a:prstGeom prst="roundRect">
              <a:avLst>
                <a:gd name="adj" fmla="val 50000"/>
              </a:avLst>
            </a:pr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88" name="Object52">
              <a:extLst>
                <a:ext uri="{FF2B5EF4-FFF2-40B4-BE49-F238E27FC236}">
                  <a16:creationId xmlns:a16="http://schemas.microsoft.com/office/drawing/2014/main" id="{96455A26-3915-0B43-9EED-CDC5FF17C991}"/>
                </a:ext>
              </a:extLst>
            </p:cNvPr>
            <p:cNvSpPr/>
            <p:nvPr/>
          </p:nvSpPr>
          <p:spPr>
            <a:xfrm>
              <a:off x="3488303" y="4388773"/>
              <a:ext cx="879603" cy="22247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en-US" sz="1400" dirty="0" err="1">
                  <a:solidFill>
                    <a:schemeClr val="bg1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核心内容</a:t>
              </a:r>
              <a:endParaRPr lang="en-US" sz="1400" dirty="0">
                <a:solidFill>
                  <a:schemeClr val="bg1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endParaRPr>
            </a:p>
          </p:txBody>
        </p:sp>
      </p:grpSp>
      <p:sp>
        <p:nvSpPr>
          <p:cNvPr id="89" name="Object29">
            <a:extLst>
              <a:ext uri="{FF2B5EF4-FFF2-40B4-BE49-F238E27FC236}">
                <a16:creationId xmlns:a16="http://schemas.microsoft.com/office/drawing/2014/main" id="{1231703C-3EE7-E042-B094-B9DE34A1205A}"/>
              </a:ext>
            </a:extLst>
          </p:cNvPr>
          <p:cNvSpPr/>
          <p:nvPr/>
        </p:nvSpPr>
        <p:spPr>
          <a:xfrm>
            <a:off x="5566126" y="5767111"/>
            <a:ext cx="1797682" cy="487680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200" kern="0" dirty="0">
                <a:solidFill>
                  <a:prstClr val="black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03-</a:t>
            </a:r>
            <a:r>
              <a:rPr lang="zh-CN" altLang="en-US" sz="1200" kern="0" dirty="0">
                <a:solidFill>
                  <a:prstClr val="black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离开</a:t>
            </a:r>
            <a:endParaRPr lang="en-US" altLang="zh-CN" sz="1200" kern="0" dirty="0">
              <a:solidFill>
                <a:prstClr val="black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  <a:p>
            <a:pPr algn="ctr" defTabSz="1219169" hangingPunct="0"/>
            <a:r>
              <a:rPr lang="zh-CN" altLang="en-US" sz="1100" kern="0" dirty="0">
                <a:solidFill>
                  <a:prstClr val="black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加深产品品牌印象促进留存</a:t>
            </a:r>
            <a:endParaRPr lang="en-US" sz="1100" kern="0" dirty="0">
              <a:solidFill>
                <a:prstClr val="black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sp>
        <p:nvSpPr>
          <p:cNvPr id="90" name="Object29">
            <a:extLst>
              <a:ext uri="{FF2B5EF4-FFF2-40B4-BE49-F238E27FC236}">
                <a16:creationId xmlns:a16="http://schemas.microsoft.com/office/drawing/2014/main" id="{55DA5066-BFB1-D54F-B5B7-7A3AAF7A07E9}"/>
              </a:ext>
            </a:extLst>
          </p:cNvPr>
          <p:cNvSpPr/>
          <p:nvPr/>
        </p:nvSpPr>
        <p:spPr>
          <a:xfrm>
            <a:off x="6604920" y="1202127"/>
            <a:ext cx="1538931" cy="487680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200" kern="0" dirty="0">
                <a:solidFill>
                  <a:prstClr val="black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01-</a:t>
            </a:r>
            <a:r>
              <a:rPr lang="zh-CN" altLang="en-US" sz="1200" kern="0" dirty="0">
                <a:solidFill>
                  <a:prstClr val="black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解决</a:t>
            </a:r>
            <a:endParaRPr lang="en-US" altLang="zh-CN" sz="1200" kern="0" dirty="0">
              <a:solidFill>
                <a:prstClr val="black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  <a:p>
            <a:pPr algn="ctr" defTabSz="1219169" hangingPunct="0"/>
            <a:r>
              <a:rPr lang="zh-CN" altLang="en-US" sz="1100" kern="0" dirty="0">
                <a:solidFill>
                  <a:prstClr val="black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让高效的获取有效内容</a:t>
            </a:r>
            <a:endParaRPr lang="en-US" sz="1100" kern="0" dirty="0">
              <a:solidFill>
                <a:prstClr val="black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sp>
        <p:nvSpPr>
          <p:cNvPr id="98" name="三角形 97">
            <a:extLst>
              <a:ext uri="{FF2B5EF4-FFF2-40B4-BE49-F238E27FC236}">
                <a16:creationId xmlns:a16="http://schemas.microsoft.com/office/drawing/2014/main" id="{B4683C73-1A50-9449-AE37-F7FAA0829891}"/>
              </a:ext>
            </a:extLst>
          </p:cNvPr>
          <p:cNvSpPr/>
          <p:nvPr/>
        </p:nvSpPr>
        <p:spPr>
          <a:xfrm rot="18900000">
            <a:off x="5111495" y="4301735"/>
            <a:ext cx="140663" cy="133156"/>
          </a:xfrm>
          <a:prstGeom prst="triangl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0" name="三角形 99">
            <a:extLst>
              <a:ext uri="{FF2B5EF4-FFF2-40B4-BE49-F238E27FC236}">
                <a16:creationId xmlns:a16="http://schemas.microsoft.com/office/drawing/2014/main" id="{11952430-8D25-9348-97C6-645D5C771807}"/>
              </a:ext>
            </a:extLst>
          </p:cNvPr>
          <p:cNvSpPr/>
          <p:nvPr/>
        </p:nvSpPr>
        <p:spPr>
          <a:xfrm rot="3600000">
            <a:off x="5600312" y="2095212"/>
            <a:ext cx="140663" cy="133156"/>
          </a:xfrm>
          <a:prstGeom prst="triangl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1" name="三角形 100">
            <a:extLst>
              <a:ext uri="{FF2B5EF4-FFF2-40B4-BE49-F238E27FC236}">
                <a16:creationId xmlns:a16="http://schemas.microsoft.com/office/drawing/2014/main" id="{A0D19778-9B82-F94C-99A6-6CBC4DA024DF}"/>
              </a:ext>
            </a:extLst>
          </p:cNvPr>
          <p:cNvSpPr/>
          <p:nvPr/>
        </p:nvSpPr>
        <p:spPr>
          <a:xfrm rot="11700000">
            <a:off x="7541922" y="3888751"/>
            <a:ext cx="140663" cy="133156"/>
          </a:xfrm>
          <a:prstGeom prst="triangl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5712384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矩形">
            <a:extLst>
              <a:ext uri="{FF2B5EF4-FFF2-40B4-BE49-F238E27FC236}">
                <a16:creationId xmlns:a16="http://schemas.microsoft.com/office/drawing/2014/main" id="{5ECDDFAF-D573-4EAA-832B-55AF0127509A}"/>
              </a:ext>
            </a:extLst>
          </p:cNvPr>
          <p:cNvSpPr/>
          <p:nvPr/>
        </p:nvSpPr>
        <p:spPr>
          <a:xfrm rot="5400000" flipV="1">
            <a:off x="9036965" y="2674421"/>
            <a:ext cx="2698856" cy="1896408"/>
          </a:xfrm>
          <a:prstGeom prst="rect">
            <a:avLst/>
          </a:prstGeom>
          <a:gradFill>
            <a:gsLst>
              <a:gs pos="0">
                <a:srgbClr val="3C5DEB">
                  <a:alpha val="29708"/>
                </a:srgbClr>
              </a:gs>
              <a:gs pos="72330">
                <a:srgbClr val="9DAEF5">
                  <a:alpha val="14854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9" name="矩形">
            <a:extLst>
              <a:ext uri="{FF2B5EF4-FFF2-40B4-BE49-F238E27FC236}">
                <a16:creationId xmlns:a16="http://schemas.microsoft.com/office/drawing/2014/main" id="{ACD5D6A2-DDAC-427D-B919-33AA1E125955}"/>
              </a:ext>
            </a:extLst>
          </p:cNvPr>
          <p:cNvSpPr/>
          <p:nvPr/>
        </p:nvSpPr>
        <p:spPr>
          <a:xfrm rot="5400000" flipV="1">
            <a:off x="5769747" y="1612940"/>
            <a:ext cx="2698856" cy="4019367"/>
          </a:xfrm>
          <a:prstGeom prst="rect">
            <a:avLst/>
          </a:prstGeom>
          <a:gradFill>
            <a:gsLst>
              <a:gs pos="0">
                <a:srgbClr val="3C5DEB">
                  <a:alpha val="29708"/>
                </a:srgbClr>
              </a:gs>
              <a:gs pos="72330">
                <a:srgbClr val="9DAEF5">
                  <a:alpha val="14854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8" name="矩形">
            <a:extLst>
              <a:ext uri="{FF2B5EF4-FFF2-40B4-BE49-F238E27FC236}">
                <a16:creationId xmlns:a16="http://schemas.microsoft.com/office/drawing/2014/main" id="{3C4B9372-205C-4383-BBCB-54D67DFEF577}"/>
              </a:ext>
            </a:extLst>
          </p:cNvPr>
          <p:cNvSpPr/>
          <p:nvPr/>
        </p:nvSpPr>
        <p:spPr>
          <a:xfrm rot="5400000" flipV="1">
            <a:off x="1538455" y="1612939"/>
            <a:ext cx="2698856" cy="4019367"/>
          </a:xfrm>
          <a:prstGeom prst="rect">
            <a:avLst/>
          </a:prstGeom>
          <a:gradFill>
            <a:gsLst>
              <a:gs pos="0">
                <a:srgbClr val="3C5DEB">
                  <a:alpha val="29708"/>
                </a:srgbClr>
              </a:gs>
              <a:gs pos="72330">
                <a:srgbClr val="9DAEF5">
                  <a:alpha val="14854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9" name="矩形">
            <a:extLst>
              <a:ext uri="{FF2B5EF4-FFF2-40B4-BE49-F238E27FC236}">
                <a16:creationId xmlns:a16="http://schemas.microsoft.com/office/drawing/2014/main" id="{39D75394-9AF5-4DAE-B842-542A85BBF049}"/>
              </a:ext>
            </a:extLst>
          </p:cNvPr>
          <p:cNvSpPr/>
          <p:nvPr/>
        </p:nvSpPr>
        <p:spPr>
          <a:xfrm>
            <a:off x="9661192" y="2069242"/>
            <a:ext cx="1431353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7" name="矩形">
            <a:extLst>
              <a:ext uri="{FF2B5EF4-FFF2-40B4-BE49-F238E27FC236}">
                <a16:creationId xmlns:a16="http://schemas.microsoft.com/office/drawing/2014/main" id="{87024C08-C317-4063-B454-569AB0DE051F}"/>
              </a:ext>
            </a:extLst>
          </p:cNvPr>
          <p:cNvSpPr/>
          <p:nvPr/>
        </p:nvSpPr>
        <p:spPr>
          <a:xfrm>
            <a:off x="1540262" y="2069242"/>
            <a:ext cx="2680029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6" name="形状">
            <a:extLst>
              <a:ext uri="{FF2B5EF4-FFF2-40B4-BE49-F238E27FC236}">
                <a16:creationId xmlns:a16="http://schemas.microsoft.com/office/drawing/2014/main" id="{B873AA2F-F7AE-424B-9F50-55ABDD6D7684}"/>
              </a:ext>
            </a:extLst>
          </p:cNvPr>
          <p:cNvSpPr/>
          <p:nvPr/>
        </p:nvSpPr>
        <p:spPr>
          <a:xfrm rot="16200000">
            <a:off x="5715713" y="-70560"/>
            <a:ext cx="760577" cy="10845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" y="9032"/>
                </a:moveTo>
                <a:lnTo>
                  <a:pt x="21600" y="0"/>
                </a:lnTo>
                <a:lnTo>
                  <a:pt x="21472" y="21600"/>
                </a:lnTo>
                <a:lnTo>
                  <a:pt x="0" y="12234"/>
                </a:lnTo>
                <a:lnTo>
                  <a:pt x="1" y="9032"/>
                </a:lnTo>
                <a:close/>
              </a:path>
            </a:pathLst>
          </a:custGeom>
          <a:gradFill>
            <a:gsLst>
              <a:gs pos="0">
                <a:srgbClr val="3C5DEB">
                  <a:alpha val="77000"/>
                </a:srgbClr>
              </a:gs>
              <a:gs pos="62425">
                <a:srgbClr val="97A9F4">
                  <a:alpha val="53172"/>
                </a:srgbClr>
              </a:gs>
              <a:gs pos="86998">
                <a:srgbClr val="CBD4FA">
                  <a:alpha val="26586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21140" t="48291" r="78859" b="51708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2AB3E9BD-83E0-487B-97DC-B2D051EFD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2" y="1187449"/>
            <a:ext cx="1736724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3">
            <a:extLst>
              <a:ext uri="{FF2B5EF4-FFF2-40B4-BE49-F238E27FC236}">
                <a16:creationId xmlns:a16="http://schemas.microsoft.com/office/drawing/2014/main" id="{05C8CFD0-8489-4A36-A7A7-5C137DEABDCB}"/>
              </a:ext>
            </a:extLst>
          </p:cNvPr>
          <p:cNvSpPr txBox="1"/>
          <p:nvPr/>
        </p:nvSpPr>
        <p:spPr>
          <a:xfrm>
            <a:off x="666750" y="800099"/>
            <a:ext cx="1364642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en-US" altLang="zh-CN" dirty="0">
                <a:sym typeface="Helvetica"/>
              </a:rPr>
              <a:t>PULSE</a:t>
            </a:r>
            <a:r>
              <a:rPr lang="zh-CN" altLang="en-US" dirty="0">
                <a:sym typeface="Helvetica"/>
              </a:rPr>
              <a:t>模型</a:t>
            </a:r>
            <a:endParaRPr dirty="0">
              <a:sym typeface="Helvetica"/>
            </a:endParaRPr>
          </a:p>
        </p:txBody>
      </p:sp>
      <p:sp>
        <p:nvSpPr>
          <p:cNvPr id="6" name="Object24">
            <a:extLst>
              <a:ext uri="{FF2B5EF4-FFF2-40B4-BE49-F238E27FC236}">
                <a16:creationId xmlns:a16="http://schemas.microsoft.com/office/drawing/2014/main" id="{84DB33BA-1E80-4F5D-A6B4-A1A1C7BCA5E5}"/>
              </a:ext>
            </a:extLst>
          </p:cNvPr>
          <p:cNvSpPr txBox="1"/>
          <p:nvPr/>
        </p:nvSpPr>
        <p:spPr>
          <a:xfrm>
            <a:off x="2031392" y="800099"/>
            <a:ext cx="1778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5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个度量维度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7" name="Object25">
            <a:extLst>
              <a:ext uri="{FF2B5EF4-FFF2-40B4-BE49-F238E27FC236}">
                <a16:creationId xmlns:a16="http://schemas.microsoft.com/office/drawing/2014/main" id="{B2E40D76-589F-4FBE-A379-DAFBDDD99FC5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商业和技术评估产品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20" name="矩形">
            <a:extLst>
              <a:ext uri="{FF2B5EF4-FFF2-40B4-BE49-F238E27FC236}">
                <a16:creationId xmlns:a16="http://schemas.microsoft.com/office/drawing/2014/main" id="{6874AB87-1D59-482E-A258-C7C1C8F5A2D0}"/>
              </a:ext>
            </a:extLst>
          </p:cNvPr>
          <p:cNvSpPr/>
          <p:nvPr/>
        </p:nvSpPr>
        <p:spPr>
          <a:xfrm>
            <a:off x="855916" y="2989604"/>
            <a:ext cx="1895475" cy="1982449"/>
          </a:xfrm>
          <a:prstGeom prst="rect">
            <a:avLst/>
          </a:prstGeom>
          <a:noFill/>
          <a:ln w="25400">
            <a:solidFill>
              <a:srgbClr val="3C5DEB"/>
            </a:solidFill>
            <a:prstDash val="solid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1" name="矩形">
            <a:extLst>
              <a:ext uri="{FF2B5EF4-FFF2-40B4-BE49-F238E27FC236}">
                <a16:creationId xmlns:a16="http://schemas.microsoft.com/office/drawing/2014/main" id="{1D444DCA-1096-4C57-A4BA-BD8997CF307A}"/>
              </a:ext>
            </a:extLst>
          </p:cNvPr>
          <p:cNvSpPr/>
          <p:nvPr/>
        </p:nvSpPr>
        <p:spPr>
          <a:xfrm>
            <a:off x="1102001" y="2787878"/>
            <a:ext cx="1403305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2" name="制作主题包">
            <a:extLst>
              <a:ext uri="{FF2B5EF4-FFF2-40B4-BE49-F238E27FC236}">
                <a16:creationId xmlns:a16="http://schemas.microsoft.com/office/drawing/2014/main" id="{8A05A8B7-6DBF-4262-A9A0-76B629B9C324}"/>
              </a:ext>
            </a:extLst>
          </p:cNvPr>
          <p:cNvSpPr txBox="1"/>
          <p:nvPr/>
        </p:nvSpPr>
        <p:spPr>
          <a:xfrm>
            <a:off x="1686631" y="2859147"/>
            <a:ext cx="234038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01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9" name="制作主题包">
            <a:extLst>
              <a:ext uri="{FF2B5EF4-FFF2-40B4-BE49-F238E27FC236}">
                <a16:creationId xmlns:a16="http://schemas.microsoft.com/office/drawing/2014/main" id="{74F0E95B-931C-4B24-B32D-9A097AE58C57}"/>
              </a:ext>
            </a:extLst>
          </p:cNvPr>
          <p:cNvSpPr txBox="1"/>
          <p:nvPr/>
        </p:nvSpPr>
        <p:spPr>
          <a:xfrm>
            <a:off x="1316337" y="3740920"/>
            <a:ext cx="974626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运行时间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0" name="Object25">
            <a:extLst>
              <a:ext uri="{FF2B5EF4-FFF2-40B4-BE49-F238E27FC236}">
                <a16:creationId xmlns:a16="http://schemas.microsoft.com/office/drawing/2014/main" id="{091ECE9A-5F19-4D74-9438-6575BFCABD30}"/>
              </a:ext>
            </a:extLst>
          </p:cNvPr>
          <p:cNvSpPr txBox="1"/>
          <p:nvPr/>
        </p:nvSpPr>
        <p:spPr>
          <a:xfrm>
            <a:off x="917926" y="4098348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Uptime</a:t>
            </a:r>
          </a:p>
        </p:txBody>
      </p:sp>
      <p:sp>
        <p:nvSpPr>
          <p:cNvPr id="49" name="矩形">
            <a:extLst>
              <a:ext uri="{FF2B5EF4-FFF2-40B4-BE49-F238E27FC236}">
                <a16:creationId xmlns:a16="http://schemas.microsoft.com/office/drawing/2014/main" id="{0D11F0B0-E8F2-4D79-9856-4F65EFEF0F2D}"/>
              </a:ext>
            </a:extLst>
          </p:cNvPr>
          <p:cNvSpPr/>
          <p:nvPr/>
        </p:nvSpPr>
        <p:spPr>
          <a:xfrm>
            <a:off x="3002090" y="2989604"/>
            <a:ext cx="1895475" cy="1982449"/>
          </a:xfrm>
          <a:prstGeom prst="rect">
            <a:avLst/>
          </a:prstGeom>
          <a:noFill/>
          <a:ln w="25400">
            <a:solidFill>
              <a:srgbClr val="3C5DEB"/>
            </a:solidFill>
            <a:prstDash val="solid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0" name="矩形">
            <a:extLst>
              <a:ext uri="{FF2B5EF4-FFF2-40B4-BE49-F238E27FC236}">
                <a16:creationId xmlns:a16="http://schemas.microsoft.com/office/drawing/2014/main" id="{F0188131-C8D4-4A79-BDBD-48C98D03B09E}"/>
              </a:ext>
            </a:extLst>
          </p:cNvPr>
          <p:cNvSpPr/>
          <p:nvPr/>
        </p:nvSpPr>
        <p:spPr>
          <a:xfrm>
            <a:off x="3248175" y="2787878"/>
            <a:ext cx="1403305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1" name="制作主题包">
            <a:extLst>
              <a:ext uri="{FF2B5EF4-FFF2-40B4-BE49-F238E27FC236}">
                <a16:creationId xmlns:a16="http://schemas.microsoft.com/office/drawing/2014/main" id="{CCC35CB6-F8D9-48A8-A68C-A46F2E2620A3}"/>
              </a:ext>
            </a:extLst>
          </p:cNvPr>
          <p:cNvSpPr txBox="1"/>
          <p:nvPr/>
        </p:nvSpPr>
        <p:spPr>
          <a:xfrm>
            <a:off x="3819981" y="2859147"/>
            <a:ext cx="25968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02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2" name="制作主题包">
            <a:extLst>
              <a:ext uri="{FF2B5EF4-FFF2-40B4-BE49-F238E27FC236}">
                <a16:creationId xmlns:a16="http://schemas.microsoft.com/office/drawing/2014/main" id="{6ABDE334-E13D-4112-ADCE-3A28BDF61AEF}"/>
              </a:ext>
            </a:extLst>
          </p:cNvPr>
          <p:cNvSpPr txBox="1"/>
          <p:nvPr/>
        </p:nvSpPr>
        <p:spPr>
          <a:xfrm>
            <a:off x="3693342" y="3740920"/>
            <a:ext cx="512961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延迟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3" name="Object25">
            <a:extLst>
              <a:ext uri="{FF2B5EF4-FFF2-40B4-BE49-F238E27FC236}">
                <a16:creationId xmlns:a16="http://schemas.microsoft.com/office/drawing/2014/main" id="{9A137EE8-52B7-4A14-A4A5-184E76573D9F}"/>
              </a:ext>
            </a:extLst>
          </p:cNvPr>
          <p:cNvSpPr txBox="1"/>
          <p:nvPr/>
        </p:nvSpPr>
        <p:spPr>
          <a:xfrm>
            <a:off x="3064100" y="4098348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Latency</a:t>
            </a:r>
          </a:p>
        </p:txBody>
      </p:sp>
      <p:sp>
        <p:nvSpPr>
          <p:cNvPr id="56" name="矩形">
            <a:extLst>
              <a:ext uri="{FF2B5EF4-FFF2-40B4-BE49-F238E27FC236}">
                <a16:creationId xmlns:a16="http://schemas.microsoft.com/office/drawing/2014/main" id="{1045292D-4AE8-49C1-A3CE-C3EC36C595C7}"/>
              </a:ext>
            </a:extLst>
          </p:cNvPr>
          <p:cNvSpPr/>
          <p:nvPr/>
        </p:nvSpPr>
        <p:spPr>
          <a:xfrm>
            <a:off x="5148264" y="2989604"/>
            <a:ext cx="1895475" cy="1982449"/>
          </a:xfrm>
          <a:prstGeom prst="rect">
            <a:avLst/>
          </a:prstGeom>
          <a:noFill/>
          <a:ln w="25400">
            <a:solidFill>
              <a:srgbClr val="3C5DEB"/>
            </a:solidFill>
            <a:prstDash val="solid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7" name="矩形">
            <a:extLst>
              <a:ext uri="{FF2B5EF4-FFF2-40B4-BE49-F238E27FC236}">
                <a16:creationId xmlns:a16="http://schemas.microsoft.com/office/drawing/2014/main" id="{26E00EFD-B074-472F-9EE5-44FE2DAAD152}"/>
              </a:ext>
            </a:extLst>
          </p:cNvPr>
          <p:cNvSpPr/>
          <p:nvPr/>
        </p:nvSpPr>
        <p:spPr>
          <a:xfrm>
            <a:off x="5394349" y="2787878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/>
            <a:endParaRPr sz="1600" kern="0" dirty="0">
              <a:solidFill>
                <a:srgbClr val="000000"/>
              </a:solidFill>
              <a:latin typeface="OPPOSans H" panose="00020600040101010101" pitchFamily="18" charset="-122"/>
              <a:sym typeface="Helvetica Neue Medium"/>
            </a:endParaRPr>
          </a:p>
        </p:txBody>
      </p:sp>
      <p:sp>
        <p:nvSpPr>
          <p:cNvPr id="58" name="制作主题包">
            <a:extLst>
              <a:ext uri="{FF2B5EF4-FFF2-40B4-BE49-F238E27FC236}">
                <a16:creationId xmlns:a16="http://schemas.microsoft.com/office/drawing/2014/main" id="{D4447B1A-D708-4DFB-BD6B-D716F6ABF099}"/>
              </a:ext>
            </a:extLst>
          </p:cNvPr>
          <p:cNvSpPr txBox="1"/>
          <p:nvPr/>
        </p:nvSpPr>
        <p:spPr>
          <a:xfrm>
            <a:off x="5966155" y="2859147"/>
            <a:ext cx="25968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03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9" name="制作主题包">
            <a:extLst>
              <a:ext uri="{FF2B5EF4-FFF2-40B4-BE49-F238E27FC236}">
                <a16:creationId xmlns:a16="http://schemas.microsoft.com/office/drawing/2014/main" id="{DBE043A9-72F8-44B3-B955-C0C1416876A4}"/>
              </a:ext>
            </a:extLst>
          </p:cNvPr>
          <p:cNvSpPr txBox="1"/>
          <p:nvPr/>
        </p:nvSpPr>
        <p:spPr>
          <a:xfrm>
            <a:off x="5608685" y="3740920"/>
            <a:ext cx="974626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页面浏览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0" name="Object25">
            <a:extLst>
              <a:ext uri="{FF2B5EF4-FFF2-40B4-BE49-F238E27FC236}">
                <a16:creationId xmlns:a16="http://schemas.microsoft.com/office/drawing/2014/main" id="{0BC520D9-0B03-4A28-B4AF-678941E68AE4}"/>
              </a:ext>
            </a:extLst>
          </p:cNvPr>
          <p:cNvSpPr txBox="1"/>
          <p:nvPr/>
        </p:nvSpPr>
        <p:spPr>
          <a:xfrm>
            <a:off x="5210274" y="4098348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Page Views</a:t>
            </a:r>
          </a:p>
        </p:txBody>
      </p:sp>
      <p:sp>
        <p:nvSpPr>
          <p:cNvPr id="63" name="矩形">
            <a:extLst>
              <a:ext uri="{FF2B5EF4-FFF2-40B4-BE49-F238E27FC236}">
                <a16:creationId xmlns:a16="http://schemas.microsoft.com/office/drawing/2014/main" id="{7078E774-DCDA-4FC9-BAF0-D55238601430}"/>
              </a:ext>
            </a:extLst>
          </p:cNvPr>
          <p:cNvSpPr/>
          <p:nvPr/>
        </p:nvSpPr>
        <p:spPr>
          <a:xfrm>
            <a:off x="7294438" y="2989604"/>
            <a:ext cx="1895475" cy="1982449"/>
          </a:xfrm>
          <a:prstGeom prst="rect">
            <a:avLst/>
          </a:prstGeom>
          <a:noFill/>
          <a:ln w="25400">
            <a:solidFill>
              <a:srgbClr val="3C5DEB"/>
            </a:solidFill>
            <a:prstDash val="solid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4" name="矩形">
            <a:extLst>
              <a:ext uri="{FF2B5EF4-FFF2-40B4-BE49-F238E27FC236}">
                <a16:creationId xmlns:a16="http://schemas.microsoft.com/office/drawing/2014/main" id="{D399C324-D3B7-445A-8566-18638808811B}"/>
              </a:ext>
            </a:extLst>
          </p:cNvPr>
          <p:cNvSpPr/>
          <p:nvPr/>
        </p:nvSpPr>
        <p:spPr>
          <a:xfrm>
            <a:off x="7540523" y="2787878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/>
            <a:endParaRPr sz="1600" kern="0" dirty="0">
              <a:solidFill>
                <a:srgbClr val="000000"/>
              </a:solidFill>
              <a:latin typeface="OPPOSans H" panose="00020600040101010101" pitchFamily="18" charset="-122"/>
              <a:sym typeface="Helvetica Neue Medium"/>
            </a:endParaRPr>
          </a:p>
        </p:txBody>
      </p:sp>
      <p:sp>
        <p:nvSpPr>
          <p:cNvPr id="65" name="制作主题包">
            <a:extLst>
              <a:ext uri="{FF2B5EF4-FFF2-40B4-BE49-F238E27FC236}">
                <a16:creationId xmlns:a16="http://schemas.microsoft.com/office/drawing/2014/main" id="{A2559527-CE0E-49AA-BE6F-BFBAB7537C67}"/>
              </a:ext>
            </a:extLst>
          </p:cNvPr>
          <p:cNvSpPr txBox="1"/>
          <p:nvPr/>
        </p:nvSpPr>
        <p:spPr>
          <a:xfrm>
            <a:off x="8112329" y="2859147"/>
            <a:ext cx="25968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04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6" name="制作主题包">
            <a:extLst>
              <a:ext uri="{FF2B5EF4-FFF2-40B4-BE49-F238E27FC236}">
                <a16:creationId xmlns:a16="http://schemas.microsoft.com/office/drawing/2014/main" id="{1592A446-C45E-47DA-8657-411617E256C2}"/>
              </a:ext>
            </a:extLst>
          </p:cNvPr>
          <p:cNvSpPr txBox="1"/>
          <p:nvPr/>
        </p:nvSpPr>
        <p:spPr>
          <a:xfrm>
            <a:off x="7754859" y="3740920"/>
            <a:ext cx="974626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周活用户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7" name="Object25">
            <a:extLst>
              <a:ext uri="{FF2B5EF4-FFF2-40B4-BE49-F238E27FC236}">
                <a16:creationId xmlns:a16="http://schemas.microsoft.com/office/drawing/2014/main" id="{C96DCFDA-4C8C-4C03-BFFF-8A0CCC92B950}"/>
              </a:ext>
            </a:extLst>
          </p:cNvPr>
          <p:cNvSpPr txBox="1"/>
          <p:nvPr/>
        </p:nvSpPr>
        <p:spPr>
          <a:xfrm>
            <a:off x="7356448" y="4098348"/>
            <a:ext cx="169227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Seven-day</a:t>
            </a:r>
          </a:p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kern="0" dirty="0">
                <a:solidFill>
                  <a:schemeClr val="accent1"/>
                </a:solidFill>
                <a:latin typeface="+mn-ea"/>
                <a:ea typeface="+mn-ea"/>
              </a:rPr>
              <a:t>Active Users</a:t>
            </a:r>
            <a:endParaRPr kumimoji="0" lang="en-US" altLang="zh-CN" sz="1200" b="0" i="0" u="none" strike="noStrike" kern="0" cap="none" spc="12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70" name="矩形">
            <a:extLst>
              <a:ext uri="{FF2B5EF4-FFF2-40B4-BE49-F238E27FC236}">
                <a16:creationId xmlns:a16="http://schemas.microsoft.com/office/drawing/2014/main" id="{19F0E46B-BD9B-4D96-9513-0863B14DFBD0}"/>
              </a:ext>
            </a:extLst>
          </p:cNvPr>
          <p:cNvSpPr/>
          <p:nvPr/>
        </p:nvSpPr>
        <p:spPr>
          <a:xfrm>
            <a:off x="9440611" y="2989604"/>
            <a:ext cx="1895475" cy="1982449"/>
          </a:xfrm>
          <a:prstGeom prst="rect">
            <a:avLst/>
          </a:prstGeom>
          <a:noFill/>
          <a:ln w="25400">
            <a:solidFill>
              <a:schemeClr val="tx1"/>
            </a:solidFill>
            <a:prstDash val="solid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1" name="矩形">
            <a:extLst>
              <a:ext uri="{FF2B5EF4-FFF2-40B4-BE49-F238E27FC236}">
                <a16:creationId xmlns:a16="http://schemas.microsoft.com/office/drawing/2014/main" id="{298AECB1-72C7-457C-9A2E-3009DED5BE31}"/>
              </a:ext>
            </a:extLst>
          </p:cNvPr>
          <p:cNvSpPr/>
          <p:nvPr/>
        </p:nvSpPr>
        <p:spPr>
          <a:xfrm>
            <a:off x="9686696" y="2787878"/>
            <a:ext cx="1403305" cy="378501"/>
          </a:xfrm>
          <a:prstGeom prst="rect">
            <a:avLst/>
          </a:prstGeom>
          <a:solidFill>
            <a:schemeClr val="tx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2" name="制作主题包">
            <a:extLst>
              <a:ext uri="{FF2B5EF4-FFF2-40B4-BE49-F238E27FC236}">
                <a16:creationId xmlns:a16="http://schemas.microsoft.com/office/drawing/2014/main" id="{26D85CDC-3B2B-44D8-93A2-A978779F659D}"/>
              </a:ext>
            </a:extLst>
          </p:cNvPr>
          <p:cNvSpPr txBox="1"/>
          <p:nvPr/>
        </p:nvSpPr>
        <p:spPr>
          <a:xfrm>
            <a:off x="10258502" y="2859147"/>
            <a:ext cx="25968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05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73" name="制作主题包">
            <a:extLst>
              <a:ext uri="{FF2B5EF4-FFF2-40B4-BE49-F238E27FC236}">
                <a16:creationId xmlns:a16="http://schemas.microsoft.com/office/drawing/2014/main" id="{214F79C5-F45F-40B6-8477-636893DE84CD}"/>
              </a:ext>
            </a:extLst>
          </p:cNvPr>
          <p:cNvSpPr txBox="1"/>
          <p:nvPr/>
        </p:nvSpPr>
        <p:spPr>
          <a:xfrm>
            <a:off x="10131865" y="3740920"/>
            <a:ext cx="512961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收益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74" name="Object25">
            <a:extLst>
              <a:ext uri="{FF2B5EF4-FFF2-40B4-BE49-F238E27FC236}">
                <a16:creationId xmlns:a16="http://schemas.microsoft.com/office/drawing/2014/main" id="{32ABE611-8B0E-4F4D-9640-55DB22C609C5}"/>
              </a:ext>
            </a:extLst>
          </p:cNvPr>
          <p:cNvSpPr txBox="1"/>
          <p:nvPr/>
        </p:nvSpPr>
        <p:spPr>
          <a:xfrm>
            <a:off x="9502621" y="4098348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Earnings</a:t>
            </a:r>
          </a:p>
        </p:txBody>
      </p:sp>
      <p:sp>
        <p:nvSpPr>
          <p:cNvPr id="76" name="设计">
            <a:extLst>
              <a:ext uri="{FF2B5EF4-FFF2-40B4-BE49-F238E27FC236}">
                <a16:creationId xmlns:a16="http://schemas.microsoft.com/office/drawing/2014/main" id="{9D188FDB-AA1B-4D5D-AA17-DB807286867B}"/>
              </a:ext>
            </a:extLst>
          </p:cNvPr>
          <p:cNvSpPr txBox="1"/>
          <p:nvPr/>
        </p:nvSpPr>
        <p:spPr>
          <a:xfrm>
            <a:off x="1904361" y="2183492"/>
            <a:ext cx="195183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技术侧的用户体验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77" name="线条">
            <a:extLst>
              <a:ext uri="{FF2B5EF4-FFF2-40B4-BE49-F238E27FC236}">
                <a16:creationId xmlns:a16="http://schemas.microsoft.com/office/drawing/2014/main" id="{3AB351FB-7241-43AB-B660-4AE5EA82203C}"/>
              </a:ext>
            </a:extLst>
          </p:cNvPr>
          <p:cNvSpPr/>
          <p:nvPr/>
        </p:nvSpPr>
        <p:spPr>
          <a:xfrm>
            <a:off x="855916" y="2346676"/>
            <a:ext cx="0" cy="436648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圆形">
            <a:extLst>
              <a:ext uri="{FF2B5EF4-FFF2-40B4-BE49-F238E27FC236}">
                <a16:creationId xmlns:a16="http://schemas.microsoft.com/office/drawing/2014/main" id="{812C68A9-217A-4D95-BD45-2E6559675F1D}"/>
              </a:ext>
            </a:extLst>
          </p:cNvPr>
          <p:cNvSpPr/>
          <p:nvPr/>
        </p:nvSpPr>
        <p:spPr>
          <a:xfrm flipV="1">
            <a:off x="806868" y="2252426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9" name="线条">
            <a:extLst>
              <a:ext uri="{FF2B5EF4-FFF2-40B4-BE49-F238E27FC236}">
                <a16:creationId xmlns:a16="http://schemas.microsoft.com/office/drawing/2014/main" id="{46ABAF8D-3D1B-475D-A96A-9D6904496BD2}"/>
              </a:ext>
            </a:extLst>
          </p:cNvPr>
          <p:cNvSpPr/>
          <p:nvPr/>
        </p:nvSpPr>
        <p:spPr>
          <a:xfrm>
            <a:off x="4896075" y="2351803"/>
            <a:ext cx="0" cy="462424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0" name="圆形">
            <a:extLst>
              <a:ext uri="{FF2B5EF4-FFF2-40B4-BE49-F238E27FC236}">
                <a16:creationId xmlns:a16="http://schemas.microsoft.com/office/drawing/2014/main" id="{E6876B19-8C85-48DF-948B-008B9B3F9DD3}"/>
              </a:ext>
            </a:extLst>
          </p:cNvPr>
          <p:cNvSpPr/>
          <p:nvPr/>
        </p:nvSpPr>
        <p:spPr>
          <a:xfrm flipV="1">
            <a:off x="4847027" y="2252426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4" name="线条">
            <a:extLst>
              <a:ext uri="{FF2B5EF4-FFF2-40B4-BE49-F238E27FC236}">
                <a16:creationId xmlns:a16="http://schemas.microsoft.com/office/drawing/2014/main" id="{C712F3DB-8DDA-4256-B74C-F6C4B9A6FB28}"/>
              </a:ext>
            </a:extLst>
          </p:cNvPr>
          <p:cNvSpPr/>
          <p:nvPr/>
        </p:nvSpPr>
        <p:spPr>
          <a:xfrm>
            <a:off x="9166134" y="2356930"/>
            <a:ext cx="0" cy="462424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5" name="圆形">
            <a:extLst>
              <a:ext uri="{FF2B5EF4-FFF2-40B4-BE49-F238E27FC236}">
                <a16:creationId xmlns:a16="http://schemas.microsoft.com/office/drawing/2014/main" id="{8F4A98B3-5554-4F6F-B91A-292F013B94DD}"/>
              </a:ext>
            </a:extLst>
          </p:cNvPr>
          <p:cNvSpPr/>
          <p:nvPr/>
        </p:nvSpPr>
        <p:spPr>
          <a:xfrm flipV="1">
            <a:off x="9117086" y="2252426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6" name="线条">
            <a:extLst>
              <a:ext uri="{FF2B5EF4-FFF2-40B4-BE49-F238E27FC236}">
                <a16:creationId xmlns:a16="http://schemas.microsoft.com/office/drawing/2014/main" id="{D63D35D5-0F9A-4DCF-829C-7A238AFD9BE4}"/>
              </a:ext>
            </a:extLst>
          </p:cNvPr>
          <p:cNvSpPr/>
          <p:nvPr/>
        </p:nvSpPr>
        <p:spPr>
          <a:xfrm>
            <a:off x="5125975" y="2356930"/>
            <a:ext cx="0" cy="462424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圆形">
            <a:extLst>
              <a:ext uri="{FF2B5EF4-FFF2-40B4-BE49-F238E27FC236}">
                <a16:creationId xmlns:a16="http://schemas.microsoft.com/office/drawing/2014/main" id="{785C669E-633E-4B7D-AE0E-20AC0C4C2D98}"/>
              </a:ext>
            </a:extLst>
          </p:cNvPr>
          <p:cNvSpPr/>
          <p:nvPr/>
        </p:nvSpPr>
        <p:spPr>
          <a:xfrm flipV="1">
            <a:off x="5076927" y="2252426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8" name="线条">
            <a:extLst>
              <a:ext uri="{FF2B5EF4-FFF2-40B4-BE49-F238E27FC236}">
                <a16:creationId xmlns:a16="http://schemas.microsoft.com/office/drawing/2014/main" id="{C90299C3-D840-4B40-A50F-529A2972C1BC}"/>
              </a:ext>
            </a:extLst>
          </p:cNvPr>
          <p:cNvSpPr/>
          <p:nvPr/>
        </p:nvSpPr>
        <p:spPr>
          <a:xfrm>
            <a:off x="9438187" y="2356930"/>
            <a:ext cx="0" cy="462424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9" name="圆形">
            <a:extLst>
              <a:ext uri="{FF2B5EF4-FFF2-40B4-BE49-F238E27FC236}">
                <a16:creationId xmlns:a16="http://schemas.microsoft.com/office/drawing/2014/main" id="{4889E4B4-04C8-4EAB-AA2B-5ED4FF741A64}"/>
              </a:ext>
            </a:extLst>
          </p:cNvPr>
          <p:cNvSpPr/>
          <p:nvPr/>
        </p:nvSpPr>
        <p:spPr>
          <a:xfrm flipV="1">
            <a:off x="9389139" y="2252426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0" name="线条">
            <a:extLst>
              <a:ext uri="{FF2B5EF4-FFF2-40B4-BE49-F238E27FC236}">
                <a16:creationId xmlns:a16="http://schemas.microsoft.com/office/drawing/2014/main" id="{7B26BEA9-133F-4816-83E2-2BE4FE6490E2}"/>
              </a:ext>
            </a:extLst>
          </p:cNvPr>
          <p:cNvSpPr/>
          <p:nvPr/>
        </p:nvSpPr>
        <p:spPr>
          <a:xfrm>
            <a:off x="11334596" y="2356930"/>
            <a:ext cx="0" cy="462424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" name="圆形">
            <a:extLst>
              <a:ext uri="{FF2B5EF4-FFF2-40B4-BE49-F238E27FC236}">
                <a16:creationId xmlns:a16="http://schemas.microsoft.com/office/drawing/2014/main" id="{DC97AE13-C622-4A25-8FEC-94C1965041DB}"/>
              </a:ext>
            </a:extLst>
          </p:cNvPr>
          <p:cNvSpPr/>
          <p:nvPr/>
        </p:nvSpPr>
        <p:spPr>
          <a:xfrm flipV="1">
            <a:off x="11285548" y="2252426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3" name="设计">
            <a:extLst>
              <a:ext uri="{FF2B5EF4-FFF2-40B4-BE49-F238E27FC236}">
                <a16:creationId xmlns:a16="http://schemas.microsoft.com/office/drawing/2014/main" id="{DF96CC5F-2D63-4D28-BD6D-41FAC392BFD2}"/>
              </a:ext>
            </a:extLst>
          </p:cNvPr>
          <p:cNvSpPr txBox="1"/>
          <p:nvPr/>
        </p:nvSpPr>
        <p:spPr>
          <a:xfrm>
            <a:off x="9530686" y="2183492"/>
            <a:ext cx="1714898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商业收益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94" name="矩形">
            <a:extLst>
              <a:ext uri="{FF2B5EF4-FFF2-40B4-BE49-F238E27FC236}">
                <a16:creationId xmlns:a16="http://schemas.microsoft.com/office/drawing/2014/main" id="{57FAAEA2-D4DF-45EA-BAF7-56E5366438FF}"/>
              </a:ext>
            </a:extLst>
          </p:cNvPr>
          <p:cNvSpPr/>
          <p:nvPr/>
        </p:nvSpPr>
        <p:spPr>
          <a:xfrm>
            <a:off x="855916" y="5702296"/>
            <a:ext cx="10480170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5" name="制作主题包">
            <a:extLst>
              <a:ext uri="{FF2B5EF4-FFF2-40B4-BE49-F238E27FC236}">
                <a16:creationId xmlns:a16="http://schemas.microsoft.com/office/drawing/2014/main" id="{65567A57-87C9-4173-B5D7-26C70E780234}"/>
              </a:ext>
            </a:extLst>
          </p:cNvPr>
          <p:cNvSpPr txBox="1"/>
          <p:nvPr/>
        </p:nvSpPr>
        <p:spPr>
          <a:xfrm>
            <a:off x="1482166" y="5773565"/>
            <a:ext cx="916266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传统的网站衡量指标，基于商业和技术评估产品，应用于跟踪产品的整体表现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00" name="线条">
            <a:extLst>
              <a:ext uri="{FF2B5EF4-FFF2-40B4-BE49-F238E27FC236}">
                <a16:creationId xmlns:a16="http://schemas.microsoft.com/office/drawing/2014/main" id="{2ECC1387-5383-417E-8DE2-517A8E685EB0}"/>
              </a:ext>
            </a:extLst>
          </p:cNvPr>
          <p:cNvSpPr/>
          <p:nvPr/>
        </p:nvSpPr>
        <p:spPr>
          <a:xfrm>
            <a:off x="925677" y="2301473"/>
            <a:ext cx="614585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1" name="线条">
            <a:extLst>
              <a:ext uri="{FF2B5EF4-FFF2-40B4-BE49-F238E27FC236}">
                <a16:creationId xmlns:a16="http://schemas.microsoft.com/office/drawing/2014/main" id="{A48B3E23-DFCC-4172-87B0-FA63CDF126E7}"/>
              </a:ext>
            </a:extLst>
          </p:cNvPr>
          <p:cNvSpPr/>
          <p:nvPr/>
        </p:nvSpPr>
        <p:spPr>
          <a:xfrm flipH="1">
            <a:off x="4223850" y="2301473"/>
            <a:ext cx="611025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2" name="矩形">
            <a:extLst>
              <a:ext uri="{FF2B5EF4-FFF2-40B4-BE49-F238E27FC236}">
                <a16:creationId xmlns:a16="http://schemas.microsoft.com/office/drawing/2014/main" id="{B4E97927-E08F-468A-9F6C-51888207050E}"/>
              </a:ext>
            </a:extLst>
          </p:cNvPr>
          <p:cNvSpPr/>
          <p:nvPr/>
        </p:nvSpPr>
        <p:spPr>
          <a:xfrm>
            <a:off x="5817210" y="2069242"/>
            <a:ext cx="2680029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3" name="设计">
            <a:extLst>
              <a:ext uri="{FF2B5EF4-FFF2-40B4-BE49-F238E27FC236}">
                <a16:creationId xmlns:a16="http://schemas.microsoft.com/office/drawing/2014/main" id="{0E25D9ED-A8FE-40F4-A707-9D07334566C8}"/>
              </a:ext>
            </a:extLst>
          </p:cNvPr>
          <p:cNvSpPr txBox="1"/>
          <p:nvPr/>
        </p:nvSpPr>
        <p:spPr>
          <a:xfrm>
            <a:off x="6181309" y="2183492"/>
            <a:ext cx="195183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产品的用户忠诚度</a:t>
            </a:r>
          </a:p>
        </p:txBody>
      </p:sp>
      <p:sp>
        <p:nvSpPr>
          <p:cNvPr id="104" name="线条">
            <a:extLst>
              <a:ext uri="{FF2B5EF4-FFF2-40B4-BE49-F238E27FC236}">
                <a16:creationId xmlns:a16="http://schemas.microsoft.com/office/drawing/2014/main" id="{0603FCD7-C812-474B-ABFA-3C33D0527489}"/>
              </a:ext>
            </a:extLst>
          </p:cNvPr>
          <p:cNvSpPr/>
          <p:nvPr/>
        </p:nvSpPr>
        <p:spPr>
          <a:xfrm>
            <a:off x="5202625" y="2301473"/>
            <a:ext cx="614585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5" name="线条">
            <a:extLst>
              <a:ext uri="{FF2B5EF4-FFF2-40B4-BE49-F238E27FC236}">
                <a16:creationId xmlns:a16="http://schemas.microsoft.com/office/drawing/2014/main" id="{39AA0310-77F2-49C8-B550-DF9972053655}"/>
              </a:ext>
            </a:extLst>
          </p:cNvPr>
          <p:cNvSpPr/>
          <p:nvPr/>
        </p:nvSpPr>
        <p:spPr>
          <a:xfrm flipH="1">
            <a:off x="8500798" y="2301473"/>
            <a:ext cx="611025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" name="线条">
            <a:extLst>
              <a:ext uri="{FF2B5EF4-FFF2-40B4-BE49-F238E27FC236}">
                <a16:creationId xmlns:a16="http://schemas.microsoft.com/office/drawing/2014/main" id="{0D7F6B91-BFC1-4291-9F19-5A51D3E835BB}"/>
              </a:ext>
            </a:extLst>
          </p:cNvPr>
          <p:cNvSpPr/>
          <p:nvPr/>
        </p:nvSpPr>
        <p:spPr>
          <a:xfrm flipH="1">
            <a:off x="11090000" y="2301473"/>
            <a:ext cx="195547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线条">
            <a:extLst>
              <a:ext uri="{FF2B5EF4-FFF2-40B4-BE49-F238E27FC236}">
                <a16:creationId xmlns:a16="http://schemas.microsoft.com/office/drawing/2014/main" id="{BEEA53FD-38EF-4FBA-841B-0EE82A78996A}"/>
              </a:ext>
            </a:extLst>
          </p:cNvPr>
          <p:cNvSpPr/>
          <p:nvPr/>
        </p:nvSpPr>
        <p:spPr>
          <a:xfrm>
            <a:off x="9502621" y="2301473"/>
            <a:ext cx="171126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9951076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Object 2" descr="Object 2">
            <a:extLst>
              <a:ext uri="{FF2B5EF4-FFF2-40B4-BE49-F238E27FC236}">
                <a16:creationId xmlns:a16="http://schemas.microsoft.com/office/drawing/2014/main" id="{4D784956-DEEA-4D61-915A-113CD97E0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003" y="1349224"/>
            <a:ext cx="6481194" cy="5833072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连接线">
            <a:extLst>
              <a:ext uri="{FF2B5EF4-FFF2-40B4-BE49-F238E27FC236}">
                <a16:creationId xmlns:a16="http://schemas.microsoft.com/office/drawing/2014/main" id="{5A95C064-B03E-4F7B-8CDF-B3A6D91EF826}"/>
              </a:ext>
            </a:extLst>
          </p:cNvPr>
          <p:cNvSpPr/>
          <p:nvPr/>
        </p:nvSpPr>
        <p:spPr>
          <a:xfrm flipH="1">
            <a:off x="7656968" y="4451326"/>
            <a:ext cx="990851" cy="56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65" name="连接线">
            <a:extLst>
              <a:ext uri="{FF2B5EF4-FFF2-40B4-BE49-F238E27FC236}">
                <a16:creationId xmlns:a16="http://schemas.microsoft.com/office/drawing/2014/main" id="{382C16B6-2B62-4208-BEF7-11E17C33C9EC}"/>
              </a:ext>
            </a:extLst>
          </p:cNvPr>
          <p:cNvSpPr/>
          <p:nvPr/>
        </p:nvSpPr>
        <p:spPr>
          <a:xfrm flipH="1" flipV="1">
            <a:off x="7656968" y="5184868"/>
            <a:ext cx="990851" cy="56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66" name="线条">
            <a:extLst>
              <a:ext uri="{FF2B5EF4-FFF2-40B4-BE49-F238E27FC236}">
                <a16:creationId xmlns:a16="http://schemas.microsoft.com/office/drawing/2014/main" id="{30D12F45-B6F7-43F1-ACED-B4DB8BBF90E1}"/>
              </a:ext>
            </a:extLst>
          </p:cNvPr>
          <p:cNvSpPr/>
          <p:nvPr/>
        </p:nvSpPr>
        <p:spPr>
          <a:xfrm>
            <a:off x="7656968" y="5102864"/>
            <a:ext cx="990851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矩形">
            <a:extLst>
              <a:ext uri="{FF2B5EF4-FFF2-40B4-BE49-F238E27FC236}">
                <a16:creationId xmlns:a16="http://schemas.microsoft.com/office/drawing/2014/main" id="{D8F92847-A122-4115-9DEE-009CCB2A6046}"/>
              </a:ext>
            </a:extLst>
          </p:cNvPr>
          <p:cNvSpPr/>
          <p:nvPr/>
        </p:nvSpPr>
        <p:spPr>
          <a:xfrm>
            <a:off x="8721583" y="4285313"/>
            <a:ext cx="235749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8" name="提升主题的美化质量">
            <a:extLst>
              <a:ext uri="{FF2B5EF4-FFF2-40B4-BE49-F238E27FC236}">
                <a16:creationId xmlns:a16="http://schemas.microsoft.com/office/drawing/2014/main" id="{88AE9BCD-0353-420E-A637-F78FF6B848B1}"/>
              </a:ext>
            </a:extLst>
          </p:cNvPr>
          <p:cNvSpPr txBox="1"/>
          <p:nvPr/>
        </p:nvSpPr>
        <p:spPr>
          <a:xfrm>
            <a:off x="9590267" y="4371971"/>
            <a:ext cx="1070679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关注宏观 掌控全局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69" name="矩形">
            <a:extLst>
              <a:ext uri="{FF2B5EF4-FFF2-40B4-BE49-F238E27FC236}">
                <a16:creationId xmlns:a16="http://schemas.microsoft.com/office/drawing/2014/main" id="{AE58EDEC-190A-4113-BCB7-F0768F07A5B9}"/>
              </a:ext>
            </a:extLst>
          </p:cNvPr>
          <p:cNvSpPr/>
          <p:nvPr/>
        </p:nvSpPr>
        <p:spPr>
          <a:xfrm>
            <a:off x="8723541" y="4285313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0" name="02">
            <a:extLst>
              <a:ext uri="{FF2B5EF4-FFF2-40B4-BE49-F238E27FC236}">
                <a16:creationId xmlns:a16="http://schemas.microsoft.com/office/drawing/2014/main" id="{38281DEF-61AF-4DDA-973A-68005DD0F64D}"/>
              </a:ext>
            </a:extLst>
          </p:cNvPr>
          <p:cNvSpPr txBox="1"/>
          <p:nvPr/>
        </p:nvSpPr>
        <p:spPr>
          <a:xfrm>
            <a:off x="8800365" y="4325805"/>
            <a:ext cx="294953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71" name="矩形">
            <a:extLst>
              <a:ext uri="{FF2B5EF4-FFF2-40B4-BE49-F238E27FC236}">
                <a16:creationId xmlns:a16="http://schemas.microsoft.com/office/drawing/2014/main" id="{59BBAC57-D5EB-47AD-B9E7-778E4DC8670E}"/>
              </a:ext>
            </a:extLst>
          </p:cNvPr>
          <p:cNvSpPr/>
          <p:nvPr/>
        </p:nvSpPr>
        <p:spPr>
          <a:xfrm>
            <a:off x="8721583" y="4909756"/>
            <a:ext cx="235749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2" name="提升主题的可用性">
            <a:extLst>
              <a:ext uri="{FF2B5EF4-FFF2-40B4-BE49-F238E27FC236}">
                <a16:creationId xmlns:a16="http://schemas.microsoft.com/office/drawing/2014/main" id="{F9BEF7C6-E651-4970-9D2D-260112789F20}"/>
              </a:ext>
            </a:extLst>
          </p:cNvPr>
          <p:cNvSpPr txBox="1"/>
          <p:nvPr/>
        </p:nvSpPr>
        <p:spPr>
          <a:xfrm>
            <a:off x="9730243" y="4996414"/>
            <a:ext cx="790730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统计分析报表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73" name="矩形">
            <a:extLst>
              <a:ext uri="{FF2B5EF4-FFF2-40B4-BE49-F238E27FC236}">
                <a16:creationId xmlns:a16="http://schemas.microsoft.com/office/drawing/2014/main" id="{59AF17E6-28D8-4E20-B48E-A5562BC0ED3C}"/>
              </a:ext>
            </a:extLst>
          </p:cNvPr>
          <p:cNvSpPr/>
          <p:nvPr/>
        </p:nvSpPr>
        <p:spPr>
          <a:xfrm>
            <a:off x="8723541" y="4909756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4" name="03">
            <a:extLst>
              <a:ext uri="{FF2B5EF4-FFF2-40B4-BE49-F238E27FC236}">
                <a16:creationId xmlns:a16="http://schemas.microsoft.com/office/drawing/2014/main" id="{311A97BC-E2FD-482D-B8E8-938BD06CBDEE}"/>
              </a:ext>
            </a:extLst>
          </p:cNvPr>
          <p:cNvSpPr txBox="1"/>
          <p:nvPr/>
        </p:nvSpPr>
        <p:spPr>
          <a:xfrm>
            <a:off x="8782732" y="4950248"/>
            <a:ext cx="33021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75" name="矩形">
            <a:extLst>
              <a:ext uri="{FF2B5EF4-FFF2-40B4-BE49-F238E27FC236}">
                <a16:creationId xmlns:a16="http://schemas.microsoft.com/office/drawing/2014/main" id="{0FBD6785-C679-4215-A374-D15A47A725C4}"/>
              </a:ext>
            </a:extLst>
          </p:cNvPr>
          <p:cNvSpPr/>
          <p:nvPr/>
        </p:nvSpPr>
        <p:spPr>
          <a:xfrm>
            <a:off x="8721583" y="5534199"/>
            <a:ext cx="235749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6" name="提升主题的可用性">
            <a:extLst>
              <a:ext uri="{FF2B5EF4-FFF2-40B4-BE49-F238E27FC236}">
                <a16:creationId xmlns:a16="http://schemas.microsoft.com/office/drawing/2014/main" id="{E79FB733-C2F8-4435-A224-22944CB09F20}"/>
              </a:ext>
            </a:extLst>
          </p:cNvPr>
          <p:cNvSpPr txBox="1"/>
          <p:nvPr/>
        </p:nvSpPr>
        <p:spPr>
          <a:xfrm>
            <a:off x="9791862" y="5620857"/>
            <a:ext cx="667490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决策及考核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77" name="矩形">
            <a:extLst>
              <a:ext uri="{FF2B5EF4-FFF2-40B4-BE49-F238E27FC236}">
                <a16:creationId xmlns:a16="http://schemas.microsoft.com/office/drawing/2014/main" id="{F90CB3E3-C8FE-4AA3-837B-74D47C5F0A42}"/>
              </a:ext>
            </a:extLst>
          </p:cNvPr>
          <p:cNvSpPr/>
          <p:nvPr/>
        </p:nvSpPr>
        <p:spPr>
          <a:xfrm>
            <a:off x="8723541" y="5534199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8" name="03">
            <a:extLst>
              <a:ext uri="{FF2B5EF4-FFF2-40B4-BE49-F238E27FC236}">
                <a16:creationId xmlns:a16="http://schemas.microsoft.com/office/drawing/2014/main" id="{C27708D9-677C-40AC-80FA-6C6A43463E80}"/>
              </a:ext>
            </a:extLst>
          </p:cNvPr>
          <p:cNvSpPr txBox="1"/>
          <p:nvPr/>
        </p:nvSpPr>
        <p:spPr>
          <a:xfrm>
            <a:off x="8782731" y="5574691"/>
            <a:ext cx="33022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03</a:t>
            </a:r>
          </a:p>
        </p:txBody>
      </p:sp>
      <p:sp>
        <p:nvSpPr>
          <p:cNvPr id="4" name="Object23">
            <a:extLst>
              <a:ext uri="{FF2B5EF4-FFF2-40B4-BE49-F238E27FC236}">
                <a16:creationId xmlns:a16="http://schemas.microsoft.com/office/drawing/2014/main" id="{1D718656-8CAE-4133-B6DE-1DB6CCD3A647}"/>
              </a:ext>
            </a:extLst>
          </p:cNvPr>
          <p:cNvSpPr txBox="1"/>
          <p:nvPr/>
        </p:nvSpPr>
        <p:spPr>
          <a:xfrm>
            <a:off x="666750" y="800099"/>
            <a:ext cx="1692274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zh-CN" altLang="en-US" dirty="0">
                <a:sym typeface="Helvetica"/>
              </a:rPr>
              <a:t>标准</a:t>
            </a:r>
            <a:r>
              <a:rPr lang="en-US" altLang="zh-CN" dirty="0">
                <a:sym typeface="Helvetica"/>
              </a:rPr>
              <a:t>GB28181</a:t>
            </a:r>
            <a:endParaRPr dirty="0">
              <a:sym typeface="Helvetica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0B6681F4-28B7-46C6-9779-02ECA4214C6D}"/>
              </a:ext>
            </a:extLst>
          </p:cNvPr>
          <p:cNvSpPr txBox="1"/>
          <p:nvPr/>
        </p:nvSpPr>
        <p:spPr>
          <a:xfrm>
            <a:off x="2288567" y="800099"/>
            <a:ext cx="1778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在线检测流程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0135F532-AC22-4F7D-8C52-602DF042FD90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商业和技术评估产品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20EDDEC7-11A8-4F2D-A191-F76ACE2C9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" y="1201681"/>
            <a:ext cx="1374774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CF0A56DC-C5D3-4C70-8017-A9F87BAAC6F0}"/>
              </a:ext>
            </a:extLst>
          </p:cNvPr>
          <p:cNvSpPr txBox="1"/>
          <p:nvPr/>
        </p:nvSpPr>
        <p:spPr>
          <a:xfrm>
            <a:off x="688975" y="1331598"/>
            <a:ext cx="133958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在线质量检测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29E52C13-C440-4A51-818D-D1D3A3E2CF2C}"/>
              </a:ext>
            </a:extLst>
          </p:cNvPr>
          <p:cNvSpPr/>
          <p:nvPr/>
        </p:nvSpPr>
        <p:spPr>
          <a:xfrm>
            <a:off x="1629339" y="2576131"/>
            <a:ext cx="2860832" cy="2860832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C43C56F4-F701-41D1-BDEF-FF85EC793126}"/>
              </a:ext>
            </a:extLst>
          </p:cNvPr>
          <p:cNvSpPr/>
          <p:nvPr/>
        </p:nvSpPr>
        <p:spPr>
          <a:xfrm>
            <a:off x="1717178" y="2663970"/>
            <a:ext cx="2685156" cy="26851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7" name="Object26">
            <a:extLst>
              <a:ext uri="{FF2B5EF4-FFF2-40B4-BE49-F238E27FC236}">
                <a16:creationId xmlns:a16="http://schemas.microsoft.com/office/drawing/2014/main" id="{7D9A0D7C-5B24-4D64-AC58-206ED97DD7EC}"/>
              </a:ext>
            </a:extLst>
          </p:cNvPr>
          <p:cNvSpPr txBox="1"/>
          <p:nvPr/>
        </p:nvSpPr>
        <p:spPr>
          <a:xfrm>
            <a:off x="2170755" y="3118132"/>
            <a:ext cx="1778002" cy="3370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pPr>
            <a:r>
              <a: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标准</a:t>
            </a:r>
            <a:r>
              <a:rPr kumimoji="0" lang="en-US" altLang="zh-CN" sz="18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GB28181</a:t>
            </a:r>
            <a:endParaRPr kumimoji="0" sz="18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0" name="矩形">
            <a:extLst>
              <a:ext uri="{FF2B5EF4-FFF2-40B4-BE49-F238E27FC236}">
                <a16:creationId xmlns:a16="http://schemas.microsoft.com/office/drawing/2014/main" id="{3C333731-2A3A-43FC-837F-115518FA2531}"/>
              </a:ext>
            </a:extLst>
          </p:cNvPr>
          <p:cNvSpPr/>
          <p:nvPr/>
        </p:nvSpPr>
        <p:spPr>
          <a:xfrm>
            <a:off x="2374587" y="3599276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algn="ctr" defTabSz="412750" hangingPunct="0"/>
            <a:endParaRPr sz="1600" kern="0" dirty="0">
              <a:solidFill>
                <a:srgbClr val="000000"/>
              </a:solidFill>
              <a:latin typeface="OPPOSans H" panose="00020600040101010101" pitchFamily="18" charset="-122"/>
              <a:sym typeface="Helvetica Neue Medium"/>
            </a:endParaRPr>
          </a:p>
        </p:txBody>
      </p:sp>
      <p:sp>
        <p:nvSpPr>
          <p:cNvPr id="21" name="制作主题包">
            <a:extLst>
              <a:ext uri="{FF2B5EF4-FFF2-40B4-BE49-F238E27FC236}">
                <a16:creationId xmlns:a16="http://schemas.microsoft.com/office/drawing/2014/main" id="{2A57D63D-4E45-448F-80E1-DEA969E82D0E}"/>
              </a:ext>
            </a:extLst>
          </p:cNvPr>
          <p:cNvSpPr txBox="1"/>
          <p:nvPr/>
        </p:nvSpPr>
        <p:spPr>
          <a:xfrm>
            <a:off x="2742814" y="3670545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在线检测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2" name="矩形">
            <a:extLst>
              <a:ext uri="{FF2B5EF4-FFF2-40B4-BE49-F238E27FC236}">
                <a16:creationId xmlns:a16="http://schemas.microsoft.com/office/drawing/2014/main" id="{27DC74BC-99EE-441B-A90B-D78D711C1C7D}"/>
              </a:ext>
            </a:extLst>
          </p:cNvPr>
          <p:cNvSpPr/>
          <p:nvPr/>
        </p:nvSpPr>
        <p:spPr>
          <a:xfrm>
            <a:off x="2374587" y="4042731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algn="ctr" defTabSz="412750" hangingPunct="0"/>
            <a:endParaRPr sz="1600" kern="0" dirty="0">
              <a:solidFill>
                <a:srgbClr val="000000"/>
              </a:solidFill>
              <a:latin typeface="OPPOSans H" panose="00020600040101010101" pitchFamily="18" charset="-122"/>
              <a:sym typeface="Helvetica Neue Medium"/>
            </a:endParaRPr>
          </a:p>
        </p:txBody>
      </p:sp>
      <p:sp>
        <p:nvSpPr>
          <p:cNvPr id="23" name="制作主题包">
            <a:extLst>
              <a:ext uri="{FF2B5EF4-FFF2-40B4-BE49-F238E27FC236}">
                <a16:creationId xmlns:a16="http://schemas.microsoft.com/office/drawing/2014/main" id="{32A93274-C7FA-47F4-9FC5-F6D21735061D}"/>
              </a:ext>
            </a:extLst>
          </p:cNvPr>
          <p:cNvSpPr txBox="1"/>
          <p:nvPr/>
        </p:nvSpPr>
        <p:spPr>
          <a:xfrm>
            <a:off x="2588926" y="4112913"/>
            <a:ext cx="97462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图像质量检测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4" name="矩形">
            <a:extLst>
              <a:ext uri="{FF2B5EF4-FFF2-40B4-BE49-F238E27FC236}">
                <a16:creationId xmlns:a16="http://schemas.microsoft.com/office/drawing/2014/main" id="{5FD3AD00-8B1D-4950-AC16-93E2FFB1CBFE}"/>
              </a:ext>
            </a:extLst>
          </p:cNvPr>
          <p:cNvSpPr/>
          <p:nvPr/>
        </p:nvSpPr>
        <p:spPr>
          <a:xfrm>
            <a:off x="2374587" y="4484012"/>
            <a:ext cx="1403305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algn="ctr" defTabSz="412750" hangingPunct="0"/>
            <a:endParaRPr sz="1600" kern="0" dirty="0">
              <a:solidFill>
                <a:srgbClr val="000000"/>
              </a:solidFill>
              <a:latin typeface="OPPOSans H" panose="00020600040101010101" pitchFamily="18" charset="-122"/>
              <a:sym typeface="Helvetica Neue Medium"/>
            </a:endParaRPr>
          </a:p>
        </p:txBody>
      </p:sp>
      <p:sp>
        <p:nvSpPr>
          <p:cNvPr id="25" name="制作主题包">
            <a:extLst>
              <a:ext uri="{FF2B5EF4-FFF2-40B4-BE49-F238E27FC236}">
                <a16:creationId xmlns:a16="http://schemas.microsoft.com/office/drawing/2014/main" id="{7AE9F1A7-FB04-4093-B776-63366E565B1E}"/>
              </a:ext>
            </a:extLst>
          </p:cNvPr>
          <p:cNvSpPr txBox="1"/>
          <p:nvPr/>
        </p:nvSpPr>
        <p:spPr>
          <a:xfrm>
            <a:off x="2588926" y="4555281"/>
            <a:ext cx="97462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录像时长检测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6" name="弧形 25">
            <a:extLst>
              <a:ext uri="{FF2B5EF4-FFF2-40B4-BE49-F238E27FC236}">
                <a16:creationId xmlns:a16="http://schemas.microsoft.com/office/drawing/2014/main" id="{E598DF99-AA6C-4183-8BB2-6C6D74B133B4}"/>
              </a:ext>
            </a:extLst>
          </p:cNvPr>
          <p:cNvSpPr/>
          <p:nvPr/>
        </p:nvSpPr>
        <p:spPr>
          <a:xfrm>
            <a:off x="1151035" y="2094696"/>
            <a:ext cx="3812306" cy="3812306"/>
          </a:xfrm>
          <a:prstGeom prst="arc">
            <a:avLst>
              <a:gd name="adj1" fmla="val 16892016"/>
              <a:gd name="adj2" fmla="val 20912062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noFill/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42A12EEE-0F29-43E1-8D8C-1DAD223AFE64}"/>
              </a:ext>
            </a:extLst>
          </p:cNvPr>
          <p:cNvSpPr/>
          <p:nvPr/>
        </p:nvSpPr>
        <p:spPr>
          <a:xfrm>
            <a:off x="2727641" y="1756948"/>
            <a:ext cx="697196" cy="697196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9" name="制作主题包">
            <a:extLst>
              <a:ext uri="{FF2B5EF4-FFF2-40B4-BE49-F238E27FC236}">
                <a16:creationId xmlns:a16="http://schemas.microsoft.com/office/drawing/2014/main" id="{3FE6095B-1215-4AF2-BC02-B7D9C431FE72}"/>
              </a:ext>
            </a:extLst>
          </p:cNvPr>
          <p:cNvSpPr txBox="1"/>
          <p:nvPr/>
        </p:nvSpPr>
        <p:spPr>
          <a:xfrm>
            <a:off x="2871055" y="1980679"/>
            <a:ext cx="41036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巡检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72A4374E-B676-4772-8A54-5B4734AC81A6}"/>
              </a:ext>
            </a:extLst>
          </p:cNvPr>
          <p:cNvSpPr/>
          <p:nvPr/>
        </p:nvSpPr>
        <p:spPr>
          <a:xfrm>
            <a:off x="4589236" y="3634790"/>
            <a:ext cx="697196" cy="697196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1" name="制作主题包">
            <a:extLst>
              <a:ext uri="{FF2B5EF4-FFF2-40B4-BE49-F238E27FC236}">
                <a16:creationId xmlns:a16="http://schemas.microsoft.com/office/drawing/2014/main" id="{EEBC3510-545F-4F3D-A9F1-35D00F44CE86}"/>
              </a:ext>
            </a:extLst>
          </p:cNvPr>
          <p:cNvSpPr txBox="1"/>
          <p:nvPr/>
        </p:nvSpPr>
        <p:spPr>
          <a:xfrm>
            <a:off x="4751699" y="3861413"/>
            <a:ext cx="41036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诊断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FEFAAA5F-9498-40C1-85C2-45D984068F05}"/>
              </a:ext>
            </a:extLst>
          </p:cNvPr>
          <p:cNvSpPr/>
          <p:nvPr/>
        </p:nvSpPr>
        <p:spPr>
          <a:xfrm>
            <a:off x="2727641" y="5559016"/>
            <a:ext cx="697196" cy="697196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3" name="制作主题包">
            <a:extLst>
              <a:ext uri="{FF2B5EF4-FFF2-40B4-BE49-F238E27FC236}">
                <a16:creationId xmlns:a16="http://schemas.microsoft.com/office/drawing/2014/main" id="{233EE002-90B3-474A-9EF6-D8202728A8BC}"/>
              </a:ext>
            </a:extLst>
          </p:cNvPr>
          <p:cNvSpPr txBox="1"/>
          <p:nvPr/>
        </p:nvSpPr>
        <p:spPr>
          <a:xfrm>
            <a:off x="2871055" y="5774244"/>
            <a:ext cx="41036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分析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4" name="弧形 33">
            <a:extLst>
              <a:ext uri="{FF2B5EF4-FFF2-40B4-BE49-F238E27FC236}">
                <a16:creationId xmlns:a16="http://schemas.microsoft.com/office/drawing/2014/main" id="{078C7813-259D-42AB-A397-81827C9F2B56}"/>
              </a:ext>
            </a:extLst>
          </p:cNvPr>
          <p:cNvSpPr/>
          <p:nvPr/>
        </p:nvSpPr>
        <p:spPr>
          <a:xfrm>
            <a:off x="1156966" y="2100394"/>
            <a:ext cx="3812306" cy="3812306"/>
          </a:xfrm>
          <a:prstGeom prst="arc">
            <a:avLst>
              <a:gd name="adj1" fmla="val 622792"/>
              <a:gd name="adj2" fmla="val 4738785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noFill/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E4FA98B-E9F3-4147-9FAC-EB2ABB26263E}"/>
              </a:ext>
            </a:extLst>
          </p:cNvPr>
          <p:cNvSpPr/>
          <p:nvPr/>
        </p:nvSpPr>
        <p:spPr>
          <a:xfrm>
            <a:off x="838798" y="3634790"/>
            <a:ext cx="697196" cy="697196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6" name="制作主题包">
            <a:extLst>
              <a:ext uri="{FF2B5EF4-FFF2-40B4-BE49-F238E27FC236}">
                <a16:creationId xmlns:a16="http://schemas.microsoft.com/office/drawing/2014/main" id="{E89AD8C4-CF98-43F4-8BFA-15DD3333052D}"/>
              </a:ext>
            </a:extLst>
          </p:cNvPr>
          <p:cNvSpPr txBox="1"/>
          <p:nvPr/>
        </p:nvSpPr>
        <p:spPr>
          <a:xfrm>
            <a:off x="982212" y="3861413"/>
            <a:ext cx="41036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发现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7" name="弧形 36">
            <a:extLst>
              <a:ext uri="{FF2B5EF4-FFF2-40B4-BE49-F238E27FC236}">
                <a16:creationId xmlns:a16="http://schemas.microsoft.com/office/drawing/2014/main" id="{F548947C-3B90-4D52-A0BA-848314900C18}"/>
              </a:ext>
            </a:extLst>
          </p:cNvPr>
          <p:cNvSpPr/>
          <p:nvPr/>
        </p:nvSpPr>
        <p:spPr>
          <a:xfrm flipH="1">
            <a:off x="1156966" y="2100394"/>
            <a:ext cx="3812306" cy="3812306"/>
          </a:xfrm>
          <a:prstGeom prst="arc">
            <a:avLst>
              <a:gd name="adj1" fmla="val 16822263"/>
              <a:gd name="adj2" fmla="val 20917080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  <a:headEnd type="triangle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noFill/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8" name="弧形 37">
            <a:extLst>
              <a:ext uri="{FF2B5EF4-FFF2-40B4-BE49-F238E27FC236}">
                <a16:creationId xmlns:a16="http://schemas.microsoft.com/office/drawing/2014/main" id="{877A2F48-A864-4F46-993F-3930CB04C67D}"/>
              </a:ext>
            </a:extLst>
          </p:cNvPr>
          <p:cNvSpPr/>
          <p:nvPr/>
        </p:nvSpPr>
        <p:spPr>
          <a:xfrm flipH="1">
            <a:off x="1162897" y="2106092"/>
            <a:ext cx="3812306" cy="3812306"/>
          </a:xfrm>
          <a:prstGeom prst="arc">
            <a:avLst>
              <a:gd name="adj1" fmla="val 590218"/>
              <a:gd name="adj2" fmla="val 4784389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  <a:headEnd type="triangle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noFill/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83FC0A4A-C6A6-441C-90D5-3A5257EA3BFC}"/>
              </a:ext>
            </a:extLst>
          </p:cNvPr>
          <p:cNvSpPr/>
          <p:nvPr/>
        </p:nvSpPr>
        <p:spPr>
          <a:xfrm>
            <a:off x="6528085" y="2149341"/>
            <a:ext cx="1398214" cy="1398214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D89516E5-CF4A-43EE-93CD-40B30F02F228}"/>
              </a:ext>
            </a:extLst>
          </p:cNvPr>
          <p:cNvSpPr/>
          <p:nvPr/>
        </p:nvSpPr>
        <p:spPr>
          <a:xfrm>
            <a:off x="6528085" y="4325236"/>
            <a:ext cx="1398214" cy="1398214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6010E42C-A081-43A7-A942-952CB25A28AD}"/>
              </a:ext>
            </a:extLst>
          </p:cNvPr>
          <p:cNvGrpSpPr/>
          <p:nvPr/>
        </p:nvGrpSpPr>
        <p:grpSpPr>
          <a:xfrm>
            <a:off x="4932872" y="2831181"/>
            <a:ext cx="1308564" cy="2323652"/>
            <a:chOff x="4808076" y="2831181"/>
            <a:chExt cx="1690381" cy="2323652"/>
          </a:xfrm>
        </p:grpSpPr>
        <p:sp>
          <p:nvSpPr>
            <p:cNvPr id="45" name="线条">
              <a:extLst>
                <a:ext uri="{FF2B5EF4-FFF2-40B4-BE49-F238E27FC236}">
                  <a16:creationId xmlns:a16="http://schemas.microsoft.com/office/drawing/2014/main" id="{26F67F66-70FC-4F9C-9C50-2703AC0FCE57}"/>
                </a:ext>
              </a:extLst>
            </p:cNvPr>
            <p:cNvSpPr/>
            <p:nvPr/>
          </p:nvSpPr>
          <p:spPr>
            <a:xfrm>
              <a:off x="4808076" y="2831181"/>
              <a:ext cx="1690381" cy="0"/>
            </a:xfrm>
            <a:prstGeom prst="line">
              <a:avLst/>
            </a:prstGeom>
            <a:ln w="12700">
              <a:solidFill>
                <a:schemeClr val="accent1"/>
              </a:solidFill>
              <a:custDash>
                <a:ds d="200000" sp="200000"/>
              </a:custDash>
              <a:miter lim="400000"/>
              <a:tailEnd type="triangle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6" name="线条">
              <a:extLst>
                <a:ext uri="{FF2B5EF4-FFF2-40B4-BE49-F238E27FC236}">
                  <a16:creationId xmlns:a16="http://schemas.microsoft.com/office/drawing/2014/main" id="{C9E58C0D-1DE4-410A-89C8-9759F4DD1C3D}"/>
                </a:ext>
              </a:extLst>
            </p:cNvPr>
            <p:cNvSpPr/>
            <p:nvPr/>
          </p:nvSpPr>
          <p:spPr>
            <a:xfrm>
              <a:off x="4808076" y="5154833"/>
              <a:ext cx="1690381" cy="0"/>
            </a:xfrm>
            <a:prstGeom prst="line">
              <a:avLst/>
            </a:prstGeom>
            <a:ln w="12700">
              <a:solidFill>
                <a:schemeClr val="accent1"/>
              </a:solidFill>
              <a:custDash>
                <a:ds d="200000" sp="200000"/>
              </a:custDash>
              <a:miter lim="400000"/>
              <a:tailEnd type="triangle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47" name="Object29">
            <a:extLst>
              <a:ext uri="{FF2B5EF4-FFF2-40B4-BE49-F238E27FC236}">
                <a16:creationId xmlns:a16="http://schemas.microsoft.com/office/drawing/2014/main" id="{E4422C3A-026E-4D2B-861B-8E0C210F10BD}"/>
              </a:ext>
            </a:extLst>
          </p:cNvPr>
          <p:cNvSpPr txBox="1"/>
          <p:nvPr/>
        </p:nvSpPr>
        <p:spPr>
          <a:xfrm>
            <a:off x="6884292" y="2499859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kern="0" dirty="0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运维</a:t>
            </a:r>
            <a:endParaRPr lang="en-US" altLang="zh-CN" b="0" kern="0" dirty="0"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人员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8" name="Object29">
            <a:extLst>
              <a:ext uri="{FF2B5EF4-FFF2-40B4-BE49-F238E27FC236}">
                <a16:creationId xmlns:a16="http://schemas.microsoft.com/office/drawing/2014/main" id="{C56F423B-C383-4AC3-9846-DF3FC602A9B9}"/>
              </a:ext>
            </a:extLst>
          </p:cNvPr>
          <p:cNvSpPr txBox="1"/>
          <p:nvPr/>
        </p:nvSpPr>
        <p:spPr>
          <a:xfrm>
            <a:off x="6884292" y="4675754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决策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人员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9" name="连接线">
            <a:extLst>
              <a:ext uri="{FF2B5EF4-FFF2-40B4-BE49-F238E27FC236}">
                <a16:creationId xmlns:a16="http://schemas.microsoft.com/office/drawing/2014/main" id="{030B5AC2-A85B-4222-B696-F424CF77F0B8}"/>
              </a:ext>
            </a:extLst>
          </p:cNvPr>
          <p:cNvSpPr/>
          <p:nvPr/>
        </p:nvSpPr>
        <p:spPr>
          <a:xfrm flipH="1">
            <a:off x="7656968" y="2203799"/>
            <a:ext cx="990851" cy="56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50" name="连接线">
            <a:extLst>
              <a:ext uri="{FF2B5EF4-FFF2-40B4-BE49-F238E27FC236}">
                <a16:creationId xmlns:a16="http://schemas.microsoft.com/office/drawing/2014/main" id="{8A21894C-8FFA-4394-A989-60835E462896}"/>
              </a:ext>
            </a:extLst>
          </p:cNvPr>
          <p:cNvSpPr/>
          <p:nvPr/>
        </p:nvSpPr>
        <p:spPr>
          <a:xfrm flipH="1" flipV="1">
            <a:off x="7656968" y="2937341"/>
            <a:ext cx="990851" cy="56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94" extrusionOk="0">
                <a:moveTo>
                  <a:pt x="0" y="247"/>
                </a:moveTo>
                <a:cubicBezTo>
                  <a:pt x="10185" y="-1406"/>
                  <a:pt x="17385" y="5243"/>
                  <a:pt x="21600" y="20194"/>
                </a:cubicBezTo>
              </a:path>
            </a:pathLst>
          </a:custGeom>
          <a:ln w="12700">
            <a:solidFill>
              <a:srgbClr val="3C5DEB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51" name="线条">
            <a:extLst>
              <a:ext uri="{FF2B5EF4-FFF2-40B4-BE49-F238E27FC236}">
                <a16:creationId xmlns:a16="http://schemas.microsoft.com/office/drawing/2014/main" id="{2A69208E-A19D-4CE2-9501-D238F166701C}"/>
              </a:ext>
            </a:extLst>
          </p:cNvPr>
          <p:cNvSpPr/>
          <p:nvPr/>
        </p:nvSpPr>
        <p:spPr>
          <a:xfrm>
            <a:off x="7656968" y="2855337"/>
            <a:ext cx="990851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" name="矩形">
            <a:extLst>
              <a:ext uri="{FF2B5EF4-FFF2-40B4-BE49-F238E27FC236}">
                <a16:creationId xmlns:a16="http://schemas.microsoft.com/office/drawing/2014/main" id="{5F1EB31D-63FF-4BDB-9850-3F1B2818791B}"/>
              </a:ext>
            </a:extLst>
          </p:cNvPr>
          <p:cNvSpPr/>
          <p:nvPr/>
        </p:nvSpPr>
        <p:spPr>
          <a:xfrm>
            <a:off x="8721583" y="2037786"/>
            <a:ext cx="235749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3" name="提升主题的美化质量">
            <a:extLst>
              <a:ext uri="{FF2B5EF4-FFF2-40B4-BE49-F238E27FC236}">
                <a16:creationId xmlns:a16="http://schemas.microsoft.com/office/drawing/2014/main" id="{D0FE44B1-A404-4467-BBE3-7BD1182496AF}"/>
              </a:ext>
            </a:extLst>
          </p:cNvPr>
          <p:cNvSpPr txBox="1"/>
          <p:nvPr/>
        </p:nvSpPr>
        <p:spPr>
          <a:xfrm>
            <a:off x="9590268" y="2124444"/>
            <a:ext cx="1070679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关注微观 方便运维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54" name="矩形">
            <a:extLst>
              <a:ext uri="{FF2B5EF4-FFF2-40B4-BE49-F238E27FC236}">
                <a16:creationId xmlns:a16="http://schemas.microsoft.com/office/drawing/2014/main" id="{69F0E7E2-0F65-461D-8CDB-6A49F409258C}"/>
              </a:ext>
            </a:extLst>
          </p:cNvPr>
          <p:cNvSpPr/>
          <p:nvPr/>
        </p:nvSpPr>
        <p:spPr>
          <a:xfrm>
            <a:off x="8723541" y="2037786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5" name="02">
            <a:extLst>
              <a:ext uri="{FF2B5EF4-FFF2-40B4-BE49-F238E27FC236}">
                <a16:creationId xmlns:a16="http://schemas.microsoft.com/office/drawing/2014/main" id="{A924BC11-0807-4F90-81B7-3D8D5F2D25B6}"/>
              </a:ext>
            </a:extLst>
          </p:cNvPr>
          <p:cNvSpPr txBox="1"/>
          <p:nvPr/>
        </p:nvSpPr>
        <p:spPr>
          <a:xfrm>
            <a:off x="8800365" y="2078278"/>
            <a:ext cx="294953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56" name="矩形">
            <a:extLst>
              <a:ext uri="{FF2B5EF4-FFF2-40B4-BE49-F238E27FC236}">
                <a16:creationId xmlns:a16="http://schemas.microsoft.com/office/drawing/2014/main" id="{4C829385-6138-4D5F-A020-A7E6756800FB}"/>
              </a:ext>
            </a:extLst>
          </p:cNvPr>
          <p:cNvSpPr/>
          <p:nvPr/>
        </p:nvSpPr>
        <p:spPr>
          <a:xfrm>
            <a:off x="8721583" y="2662229"/>
            <a:ext cx="235749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7" name="提升主题的可用性">
            <a:extLst>
              <a:ext uri="{FF2B5EF4-FFF2-40B4-BE49-F238E27FC236}">
                <a16:creationId xmlns:a16="http://schemas.microsoft.com/office/drawing/2014/main" id="{1F1E7A32-85A0-4213-860E-56726D6C8EE5}"/>
              </a:ext>
            </a:extLst>
          </p:cNvPr>
          <p:cNvSpPr txBox="1"/>
          <p:nvPr/>
        </p:nvSpPr>
        <p:spPr>
          <a:xfrm>
            <a:off x="9730243" y="2748887"/>
            <a:ext cx="790730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诊断详情信息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58" name="矩形">
            <a:extLst>
              <a:ext uri="{FF2B5EF4-FFF2-40B4-BE49-F238E27FC236}">
                <a16:creationId xmlns:a16="http://schemas.microsoft.com/office/drawing/2014/main" id="{C3D6424D-CA28-4709-BB87-CE85301EBE08}"/>
              </a:ext>
            </a:extLst>
          </p:cNvPr>
          <p:cNvSpPr/>
          <p:nvPr/>
        </p:nvSpPr>
        <p:spPr>
          <a:xfrm>
            <a:off x="8723541" y="2662229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9" name="03">
            <a:extLst>
              <a:ext uri="{FF2B5EF4-FFF2-40B4-BE49-F238E27FC236}">
                <a16:creationId xmlns:a16="http://schemas.microsoft.com/office/drawing/2014/main" id="{A564C0CC-165E-4485-9CFD-13EEFF85234F}"/>
              </a:ext>
            </a:extLst>
          </p:cNvPr>
          <p:cNvSpPr txBox="1"/>
          <p:nvPr/>
        </p:nvSpPr>
        <p:spPr>
          <a:xfrm>
            <a:off x="8782732" y="2702721"/>
            <a:ext cx="33021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60" name="矩形">
            <a:extLst>
              <a:ext uri="{FF2B5EF4-FFF2-40B4-BE49-F238E27FC236}">
                <a16:creationId xmlns:a16="http://schemas.microsoft.com/office/drawing/2014/main" id="{FCD74581-ED30-4000-B10A-FE083CA81D99}"/>
              </a:ext>
            </a:extLst>
          </p:cNvPr>
          <p:cNvSpPr/>
          <p:nvPr/>
        </p:nvSpPr>
        <p:spPr>
          <a:xfrm>
            <a:off x="8721583" y="3286672"/>
            <a:ext cx="235749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1" name="提升主题的可用性">
            <a:extLst>
              <a:ext uri="{FF2B5EF4-FFF2-40B4-BE49-F238E27FC236}">
                <a16:creationId xmlns:a16="http://schemas.microsoft.com/office/drawing/2014/main" id="{1E852B46-C1D6-454B-85A8-D51CFA082349}"/>
              </a:ext>
            </a:extLst>
          </p:cNvPr>
          <p:cNvSpPr txBox="1"/>
          <p:nvPr/>
        </p:nvSpPr>
        <p:spPr>
          <a:xfrm>
            <a:off x="9653490" y="3373330"/>
            <a:ext cx="94423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告警</a:t>
            </a:r>
            <a:r>
              <a:rPr lang="en-US" altLang="zh-CN" kern="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&gt;</a:t>
            </a:r>
            <a:r>
              <a:rPr lang="zh-CN" altLang="en-US" kern="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工单</a:t>
            </a:r>
            <a:r>
              <a:rPr lang="en-US" altLang="zh-CN" kern="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&gt;</a:t>
            </a:r>
            <a:r>
              <a:rPr lang="zh-CN" altLang="en-US" kern="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维修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62" name="矩形">
            <a:extLst>
              <a:ext uri="{FF2B5EF4-FFF2-40B4-BE49-F238E27FC236}">
                <a16:creationId xmlns:a16="http://schemas.microsoft.com/office/drawing/2014/main" id="{8003C943-8464-4766-AB14-194A2F604114}"/>
              </a:ext>
            </a:extLst>
          </p:cNvPr>
          <p:cNvSpPr/>
          <p:nvPr/>
        </p:nvSpPr>
        <p:spPr>
          <a:xfrm>
            <a:off x="8723541" y="3286672"/>
            <a:ext cx="44860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3" name="03">
            <a:extLst>
              <a:ext uri="{FF2B5EF4-FFF2-40B4-BE49-F238E27FC236}">
                <a16:creationId xmlns:a16="http://schemas.microsoft.com/office/drawing/2014/main" id="{A8D9A583-269E-4B36-A1E3-5303A96DE90B}"/>
              </a:ext>
            </a:extLst>
          </p:cNvPr>
          <p:cNvSpPr txBox="1"/>
          <p:nvPr/>
        </p:nvSpPr>
        <p:spPr>
          <a:xfrm>
            <a:off x="8782731" y="3327164"/>
            <a:ext cx="33022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03</a:t>
            </a:r>
          </a:p>
        </p:txBody>
      </p:sp>
      <p:sp>
        <p:nvSpPr>
          <p:cNvPr id="79" name="设计">
            <a:extLst>
              <a:ext uri="{FF2B5EF4-FFF2-40B4-BE49-F238E27FC236}">
                <a16:creationId xmlns:a16="http://schemas.microsoft.com/office/drawing/2014/main" id="{9D8E87D5-9631-45B4-867E-64ED9CEDBAA4}"/>
              </a:ext>
            </a:extLst>
          </p:cNvPr>
          <p:cNvSpPr txBox="1"/>
          <p:nvPr/>
        </p:nvSpPr>
        <p:spPr>
          <a:xfrm>
            <a:off x="5276926" y="2576131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执行要求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80" name="设计">
            <a:extLst>
              <a:ext uri="{FF2B5EF4-FFF2-40B4-BE49-F238E27FC236}">
                <a16:creationId xmlns:a16="http://schemas.microsoft.com/office/drawing/2014/main" id="{35EA3548-9CDC-4981-AEAB-2F9A353526E0}"/>
              </a:ext>
            </a:extLst>
          </p:cNvPr>
          <p:cNvSpPr txBox="1"/>
          <p:nvPr/>
        </p:nvSpPr>
        <p:spPr>
          <a:xfrm>
            <a:off x="5276926" y="4866902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管理要求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756992533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Object 2" descr="Object 2">
            <a:extLst>
              <a:ext uri="{FF2B5EF4-FFF2-40B4-BE49-F238E27FC236}">
                <a16:creationId xmlns:a16="http://schemas.microsoft.com/office/drawing/2014/main" id="{01B62C6C-EE97-48CC-A58E-6D024FB0C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253" y="1502032"/>
            <a:ext cx="6481194" cy="583307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椭圆 12">
            <a:extLst>
              <a:ext uri="{FF2B5EF4-FFF2-40B4-BE49-F238E27FC236}">
                <a16:creationId xmlns:a16="http://schemas.microsoft.com/office/drawing/2014/main" id="{D41C221C-9011-4F82-9111-62B60947E91A}"/>
              </a:ext>
            </a:extLst>
          </p:cNvPr>
          <p:cNvSpPr/>
          <p:nvPr/>
        </p:nvSpPr>
        <p:spPr>
          <a:xfrm>
            <a:off x="4656647" y="2709507"/>
            <a:ext cx="2764406" cy="2764406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" name="Object23">
            <a:extLst>
              <a:ext uri="{FF2B5EF4-FFF2-40B4-BE49-F238E27FC236}">
                <a16:creationId xmlns:a16="http://schemas.microsoft.com/office/drawing/2014/main" id="{FFFE8B5F-FFC7-4C78-A37F-DD8E989CB803}"/>
              </a:ext>
            </a:extLst>
          </p:cNvPr>
          <p:cNvSpPr txBox="1"/>
          <p:nvPr/>
        </p:nvSpPr>
        <p:spPr>
          <a:xfrm>
            <a:off x="666750" y="800099"/>
            <a:ext cx="1692274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en-US" altLang="zh-CN" dirty="0">
                <a:sym typeface="Helvetica"/>
              </a:rPr>
              <a:t>Index system</a:t>
            </a:r>
            <a:endParaRPr dirty="0">
              <a:sym typeface="Helvetica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FB648CFC-2890-487A-B0AE-46C32CCB79D3}"/>
              </a:ext>
            </a:extLst>
          </p:cNvPr>
          <p:cNvSpPr txBox="1"/>
          <p:nvPr/>
        </p:nvSpPr>
        <p:spPr>
          <a:xfrm>
            <a:off x="2288567" y="800099"/>
            <a:ext cx="1778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GPK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指标体系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03E6DE22-E6F3-49D0-91CE-12D5E9ED5483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商业和技术评估产品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9E950ACB-3A92-41FE-B682-85271E596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" y="1201681"/>
            <a:ext cx="8676266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02ECC60C-334E-423B-97A6-C5E2AA51E71C}"/>
              </a:ext>
            </a:extLst>
          </p:cNvPr>
          <p:cNvSpPr txBox="1"/>
          <p:nvPr/>
        </p:nvSpPr>
        <p:spPr>
          <a:xfrm>
            <a:off x="688975" y="1331598"/>
            <a:ext cx="8756239" cy="170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GPK</a:t>
            </a: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指标体系用于定义要完成设计目标需要做的具体事情，并通过这些事情来进一步衡量我们的设计目标是否达成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A1C39615-8E44-4827-A7A7-BA7C3FD9409C}"/>
              </a:ext>
            </a:extLst>
          </p:cNvPr>
          <p:cNvSpPr/>
          <p:nvPr/>
        </p:nvSpPr>
        <p:spPr>
          <a:xfrm>
            <a:off x="4514850" y="3323360"/>
            <a:ext cx="1524000" cy="1524000"/>
          </a:xfrm>
          <a:prstGeom prst="ellipse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C02267B7-9385-47FE-B7B5-1012979D4FE4}"/>
              </a:ext>
            </a:extLst>
          </p:cNvPr>
          <p:cNvSpPr/>
          <p:nvPr/>
        </p:nvSpPr>
        <p:spPr>
          <a:xfrm>
            <a:off x="6038850" y="3323360"/>
            <a:ext cx="1524000" cy="15240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0" name="Object29">
            <a:extLst>
              <a:ext uri="{FF2B5EF4-FFF2-40B4-BE49-F238E27FC236}">
                <a16:creationId xmlns:a16="http://schemas.microsoft.com/office/drawing/2014/main" id="{AA444025-20A9-41E9-B92D-04D5C3C5D9B8}"/>
              </a:ext>
            </a:extLst>
          </p:cNvPr>
          <p:cNvSpPr txBox="1"/>
          <p:nvPr/>
        </p:nvSpPr>
        <p:spPr>
          <a:xfrm>
            <a:off x="4756150" y="3699763"/>
            <a:ext cx="1041400" cy="771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设计目标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（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DO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）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2" name="Object29">
            <a:extLst>
              <a:ext uri="{FF2B5EF4-FFF2-40B4-BE49-F238E27FC236}">
                <a16:creationId xmlns:a16="http://schemas.microsoft.com/office/drawing/2014/main" id="{38EBBB8A-A2E9-475B-9BB8-49D67F1FEB1A}"/>
              </a:ext>
            </a:extLst>
          </p:cNvPr>
          <p:cNvSpPr txBox="1"/>
          <p:nvPr/>
        </p:nvSpPr>
        <p:spPr>
          <a:xfrm>
            <a:off x="6261100" y="3699763"/>
            <a:ext cx="1041400" cy="771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关键事件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（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KR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）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4" name="弧形 13">
            <a:extLst>
              <a:ext uri="{FF2B5EF4-FFF2-40B4-BE49-F238E27FC236}">
                <a16:creationId xmlns:a16="http://schemas.microsoft.com/office/drawing/2014/main" id="{42F1BE32-437B-499B-AD3F-16149FCAC286}"/>
              </a:ext>
            </a:extLst>
          </p:cNvPr>
          <p:cNvSpPr/>
          <p:nvPr/>
        </p:nvSpPr>
        <p:spPr>
          <a:xfrm>
            <a:off x="4224652" y="2277512"/>
            <a:ext cx="3628396" cy="3628396"/>
          </a:xfrm>
          <a:prstGeom prst="arc">
            <a:avLst>
              <a:gd name="adj1" fmla="val 12136073"/>
              <a:gd name="adj2" fmla="val 20081020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  <a:headEnd type="triangle" w="lg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7464763-8F2B-4243-A691-FD9B14F6C6F2}"/>
              </a:ext>
            </a:extLst>
          </p:cNvPr>
          <p:cNvSpPr/>
          <p:nvPr/>
        </p:nvSpPr>
        <p:spPr>
          <a:xfrm rot="20173888">
            <a:off x="7650626" y="3297960"/>
            <a:ext cx="74927" cy="74927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7" name="矩形">
            <a:extLst>
              <a:ext uri="{FF2B5EF4-FFF2-40B4-BE49-F238E27FC236}">
                <a16:creationId xmlns:a16="http://schemas.microsoft.com/office/drawing/2014/main" id="{B58D5FD0-2D58-4046-9569-09FA0355818C}"/>
              </a:ext>
            </a:extLst>
          </p:cNvPr>
          <p:cNvSpPr/>
          <p:nvPr/>
        </p:nvSpPr>
        <p:spPr>
          <a:xfrm>
            <a:off x="5547651" y="2114657"/>
            <a:ext cx="982398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8" name="明明覆盖场景不多，为何制作耗时？">
            <a:extLst>
              <a:ext uri="{FF2B5EF4-FFF2-40B4-BE49-F238E27FC236}">
                <a16:creationId xmlns:a16="http://schemas.microsoft.com/office/drawing/2014/main" id="{58BAF10E-05C2-45AD-8D7B-3589EDEC3689}"/>
              </a:ext>
            </a:extLst>
          </p:cNvPr>
          <p:cNvSpPr txBox="1"/>
          <p:nvPr/>
        </p:nvSpPr>
        <p:spPr>
          <a:xfrm>
            <a:off x="5592102" y="2228907"/>
            <a:ext cx="89349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助力达成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9" name="弧形 18">
            <a:extLst>
              <a:ext uri="{FF2B5EF4-FFF2-40B4-BE49-F238E27FC236}">
                <a16:creationId xmlns:a16="http://schemas.microsoft.com/office/drawing/2014/main" id="{F7D9EA84-5CA6-4B73-BD90-D43210AE9E51}"/>
              </a:ext>
            </a:extLst>
          </p:cNvPr>
          <p:cNvSpPr/>
          <p:nvPr/>
        </p:nvSpPr>
        <p:spPr>
          <a:xfrm>
            <a:off x="4224652" y="2277512"/>
            <a:ext cx="3628396" cy="3628396"/>
          </a:xfrm>
          <a:prstGeom prst="arc">
            <a:avLst>
              <a:gd name="adj1" fmla="val 1277564"/>
              <a:gd name="adj2" fmla="val 9126472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  <a:headEnd type="triangle" w="lg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500CBE5-B512-4986-816D-D25AFA2988A4}"/>
              </a:ext>
            </a:extLst>
          </p:cNvPr>
          <p:cNvSpPr/>
          <p:nvPr/>
        </p:nvSpPr>
        <p:spPr>
          <a:xfrm rot="19767311">
            <a:off x="4384724" y="4875797"/>
            <a:ext cx="74927" cy="74927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1" name="矩形">
            <a:extLst>
              <a:ext uri="{FF2B5EF4-FFF2-40B4-BE49-F238E27FC236}">
                <a16:creationId xmlns:a16="http://schemas.microsoft.com/office/drawing/2014/main" id="{5BA004A9-7FD8-4397-9A80-28A846784929}"/>
              </a:ext>
            </a:extLst>
          </p:cNvPr>
          <p:cNvSpPr/>
          <p:nvPr/>
        </p:nvSpPr>
        <p:spPr>
          <a:xfrm>
            <a:off x="5547651" y="5686084"/>
            <a:ext cx="982398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2" name="明明覆盖场景不多，为何制作耗时？">
            <a:extLst>
              <a:ext uri="{FF2B5EF4-FFF2-40B4-BE49-F238E27FC236}">
                <a16:creationId xmlns:a16="http://schemas.microsoft.com/office/drawing/2014/main" id="{F2597BBF-39FB-4FE9-9C7A-9422413A57DE}"/>
              </a:ext>
            </a:extLst>
          </p:cNvPr>
          <p:cNvSpPr txBox="1"/>
          <p:nvPr/>
        </p:nvSpPr>
        <p:spPr>
          <a:xfrm>
            <a:off x="5592102" y="5800334"/>
            <a:ext cx="89349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细化场景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3" name="线条">
            <a:extLst>
              <a:ext uri="{FF2B5EF4-FFF2-40B4-BE49-F238E27FC236}">
                <a16:creationId xmlns:a16="http://schemas.microsoft.com/office/drawing/2014/main" id="{5A62C616-723E-4360-BC8F-3627B7604F0C}"/>
              </a:ext>
            </a:extLst>
          </p:cNvPr>
          <p:cNvSpPr/>
          <p:nvPr/>
        </p:nvSpPr>
        <p:spPr>
          <a:xfrm>
            <a:off x="7565136" y="4113895"/>
            <a:ext cx="1915414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设计">
            <a:extLst>
              <a:ext uri="{FF2B5EF4-FFF2-40B4-BE49-F238E27FC236}">
                <a16:creationId xmlns:a16="http://schemas.microsoft.com/office/drawing/2014/main" id="{ABEE291D-130F-41A1-934E-093FEEA19184}"/>
              </a:ext>
            </a:extLst>
          </p:cNvPr>
          <p:cNvSpPr txBox="1"/>
          <p:nvPr/>
        </p:nvSpPr>
        <p:spPr>
          <a:xfrm>
            <a:off x="8232822" y="3858880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设计评价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5" name="线条">
            <a:extLst>
              <a:ext uri="{FF2B5EF4-FFF2-40B4-BE49-F238E27FC236}">
                <a16:creationId xmlns:a16="http://schemas.microsoft.com/office/drawing/2014/main" id="{05F498A1-8688-4B3B-A0D8-2187754DB9B3}"/>
              </a:ext>
            </a:extLst>
          </p:cNvPr>
          <p:cNvSpPr/>
          <p:nvPr/>
        </p:nvSpPr>
        <p:spPr>
          <a:xfrm>
            <a:off x="2616036" y="4113895"/>
            <a:ext cx="1915414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headEnd type="none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" name="设计">
            <a:extLst>
              <a:ext uri="{FF2B5EF4-FFF2-40B4-BE49-F238E27FC236}">
                <a16:creationId xmlns:a16="http://schemas.microsoft.com/office/drawing/2014/main" id="{B8ACBC09-5606-4617-B644-58CC1B6A89CF}"/>
              </a:ext>
            </a:extLst>
          </p:cNvPr>
          <p:cNvSpPr txBox="1"/>
          <p:nvPr/>
        </p:nvSpPr>
        <p:spPr>
          <a:xfrm>
            <a:off x="3283722" y="3858880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设计手段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8800F89E-5490-4261-931F-22D710C6CC01}"/>
              </a:ext>
            </a:extLst>
          </p:cNvPr>
          <p:cNvSpPr/>
          <p:nvPr/>
        </p:nvSpPr>
        <p:spPr>
          <a:xfrm>
            <a:off x="9497098" y="3323360"/>
            <a:ext cx="1524000" cy="15240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8" name="Object29">
            <a:extLst>
              <a:ext uri="{FF2B5EF4-FFF2-40B4-BE49-F238E27FC236}">
                <a16:creationId xmlns:a16="http://schemas.microsoft.com/office/drawing/2014/main" id="{80FA40FA-853B-4F10-9D26-002E81BE47EB}"/>
              </a:ext>
            </a:extLst>
          </p:cNvPr>
          <p:cNvSpPr txBox="1"/>
          <p:nvPr/>
        </p:nvSpPr>
        <p:spPr>
          <a:xfrm>
            <a:off x="9738398" y="3699763"/>
            <a:ext cx="1041400" cy="771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表现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（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P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）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BD614BD1-3780-4AE0-AD57-0A0BD5CC1501}"/>
              </a:ext>
            </a:extLst>
          </p:cNvPr>
          <p:cNvSpPr/>
          <p:nvPr/>
        </p:nvSpPr>
        <p:spPr>
          <a:xfrm>
            <a:off x="1068621" y="3323360"/>
            <a:ext cx="1524000" cy="15240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0" name="Object29">
            <a:extLst>
              <a:ext uri="{FF2B5EF4-FFF2-40B4-BE49-F238E27FC236}">
                <a16:creationId xmlns:a16="http://schemas.microsoft.com/office/drawing/2014/main" id="{E2289ED8-48C5-4646-AB20-CBD91CF2E298}"/>
              </a:ext>
            </a:extLst>
          </p:cNvPr>
          <p:cNvSpPr txBox="1"/>
          <p:nvPr/>
        </p:nvSpPr>
        <p:spPr>
          <a:xfrm>
            <a:off x="1309921" y="3699763"/>
            <a:ext cx="1041400" cy="771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总目标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（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G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）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E35678A-22C4-4575-88FB-D782345BA4E5}"/>
              </a:ext>
            </a:extLst>
          </p:cNvPr>
          <p:cNvSpPr/>
          <p:nvPr/>
        </p:nvSpPr>
        <p:spPr>
          <a:xfrm>
            <a:off x="1068621" y="4946555"/>
            <a:ext cx="1524000" cy="60502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3" name="设计">
            <a:extLst>
              <a:ext uri="{FF2B5EF4-FFF2-40B4-BE49-F238E27FC236}">
                <a16:creationId xmlns:a16="http://schemas.microsoft.com/office/drawing/2014/main" id="{B4A1CD44-679F-4538-921D-4D8905538C47}"/>
              </a:ext>
            </a:extLst>
          </p:cNvPr>
          <p:cNvSpPr txBox="1"/>
          <p:nvPr/>
        </p:nvSpPr>
        <p:spPr>
          <a:xfrm>
            <a:off x="1184742" y="5026913"/>
            <a:ext cx="1291758" cy="444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会员业务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GMV</a:t>
            </a:r>
          </a:p>
          <a:p>
            <a:pPr marL="0" marR="0" lvl="0" indent="0" algn="ctr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schemeClr val="accent1"/>
                </a:solidFill>
                <a:latin typeface="+mn-ea"/>
                <a:ea typeface="+mn-ea"/>
                <a:cs typeface="OPPOSans H" panose="00020600040101010101" pitchFamily="18" charset="-122"/>
              </a:rPr>
              <a:t>TISHENG 120%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8339E6B8-7F8B-4350-9BD7-96C556626978}"/>
              </a:ext>
            </a:extLst>
          </p:cNvPr>
          <p:cNvSpPr/>
          <p:nvPr/>
        </p:nvSpPr>
        <p:spPr>
          <a:xfrm>
            <a:off x="2792374" y="4946555"/>
            <a:ext cx="1524000" cy="60502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7" name="设计">
            <a:extLst>
              <a:ext uri="{FF2B5EF4-FFF2-40B4-BE49-F238E27FC236}">
                <a16:creationId xmlns:a16="http://schemas.microsoft.com/office/drawing/2014/main" id="{B7C3C1B4-5106-4FE2-A566-7DB30C711845}"/>
              </a:ext>
            </a:extLst>
          </p:cNvPr>
          <p:cNvSpPr txBox="1"/>
          <p:nvPr/>
        </p:nvSpPr>
        <p:spPr>
          <a:xfrm>
            <a:off x="2908495" y="5026913"/>
            <a:ext cx="1291758" cy="444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利用视觉差异化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algn="ctr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提升会员身份感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60DCB56-9CD0-448E-B7CC-F178E871B2D7}"/>
              </a:ext>
            </a:extLst>
          </p:cNvPr>
          <p:cNvSpPr/>
          <p:nvPr/>
        </p:nvSpPr>
        <p:spPr>
          <a:xfrm>
            <a:off x="7760643" y="4946555"/>
            <a:ext cx="1524000" cy="60502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9" name="设计">
            <a:extLst>
              <a:ext uri="{FF2B5EF4-FFF2-40B4-BE49-F238E27FC236}">
                <a16:creationId xmlns:a16="http://schemas.microsoft.com/office/drawing/2014/main" id="{55A87B89-3FC2-4990-96EA-650F901ACD47}"/>
              </a:ext>
            </a:extLst>
          </p:cNvPr>
          <p:cNvSpPr txBox="1"/>
          <p:nvPr/>
        </p:nvSpPr>
        <p:spPr>
          <a:xfrm>
            <a:off x="7876764" y="5026913"/>
            <a:ext cx="1291758" cy="444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建立会员品牌体系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algn="ctr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完善会员组件库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5D9D50C4-B0B9-472B-8618-B8739ABF2313}"/>
              </a:ext>
            </a:extLst>
          </p:cNvPr>
          <p:cNvSpPr/>
          <p:nvPr/>
        </p:nvSpPr>
        <p:spPr>
          <a:xfrm>
            <a:off x="9502916" y="4946555"/>
            <a:ext cx="1524000" cy="60502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1" name="设计">
            <a:extLst>
              <a:ext uri="{FF2B5EF4-FFF2-40B4-BE49-F238E27FC236}">
                <a16:creationId xmlns:a16="http://schemas.microsoft.com/office/drawing/2014/main" id="{852764F6-DC2F-4634-A1D1-BAFCAF2635BA}"/>
              </a:ext>
            </a:extLst>
          </p:cNvPr>
          <p:cNvSpPr txBox="1"/>
          <p:nvPr/>
        </p:nvSpPr>
        <p:spPr>
          <a:xfrm>
            <a:off x="9619037" y="5026913"/>
            <a:ext cx="1291758" cy="444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用户首次购买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algn="ctr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再次购买提升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2" name="线条">
            <a:extLst>
              <a:ext uri="{FF2B5EF4-FFF2-40B4-BE49-F238E27FC236}">
                <a16:creationId xmlns:a16="http://schemas.microsoft.com/office/drawing/2014/main" id="{494E859B-FE31-4463-853C-F4FA9FCD507B}"/>
              </a:ext>
            </a:extLst>
          </p:cNvPr>
          <p:cNvSpPr/>
          <p:nvPr/>
        </p:nvSpPr>
        <p:spPr>
          <a:xfrm flipV="1">
            <a:off x="3642448" y="4375189"/>
            <a:ext cx="938345" cy="486765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" name="线条">
            <a:extLst>
              <a:ext uri="{FF2B5EF4-FFF2-40B4-BE49-F238E27FC236}">
                <a16:creationId xmlns:a16="http://schemas.microsoft.com/office/drawing/2014/main" id="{943E9B6E-3632-43BC-9ABB-B2B7F6FB02D7}"/>
              </a:ext>
            </a:extLst>
          </p:cNvPr>
          <p:cNvSpPr/>
          <p:nvPr/>
        </p:nvSpPr>
        <p:spPr>
          <a:xfrm flipH="1" flipV="1">
            <a:off x="7573763" y="4375189"/>
            <a:ext cx="938345" cy="486765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" name="Object25">
            <a:extLst>
              <a:ext uri="{FF2B5EF4-FFF2-40B4-BE49-F238E27FC236}">
                <a16:creationId xmlns:a16="http://schemas.microsoft.com/office/drawing/2014/main" id="{5A862B08-11D5-49C8-BB4F-B3464993E382}"/>
              </a:ext>
            </a:extLst>
          </p:cNvPr>
          <p:cNvSpPr txBox="1"/>
          <p:nvPr/>
        </p:nvSpPr>
        <p:spPr>
          <a:xfrm>
            <a:off x="644992" y="1730783"/>
            <a:ext cx="7907763" cy="1923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由总目标（</a:t>
            </a:r>
            <a:r>
              <a:rPr kumimoji="0" lang="en-US" altLang="zh-CN" sz="8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Goal</a:t>
            </a:r>
            <a:r>
              <a:rPr kumimoji="0" lang="zh-CN" altLang="en-US" sz="8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）表现（</a:t>
            </a:r>
            <a:r>
              <a:rPr kumimoji="0" lang="en-US" altLang="zh-CN" sz="8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Performance</a:t>
            </a:r>
            <a:r>
              <a:rPr kumimoji="0" lang="zh-CN" altLang="en-US" sz="8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）设计目标（</a:t>
            </a:r>
            <a:r>
              <a:rPr kumimoji="0" lang="en-US" altLang="zh-CN" sz="8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Design</a:t>
            </a:r>
            <a:r>
              <a:rPr kumimoji="0" lang="zh-CN" altLang="en-US" sz="8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）关键事件（</a:t>
            </a:r>
            <a:r>
              <a:rPr kumimoji="0" lang="en-US" altLang="zh-CN" sz="8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Key Results</a:t>
            </a:r>
            <a:r>
              <a:rPr kumimoji="0" lang="zh-CN" altLang="en-US" sz="8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）四个部分构成。</a:t>
            </a:r>
            <a:endParaRPr kumimoji="0" sz="800" b="0" i="0" u="none" strike="noStrike" kern="0" cap="none" spc="12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</p:spTree>
    <p:extLst>
      <p:ext uri="{BB962C8B-B14F-4D97-AF65-F5344CB8AC3E}">
        <p14:creationId xmlns:p14="http://schemas.microsoft.com/office/powerpoint/2010/main" val="1417601765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矩形">
            <a:extLst>
              <a:ext uri="{FF2B5EF4-FFF2-40B4-BE49-F238E27FC236}">
                <a16:creationId xmlns:a16="http://schemas.microsoft.com/office/drawing/2014/main" id="{1C3BFCEF-4834-428C-A873-49CF5EFB5247}"/>
              </a:ext>
            </a:extLst>
          </p:cNvPr>
          <p:cNvSpPr/>
          <p:nvPr/>
        </p:nvSpPr>
        <p:spPr>
          <a:xfrm rot="5400000" flipV="1">
            <a:off x="2953640" y="3555871"/>
            <a:ext cx="1974755" cy="1895480"/>
          </a:xfrm>
          <a:prstGeom prst="rect">
            <a:avLst/>
          </a:prstGeom>
          <a:gradFill>
            <a:gsLst>
              <a:gs pos="0">
                <a:srgbClr val="3C5DEB">
                  <a:alpha val="29708"/>
                </a:srgbClr>
              </a:gs>
              <a:gs pos="72330">
                <a:srgbClr val="9DAEF5">
                  <a:alpha val="14854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36" name="矩形">
            <a:extLst>
              <a:ext uri="{FF2B5EF4-FFF2-40B4-BE49-F238E27FC236}">
                <a16:creationId xmlns:a16="http://schemas.microsoft.com/office/drawing/2014/main" id="{622C73E1-73E8-4986-8887-D73075E9D2D1}"/>
              </a:ext>
            </a:extLst>
          </p:cNvPr>
          <p:cNvSpPr/>
          <p:nvPr/>
        </p:nvSpPr>
        <p:spPr>
          <a:xfrm rot="5400000" flipV="1">
            <a:off x="5116829" y="3555872"/>
            <a:ext cx="1974755" cy="1895480"/>
          </a:xfrm>
          <a:prstGeom prst="rect">
            <a:avLst/>
          </a:prstGeom>
          <a:gradFill>
            <a:gsLst>
              <a:gs pos="0">
                <a:srgbClr val="3C5DEB">
                  <a:alpha val="29708"/>
                </a:srgbClr>
              </a:gs>
              <a:gs pos="72330">
                <a:srgbClr val="9DAEF5">
                  <a:alpha val="14854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37" name="矩形">
            <a:extLst>
              <a:ext uri="{FF2B5EF4-FFF2-40B4-BE49-F238E27FC236}">
                <a16:creationId xmlns:a16="http://schemas.microsoft.com/office/drawing/2014/main" id="{B2093371-5E7B-4B7C-A261-4989800CFC5F}"/>
              </a:ext>
            </a:extLst>
          </p:cNvPr>
          <p:cNvSpPr/>
          <p:nvPr/>
        </p:nvSpPr>
        <p:spPr>
          <a:xfrm rot="5400000" flipV="1">
            <a:off x="7245295" y="3555873"/>
            <a:ext cx="1974755" cy="1895480"/>
          </a:xfrm>
          <a:prstGeom prst="rect">
            <a:avLst/>
          </a:prstGeom>
          <a:gradFill>
            <a:gsLst>
              <a:gs pos="0">
                <a:srgbClr val="3C5DEB">
                  <a:alpha val="29708"/>
                </a:srgbClr>
              </a:gs>
              <a:gs pos="72330">
                <a:srgbClr val="9DAEF5">
                  <a:alpha val="14854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38" name="矩形">
            <a:extLst>
              <a:ext uri="{FF2B5EF4-FFF2-40B4-BE49-F238E27FC236}">
                <a16:creationId xmlns:a16="http://schemas.microsoft.com/office/drawing/2014/main" id="{DF8E4A16-29B5-4A84-901E-F08CACEE9740}"/>
              </a:ext>
            </a:extLst>
          </p:cNvPr>
          <p:cNvSpPr/>
          <p:nvPr/>
        </p:nvSpPr>
        <p:spPr>
          <a:xfrm rot="5400000" flipV="1">
            <a:off x="9403454" y="3555874"/>
            <a:ext cx="1974755" cy="1895480"/>
          </a:xfrm>
          <a:prstGeom prst="rect">
            <a:avLst/>
          </a:prstGeom>
          <a:gradFill>
            <a:gsLst>
              <a:gs pos="0">
                <a:srgbClr val="3C5DEB">
                  <a:alpha val="29708"/>
                </a:srgbClr>
              </a:gs>
              <a:gs pos="72330">
                <a:srgbClr val="9DAEF5">
                  <a:alpha val="14854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25" name="线条">
            <a:extLst>
              <a:ext uri="{FF2B5EF4-FFF2-40B4-BE49-F238E27FC236}">
                <a16:creationId xmlns:a16="http://schemas.microsoft.com/office/drawing/2014/main" id="{99726C76-A03F-422C-B477-DD89A4E6E4D6}"/>
              </a:ext>
            </a:extLst>
          </p:cNvPr>
          <p:cNvSpPr/>
          <p:nvPr/>
        </p:nvSpPr>
        <p:spPr>
          <a:xfrm flipH="1">
            <a:off x="6096000" y="2412504"/>
            <a:ext cx="0" cy="933525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1" name="矩形">
            <a:extLst>
              <a:ext uri="{FF2B5EF4-FFF2-40B4-BE49-F238E27FC236}">
                <a16:creationId xmlns:a16="http://schemas.microsoft.com/office/drawing/2014/main" id="{90BFD96B-4FE3-4A66-9E80-D4A6502F2A03}"/>
              </a:ext>
            </a:extLst>
          </p:cNvPr>
          <p:cNvSpPr/>
          <p:nvPr/>
        </p:nvSpPr>
        <p:spPr>
          <a:xfrm rot="5400000" flipV="1">
            <a:off x="816275" y="3555870"/>
            <a:ext cx="1974755" cy="1895480"/>
          </a:xfrm>
          <a:prstGeom prst="rect">
            <a:avLst/>
          </a:prstGeom>
          <a:gradFill>
            <a:gsLst>
              <a:gs pos="0">
                <a:srgbClr val="3C5DEB">
                  <a:alpha val="29708"/>
                </a:srgbClr>
              </a:gs>
              <a:gs pos="72330">
                <a:srgbClr val="9DAEF5">
                  <a:alpha val="14854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" name="Object23">
            <a:extLst>
              <a:ext uri="{FF2B5EF4-FFF2-40B4-BE49-F238E27FC236}">
                <a16:creationId xmlns:a16="http://schemas.microsoft.com/office/drawing/2014/main" id="{089760CA-F8C0-4871-9411-867761AC3CFD}"/>
              </a:ext>
            </a:extLst>
          </p:cNvPr>
          <p:cNvSpPr txBox="1"/>
          <p:nvPr/>
        </p:nvSpPr>
        <p:spPr>
          <a:xfrm>
            <a:off x="666750" y="800099"/>
            <a:ext cx="230505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en-US" altLang="zh-CN" dirty="0">
                <a:sym typeface="Helvetica"/>
              </a:rPr>
              <a:t>BUSINESS INSIGHT</a:t>
            </a:r>
            <a:endParaRPr dirty="0">
              <a:sym typeface="Helvetica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CDE19018-8699-427C-9588-B46549EA2205}"/>
              </a:ext>
            </a:extLst>
          </p:cNvPr>
          <p:cNvSpPr txBox="1"/>
          <p:nvPr/>
        </p:nvSpPr>
        <p:spPr>
          <a:xfrm>
            <a:off x="2971800" y="800099"/>
            <a:ext cx="1778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商业洞察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23EA51BC-ECF2-4DD3-9B67-B145C7A87322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商业和技术评估产品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FDEF56EF-AE8B-4D6C-B956-7604E1CBF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4251325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D7E38C4F-30B9-48DE-8BD3-31AA0DB2897B}"/>
              </a:ext>
            </a:extLst>
          </p:cNvPr>
          <p:cNvSpPr txBox="1"/>
          <p:nvPr/>
        </p:nvSpPr>
        <p:spPr>
          <a:xfrm>
            <a:off x="688975" y="1331598"/>
            <a:ext cx="4149725" cy="170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该阶段目标：分析产品</a:t>
            </a: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/</a:t>
            </a: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竞品</a:t>
            </a: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/</a:t>
            </a: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用户</a:t>
            </a: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/</a:t>
            </a: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行业现状</a:t>
            </a: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/</a:t>
            </a: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核心技术。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9" name="Object25">
            <a:extLst>
              <a:ext uri="{FF2B5EF4-FFF2-40B4-BE49-F238E27FC236}">
                <a16:creationId xmlns:a16="http://schemas.microsoft.com/office/drawing/2014/main" id="{AB26C9BE-76E4-4D6F-AF4A-7D9248B7386D}"/>
              </a:ext>
            </a:extLst>
          </p:cNvPr>
          <p:cNvSpPr txBox="1"/>
          <p:nvPr/>
        </p:nvSpPr>
        <p:spPr>
          <a:xfrm>
            <a:off x="644992" y="1730783"/>
            <a:ext cx="4617571" cy="1923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12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搞清楚我们为什么做这个产品？我们为用户解决了什么痛点？找出切点和优化机会点。</a:t>
            </a:r>
            <a:endParaRPr kumimoji="0" sz="800" b="0" i="0" u="none" strike="noStrike" kern="0" cap="none" spc="12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34" name="设计">
            <a:extLst>
              <a:ext uri="{FF2B5EF4-FFF2-40B4-BE49-F238E27FC236}">
                <a16:creationId xmlns:a16="http://schemas.microsoft.com/office/drawing/2014/main" id="{0EB960C7-1265-4462-94CF-7560346807EB}"/>
              </a:ext>
            </a:extLst>
          </p:cNvPr>
          <p:cNvSpPr txBox="1"/>
          <p:nvPr/>
        </p:nvSpPr>
        <p:spPr>
          <a:xfrm>
            <a:off x="1474985" y="3844266"/>
            <a:ext cx="688580" cy="1401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0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rPr>
              <a:t>在线挂诊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algn="ctr" defTabSz="1219169" rtl="0" eaLnBrk="1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rPr>
              <a:t>在线问诊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algn="ctr" defTabSz="1219169" rtl="0" eaLnBrk="1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rPr>
              <a:t>远程医疗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algn="ctr" defTabSz="1219169" rtl="0" eaLnBrk="1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rPr>
              <a:t>互联网医院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8" name="设计">
            <a:extLst>
              <a:ext uri="{FF2B5EF4-FFF2-40B4-BE49-F238E27FC236}">
                <a16:creationId xmlns:a16="http://schemas.microsoft.com/office/drawing/2014/main" id="{2648648E-E4FE-4AC5-8E26-CC006D2802C1}"/>
              </a:ext>
            </a:extLst>
          </p:cNvPr>
          <p:cNvSpPr txBox="1"/>
          <p:nvPr/>
        </p:nvSpPr>
        <p:spPr>
          <a:xfrm>
            <a:off x="3605537" y="3862344"/>
            <a:ext cx="688580" cy="1401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0">
            <a:noAutofit/>
          </a:bodyPr>
          <a:lstStyle>
            <a:defPPr>
              <a:defRPr lang="zh-CN"/>
            </a:defPPr>
            <a:lvl1pPr marR="0" lvl="0" indent="0" algn="ctr" defTabSz="1219169" fontAlgn="auto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+mn-ea"/>
                <a:cs typeface="OPPOSans H" panose="00020600040101010101" pitchFamily="18" charset="-122"/>
              </a:defRPr>
            </a:lvl1pPr>
          </a:lstStyle>
          <a:p>
            <a:r>
              <a:rPr lang="zh-CN" altLang="en-US" dirty="0">
                <a:latin typeface="+mj-ea"/>
                <a:ea typeface="+mj-ea"/>
                <a:sym typeface="PingFang SC Semibold"/>
              </a:rPr>
              <a:t>慢病管理</a:t>
            </a:r>
            <a:endParaRPr lang="en-US" altLang="zh-CN" dirty="0">
              <a:latin typeface="+mj-ea"/>
              <a:ea typeface="+mj-ea"/>
              <a:sym typeface="PingFang SC Semibold"/>
            </a:endParaRPr>
          </a:p>
          <a:p>
            <a:r>
              <a:rPr lang="zh-CN" altLang="en-US" dirty="0">
                <a:latin typeface="+mj-ea"/>
                <a:ea typeface="+mj-ea"/>
                <a:sym typeface="PingFang SC Semibold"/>
              </a:rPr>
              <a:t>健康体检</a:t>
            </a:r>
            <a:endParaRPr lang="en-US" altLang="zh-CN" dirty="0">
              <a:latin typeface="+mj-ea"/>
              <a:ea typeface="+mj-ea"/>
              <a:sym typeface="PingFang SC Semibold"/>
            </a:endParaRPr>
          </a:p>
          <a:p>
            <a:r>
              <a:rPr lang="zh-CN" altLang="en-US" dirty="0">
                <a:latin typeface="+mj-ea"/>
                <a:ea typeface="+mj-ea"/>
                <a:sym typeface="PingFang SC Semibold"/>
              </a:rPr>
              <a:t>基因检测</a:t>
            </a:r>
            <a:endParaRPr dirty="0">
              <a:latin typeface="+mj-ea"/>
              <a:ea typeface="+mj-ea"/>
              <a:sym typeface="PingFang SC Semibold"/>
            </a:endParaRPr>
          </a:p>
        </p:txBody>
      </p:sp>
      <p:sp>
        <p:nvSpPr>
          <p:cNvPr id="42" name="设计">
            <a:extLst>
              <a:ext uri="{FF2B5EF4-FFF2-40B4-BE49-F238E27FC236}">
                <a16:creationId xmlns:a16="http://schemas.microsoft.com/office/drawing/2014/main" id="{2C80BD2B-0B1E-4B2F-A551-419FF648272F}"/>
              </a:ext>
            </a:extLst>
          </p:cNvPr>
          <p:cNvSpPr txBox="1"/>
          <p:nvPr/>
        </p:nvSpPr>
        <p:spPr>
          <a:xfrm>
            <a:off x="5751711" y="3862344"/>
            <a:ext cx="688580" cy="1401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0">
            <a:noAutofit/>
          </a:bodyPr>
          <a:lstStyle>
            <a:defPPr>
              <a:defRPr lang="zh-CN"/>
            </a:defPPr>
            <a:lvl1pPr marR="0" lvl="0" indent="0" algn="ctr" defTabSz="1219169" fontAlgn="auto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+mn-ea"/>
                <a:cs typeface="OPPOSans H" panose="00020600040101010101" pitchFamily="18" charset="-122"/>
              </a:defRPr>
            </a:lvl1pPr>
          </a:lstStyle>
          <a:p>
            <a:r>
              <a:rPr lang="zh-CN" altLang="en-US" dirty="0">
                <a:latin typeface="+mj-ea"/>
                <a:ea typeface="+mj-ea"/>
                <a:sym typeface="PingFang SC Semibold"/>
              </a:rPr>
              <a:t>大数据</a:t>
            </a:r>
            <a:endParaRPr lang="en-US" altLang="zh-CN" dirty="0">
              <a:latin typeface="+mj-ea"/>
              <a:ea typeface="+mj-ea"/>
              <a:sym typeface="PingFang SC Semibold"/>
            </a:endParaRPr>
          </a:p>
          <a:p>
            <a:r>
              <a:rPr lang="zh-CN" altLang="en-US" dirty="0">
                <a:latin typeface="+mj-ea"/>
                <a:ea typeface="+mj-ea"/>
                <a:sym typeface="PingFang SC Semibold"/>
              </a:rPr>
              <a:t>人工智能</a:t>
            </a:r>
            <a:endParaRPr lang="en-US" altLang="zh-CN" dirty="0">
              <a:latin typeface="+mj-ea"/>
              <a:ea typeface="+mj-ea"/>
              <a:sym typeface="PingFang SC Semibold"/>
            </a:endParaRPr>
          </a:p>
          <a:p>
            <a:r>
              <a:rPr lang="zh-CN" altLang="en-US" dirty="0">
                <a:latin typeface="+mj-ea"/>
                <a:ea typeface="+mj-ea"/>
                <a:sym typeface="PingFang SC Semibold"/>
              </a:rPr>
              <a:t>机器人</a:t>
            </a:r>
            <a:endParaRPr lang="en-US" altLang="zh-CN" dirty="0">
              <a:latin typeface="+mj-ea"/>
              <a:ea typeface="+mj-ea"/>
              <a:sym typeface="PingFang SC Semibold"/>
            </a:endParaRPr>
          </a:p>
          <a:p>
            <a:r>
              <a:rPr lang="zh-CN" altLang="en-US" dirty="0">
                <a:latin typeface="+mj-ea"/>
                <a:ea typeface="+mj-ea"/>
                <a:sym typeface="PingFang SC Semibold"/>
              </a:rPr>
              <a:t>精准医疗</a:t>
            </a:r>
            <a:endParaRPr dirty="0">
              <a:latin typeface="+mj-ea"/>
              <a:ea typeface="+mj-ea"/>
              <a:sym typeface="PingFang SC Semibold"/>
            </a:endParaRPr>
          </a:p>
        </p:txBody>
      </p:sp>
      <p:sp>
        <p:nvSpPr>
          <p:cNvPr id="46" name="设计">
            <a:extLst>
              <a:ext uri="{FF2B5EF4-FFF2-40B4-BE49-F238E27FC236}">
                <a16:creationId xmlns:a16="http://schemas.microsoft.com/office/drawing/2014/main" id="{3A9F66E2-BA14-4401-8D0B-FDC5DF86287E}"/>
              </a:ext>
            </a:extLst>
          </p:cNvPr>
          <p:cNvSpPr txBox="1"/>
          <p:nvPr/>
        </p:nvSpPr>
        <p:spPr>
          <a:xfrm>
            <a:off x="7897885" y="3862344"/>
            <a:ext cx="688580" cy="1401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0">
            <a:noAutofit/>
          </a:bodyPr>
          <a:lstStyle>
            <a:defPPr>
              <a:defRPr lang="zh-CN"/>
            </a:defPPr>
            <a:lvl1pPr marR="0" lvl="0" indent="0" algn="ctr" defTabSz="1219169" fontAlgn="auto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+mn-ea"/>
                <a:cs typeface="OPPOSans H" panose="00020600040101010101" pitchFamily="18" charset="-122"/>
              </a:defRPr>
            </a:lvl1pPr>
          </a:lstStyle>
          <a:p>
            <a:r>
              <a:rPr lang="en-US" altLang="zh-CN" dirty="0">
                <a:latin typeface="+mj-ea"/>
                <a:ea typeface="+mj-ea"/>
                <a:sym typeface="PingFang SC Semibold"/>
              </a:rPr>
              <a:t>B2B</a:t>
            </a:r>
          </a:p>
          <a:p>
            <a:r>
              <a:rPr lang="en-US" dirty="0">
                <a:latin typeface="+mj-ea"/>
                <a:ea typeface="+mj-ea"/>
              </a:rPr>
              <a:t>B2C</a:t>
            </a:r>
          </a:p>
          <a:p>
            <a:r>
              <a:rPr lang="en-US" dirty="0">
                <a:latin typeface="+mj-ea"/>
                <a:ea typeface="+mj-ea"/>
                <a:sym typeface="PingFang SC Semibold"/>
              </a:rPr>
              <a:t>O2O</a:t>
            </a:r>
          </a:p>
          <a:p>
            <a:r>
              <a:rPr lang="zh-CN" altLang="en-US" dirty="0">
                <a:latin typeface="+mj-ea"/>
                <a:ea typeface="+mj-ea"/>
                <a:sym typeface="PingFang SC Semibold"/>
              </a:rPr>
              <a:t>处方流转</a:t>
            </a:r>
            <a:endParaRPr dirty="0">
              <a:latin typeface="+mj-ea"/>
              <a:ea typeface="+mj-ea"/>
              <a:sym typeface="PingFang SC Semibold"/>
            </a:endParaRPr>
          </a:p>
        </p:txBody>
      </p:sp>
      <p:sp>
        <p:nvSpPr>
          <p:cNvPr id="50" name="设计">
            <a:extLst>
              <a:ext uri="{FF2B5EF4-FFF2-40B4-BE49-F238E27FC236}">
                <a16:creationId xmlns:a16="http://schemas.microsoft.com/office/drawing/2014/main" id="{1F58ADEE-ED75-469D-9D63-E7A487819B8F}"/>
              </a:ext>
            </a:extLst>
          </p:cNvPr>
          <p:cNvSpPr txBox="1"/>
          <p:nvPr/>
        </p:nvSpPr>
        <p:spPr>
          <a:xfrm>
            <a:off x="10044058" y="3862344"/>
            <a:ext cx="688580" cy="1401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0">
            <a:noAutofit/>
          </a:bodyPr>
          <a:lstStyle>
            <a:defPPr>
              <a:defRPr lang="zh-CN"/>
            </a:defPPr>
            <a:lvl1pPr marR="0" lvl="0" indent="0" algn="ctr" defTabSz="1219169" fontAlgn="auto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kern="0" cap="none" spc="0" normalizeH="0" baseline="0">
                <a:ln>
                  <a:noFill/>
                </a:ln>
                <a:effectLst/>
                <a:uLnTx/>
                <a:uFillTx/>
                <a:latin typeface="+mn-ea"/>
                <a:cs typeface="OPPOSans H" panose="00020600040101010101" pitchFamily="18" charset="-122"/>
              </a:defRPr>
            </a:lvl1pPr>
          </a:lstStyle>
          <a:p>
            <a:r>
              <a:rPr lang="zh-CN" altLang="en-US" dirty="0">
                <a:latin typeface="+mj-ea"/>
                <a:ea typeface="+mj-ea"/>
                <a:sym typeface="PingFang SC Semibold"/>
              </a:rPr>
              <a:t>医保</a:t>
            </a:r>
            <a:endParaRPr lang="en-US" altLang="zh-CN" dirty="0">
              <a:latin typeface="+mj-ea"/>
              <a:ea typeface="+mj-ea"/>
              <a:sym typeface="PingFang SC Semibold"/>
            </a:endParaRPr>
          </a:p>
          <a:p>
            <a:r>
              <a:rPr lang="zh-CN" altLang="en-US" dirty="0">
                <a:latin typeface="+mj-ea"/>
                <a:ea typeface="+mj-ea"/>
                <a:sym typeface="PingFang SC Semibold"/>
              </a:rPr>
              <a:t>商保</a:t>
            </a:r>
            <a:endParaRPr dirty="0">
              <a:latin typeface="+mj-ea"/>
              <a:ea typeface="+mj-ea"/>
              <a:sym typeface="PingFang SC Semibold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307B59F-4D57-4593-9323-0949AE387C87}"/>
              </a:ext>
            </a:extLst>
          </p:cNvPr>
          <p:cNvSpPr/>
          <p:nvPr/>
        </p:nvSpPr>
        <p:spPr>
          <a:xfrm>
            <a:off x="5194953" y="2034504"/>
            <a:ext cx="1802094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8" name="Object29">
            <a:extLst>
              <a:ext uri="{FF2B5EF4-FFF2-40B4-BE49-F238E27FC236}">
                <a16:creationId xmlns:a16="http://schemas.microsoft.com/office/drawing/2014/main" id="{6FA29FAF-CF84-4C69-8E44-FA65A7DF95B4}"/>
              </a:ext>
            </a:extLst>
          </p:cNvPr>
          <p:cNvSpPr txBox="1"/>
          <p:nvPr/>
        </p:nvSpPr>
        <p:spPr>
          <a:xfrm>
            <a:off x="5321953" y="2084597"/>
            <a:ext cx="154809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汝影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APP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68" name="矩形">
            <a:extLst>
              <a:ext uri="{FF2B5EF4-FFF2-40B4-BE49-F238E27FC236}">
                <a16:creationId xmlns:a16="http://schemas.microsoft.com/office/drawing/2014/main" id="{E92EEDFA-9193-43D0-965E-965C29B94F65}"/>
              </a:ext>
            </a:extLst>
          </p:cNvPr>
          <p:cNvSpPr/>
          <p:nvPr/>
        </p:nvSpPr>
        <p:spPr>
          <a:xfrm>
            <a:off x="4755986" y="2586371"/>
            <a:ext cx="2680029" cy="326288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9" name="设计">
            <a:extLst>
              <a:ext uri="{FF2B5EF4-FFF2-40B4-BE49-F238E27FC236}">
                <a16:creationId xmlns:a16="http://schemas.microsoft.com/office/drawing/2014/main" id="{23F768CD-8F00-4E57-ACBB-88E059729CBB}"/>
              </a:ext>
            </a:extLst>
          </p:cNvPr>
          <p:cNvSpPr txBox="1"/>
          <p:nvPr/>
        </p:nvSpPr>
        <p:spPr>
          <a:xfrm>
            <a:off x="5120085" y="2631534"/>
            <a:ext cx="195183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产品在互联网医疗产业生态中的定位</a:t>
            </a:r>
          </a:p>
        </p:txBody>
      </p:sp>
      <p:sp>
        <p:nvSpPr>
          <p:cNvPr id="70" name="矩形">
            <a:extLst>
              <a:ext uri="{FF2B5EF4-FFF2-40B4-BE49-F238E27FC236}">
                <a16:creationId xmlns:a16="http://schemas.microsoft.com/office/drawing/2014/main" id="{BA607286-CAF6-4676-9380-EB8F913EFEAE}"/>
              </a:ext>
            </a:extLst>
          </p:cNvPr>
          <p:cNvSpPr/>
          <p:nvPr/>
        </p:nvSpPr>
        <p:spPr>
          <a:xfrm>
            <a:off x="855916" y="3527586"/>
            <a:ext cx="1895475" cy="1982449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5" name="矩形">
            <a:extLst>
              <a:ext uri="{FF2B5EF4-FFF2-40B4-BE49-F238E27FC236}">
                <a16:creationId xmlns:a16="http://schemas.microsoft.com/office/drawing/2014/main" id="{C83736AF-7446-4F69-9541-A440872F3984}"/>
              </a:ext>
            </a:extLst>
          </p:cNvPr>
          <p:cNvSpPr/>
          <p:nvPr/>
        </p:nvSpPr>
        <p:spPr>
          <a:xfrm>
            <a:off x="3002090" y="3527586"/>
            <a:ext cx="1895475" cy="1982449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/>
            <a:endParaRPr sz="1600" kern="0" dirty="0">
              <a:solidFill>
                <a:srgbClr val="FFFFFF"/>
              </a:solidFill>
              <a:latin typeface="OPPOSans H" panose="00020600040101010101" pitchFamily="18" charset="-122"/>
              <a:sym typeface="Helvetica Neue Medium"/>
            </a:endParaRPr>
          </a:p>
        </p:txBody>
      </p:sp>
      <p:sp>
        <p:nvSpPr>
          <p:cNvPr id="80" name="矩形">
            <a:extLst>
              <a:ext uri="{FF2B5EF4-FFF2-40B4-BE49-F238E27FC236}">
                <a16:creationId xmlns:a16="http://schemas.microsoft.com/office/drawing/2014/main" id="{90627456-4AFA-40A8-897A-D6CB8CDF7AB3}"/>
              </a:ext>
            </a:extLst>
          </p:cNvPr>
          <p:cNvSpPr/>
          <p:nvPr/>
        </p:nvSpPr>
        <p:spPr>
          <a:xfrm>
            <a:off x="5148264" y="3527586"/>
            <a:ext cx="1895475" cy="1982449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/>
            <a:endParaRPr sz="1600" kern="0" dirty="0">
              <a:solidFill>
                <a:srgbClr val="FFFFFF"/>
              </a:solidFill>
              <a:latin typeface="OPPOSans H" panose="00020600040101010101" pitchFamily="18" charset="-122"/>
              <a:sym typeface="Helvetica Neue Medium"/>
            </a:endParaRPr>
          </a:p>
        </p:txBody>
      </p:sp>
      <p:sp>
        <p:nvSpPr>
          <p:cNvPr id="85" name="矩形">
            <a:extLst>
              <a:ext uri="{FF2B5EF4-FFF2-40B4-BE49-F238E27FC236}">
                <a16:creationId xmlns:a16="http://schemas.microsoft.com/office/drawing/2014/main" id="{E9103D33-D24D-4DD6-BA09-6D79E9B13FD0}"/>
              </a:ext>
            </a:extLst>
          </p:cNvPr>
          <p:cNvSpPr/>
          <p:nvPr/>
        </p:nvSpPr>
        <p:spPr>
          <a:xfrm>
            <a:off x="7294438" y="3527586"/>
            <a:ext cx="1895475" cy="1982449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/>
            <a:endParaRPr sz="1600" kern="0" dirty="0">
              <a:solidFill>
                <a:srgbClr val="FFFFFF"/>
              </a:solidFill>
              <a:latin typeface="OPPOSans H" panose="00020600040101010101" pitchFamily="18" charset="-122"/>
              <a:sym typeface="Helvetica Neue Medium"/>
            </a:endParaRPr>
          </a:p>
        </p:txBody>
      </p:sp>
      <p:sp>
        <p:nvSpPr>
          <p:cNvPr id="90" name="矩形">
            <a:extLst>
              <a:ext uri="{FF2B5EF4-FFF2-40B4-BE49-F238E27FC236}">
                <a16:creationId xmlns:a16="http://schemas.microsoft.com/office/drawing/2014/main" id="{7D601737-1FC0-45C2-BA78-FC67D2589D17}"/>
              </a:ext>
            </a:extLst>
          </p:cNvPr>
          <p:cNvSpPr/>
          <p:nvPr/>
        </p:nvSpPr>
        <p:spPr>
          <a:xfrm>
            <a:off x="9440611" y="3527586"/>
            <a:ext cx="1895475" cy="1982449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algn="ctr" defTabSz="412750" hangingPunct="0"/>
            <a:endParaRPr sz="1600" kern="0" dirty="0">
              <a:solidFill>
                <a:srgbClr val="FFFFFF"/>
              </a:solidFill>
              <a:latin typeface="OPPOSans H" panose="00020600040101010101" pitchFamily="18" charset="-122"/>
              <a:sym typeface="Helvetica Neue Medium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F1B96EB0-FDD0-42BE-98DD-697AF267952A}"/>
              </a:ext>
            </a:extLst>
          </p:cNvPr>
          <p:cNvGrpSpPr/>
          <p:nvPr/>
        </p:nvGrpSpPr>
        <p:grpSpPr>
          <a:xfrm>
            <a:off x="1014419" y="3346029"/>
            <a:ext cx="1578468" cy="378501"/>
            <a:chOff x="1031734" y="3464012"/>
            <a:chExt cx="1578468" cy="378501"/>
          </a:xfrm>
        </p:grpSpPr>
        <p:sp>
          <p:nvSpPr>
            <p:cNvPr id="96" name="矩形">
              <a:extLst>
                <a:ext uri="{FF2B5EF4-FFF2-40B4-BE49-F238E27FC236}">
                  <a16:creationId xmlns:a16="http://schemas.microsoft.com/office/drawing/2014/main" id="{E75CC209-4F66-4334-866F-52A3EDFAB518}"/>
                </a:ext>
              </a:extLst>
            </p:cNvPr>
            <p:cNvSpPr/>
            <p:nvPr/>
          </p:nvSpPr>
          <p:spPr>
            <a:xfrm>
              <a:off x="1031734" y="3464012"/>
              <a:ext cx="1578468" cy="378501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97" name="提升主题的可用性">
              <a:extLst>
                <a:ext uri="{FF2B5EF4-FFF2-40B4-BE49-F238E27FC236}">
                  <a16:creationId xmlns:a16="http://schemas.microsoft.com/office/drawing/2014/main" id="{24AAA48B-2422-4DB8-BCDF-1C2021007AFF}"/>
                </a:ext>
              </a:extLst>
            </p:cNvPr>
            <p:cNvSpPr txBox="1"/>
            <p:nvPr/>
          </p:nvSpPr>
          <p:spPr>
            <a:xfrm>
              <a:off x="1703828" y="3535282"/>
              <a:ext cx="646844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>
              <a:lvl1pPr algn="ctr" defTabSz="1219169">
                <a:defRPr sz="1000" spc="-39">
                  <a:solidFill>
                    <a:srgbClr val="3C5DEB"/>
                  </a:solidFill>
                  <a:latin typeface="PingFang SC Medium"/>
                  <a:ea typeface="PingFang SC Medium"/>
                  <a:cs typeface="PingFang SC Medium"/>
                  <a:sym typeface="PingFang SC Medium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-39" normalizeH="0" baseline="0" noProof="0" dirty="0">
                  <a:ln>
                    <a:noFill/>
                  </a:ln>
                  <a:solidFill>
                    <a:srgbClr val="3C5DEB"/>
                  </a:solidFill>
                  <a:effectLst/>
                  <a:uLnTx/>
                  <a:uFillTx/>
                  <a:latin typeface="+mj-ea"/>
                  <a:ea typeface="+mj-ea"/>
                  <a:cs typeface="OPPOSans M" panose="00020600040101010101" pitchFamily="18" charset="-122"/>
                  <a:sym typeface="PingFang SC Medium"/>
                </a:rPr>
                <a:t>医疗服务</a:t>
              </a:r>
              <a:endParaRPr kumimoji="0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+mj-ea"/>
                <a:ea typeface="+mj-ea"/>
                <a:cs typeface="OPPOSans M" panose="00020600040101010101" pitchFamily="18" charset="-122"/>
                <a:sym typeface="PingFang SC Medium"/>
              </a:endParaRPr>
            </a:p>
          </p:txBody>
        </p:sp>
        <p:sp>
          <p:nvSpPr>
            <p:cNvPr id="98" name="矩形">
              <a:extLst>
                <a:ext uri="{FF2B5EF4-FFF2-40B4-BE49-F238E27FC236}">
                  <a16:creationId xmlns:a16="http://schemas.microsoft.com/office/drawing/2014/main" id="{915AAF69-F69C-489B-81B5-BE9451F16062}"/>
                </a:ext>
              </a:extLst>
            </p:cNvPr>
            <p:cNvSpPr/>
            <p:nvPr/>
          </p:nvSpPr>
          <p:spPr>
            <a:xfrm>
              <a:off x="1033691" y="3464012"/>
              <a:ext cx="448601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99" name="03">
              <a:extLst>
                <a:ext uri="{FF2B5EF4-FFF2-40B4-BE49-F238E27FC236}">
                  <a16:creationId xmlns:a16="http://schemas.microsoft.com/office/drawing/2014/main" id="{34528902-6699-45AF-8DAF-4E97F954A71C}"/>
                </a:ext>
              </a:extLst>
            </p:cNvPr>
            <p:cNvSpPr txBox="1"/>
            <p:nvPr/>
          </p:nvSpPr>
          <p:spPr>
            <a:xfrm>
              <a:off x="1110515" y="3504504"/>
              <a:ext cx="294953" cy="29751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ea"/>
                  <a:ea typeface="+mj-ea"/>
                  <a:cs typeface="OPPOSans H" panose="00020600040101010101" pitchFamily="18" charset="-122"/>
                  <a:sym typeface="DIN Condensed Bold"/>
                </a:rPr>
                <a:t>01</a:t>
              </a: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DIN Condensed Bold"/>
              </a:endParaRPr>
            </a:p>
          </p:txBody>
        </p:sp>
      </p:grpSp>
      <p:grpSp>
        <p:nvGrpSpPr>
          <p:cNvPr id="101" name="组合 100">
            <a:extLst>
              <a:ext uri="{FF2B5EF4-FFF2-40B4-BE49-F238E27FC236}">
                <a16:creationId xmlns:a16="http://schemas.microsoft.com/office/drawing/2014/main" id="{827E4F71-6834-464F-9FDE-C84C505257BD}"/>
              </a:ext>
            </a:extLst>
          </p:cNvPr>
          <p:cNvGrpSpPr/>
          <p:nvPr/>
        </p:nvGrpSpPr>
        <p:grpSpPr>
          <a:xfrm>
            <a:off x="3160593" y="3346029"/>
            <a:ext cx="1578468" cy="378501"/>
            <a:chOff x="1031734" y="3464012"/>
            <a:chExt cx="1578468" cy="378501"/>
          </a:xfrm>
        </p:grpSpPr>
        <p:sp>
          <p:nvSpPr>
            <p:cNvPr id="102" name="矩形">
              <a:extLst>
                <a:ext uri="{FF2B5EF4-FFF2-40B4-BE49-F238E27FC236}">
                  <a16:creationId xmlns:a16="http://schemas.microsoft.com/office/drawing/2014/main" id="{3D77190E-AC72-4B02-9487-572955F8E469}"/>
                </a:ext>
              </a:extLst>
            </p:cNvPr>
            <p:cNvSpPr/>
            <p:nvPr/>
          </p:nvSpPr>
          <p:spPr>
            <a:xfrm>
              <a:off x="1031734" y="3464012"/>
              <a:ext cx="1578468" cy="378501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03" name="提升主题的可用性">
              <a:extLst>
                <a:ext uri="{FF2B5EF4-FFF2-40B4-BE49-F238E27FC236}">
                  <a16:creationId xmlns:a16="http://schemas.microsoft.com/office/drawing/2014/main" id="{EDAAA005-B9B2-4CB3-A01B-636A9FE14BB9}"/>
                </a:ext>
              </a:extLst>
            </p:cNvPr>
            <p:cNvSpPr txBox="1"/>
            <p:nvPr/>
          </p:nvSpPr>
          <p:spPr>
            <a:xfrm>
              <a:off x="1703829" y="3535282"/>
              <a:ext cx="646844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>
              <a:lvl1pPr algn="ctr" defTabSz="1219169">
                <a:defRPr sz="1000" spc="-39">
                  <a:solidFill>
                    <a:srgbClr val="3C5DEB"/>
                  </a:solidFill>
                  <a:latin typeface="PingFang SC Medium"/>
                  <a:ea typeface="PingFang SC Medium"/>
                  <a:cs typeface="PingFang SC Medium"/>
                  <a:sym typeface="PingFang SC Medium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-39" normalizeH="0" baseline="0" noProof="0" dirty="0">
                  <a:ln>
                    <a:noFill/>
                  </a:ln>
                  <a:solidFill>
                    <a:srgbClr val="3C5DEB"/>
                  </a:solidFill>
                  <a:effectLst/>
                  <a:uLnTx/>
                  <a:uFillTx/>
                  <a:latin typeface="+mj-ea"/>
                  <a:ea typeface="+mj-ea"/>
                  <a:cs typeface="OPPOSans M" panose="00020600040101010101" pitchFamily="18" charset="-122"/>
                  <a:sym typeface="PingFang SC Medium"/>
                </a:rPr>
                <a:t>健康管理</a:t>
              </a:r>
              <a:endParaRPr kumimoji="0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+mj-ea"/>
                <a:ea typeface="+mj-ea"/>
                <a:cs typeface="OPPOSans M" panose="00020600040101010101" pitchFamily="18" charset="-122"/>
                <a:sym typeface="PingFang SC Medium"/>
              </a:endParaRPr>
            </a:p>
          </p:txBody>
        </p:sp>
        <p:sp>
          <p:nvSpPr>
            <p:cNvPr id="104" name="矩形">
              <a:extLst>
                <a:ext uri="{FF2B5EF4-FFF2-40B4-BE49-F238E27FC236}">
                  <a16:creationId xmlns:a16="http://schemas.microsoft.com/office/drawing/2014/main" id="{5EC50BA7-D77B-4338-8165-EBACC7381099}"/>
                </a:ext>
              </a:extLst>
            </p:cNvPr>
            <p:cNvSpPr/>
            <p:nvPr/>
          </p:nvSpPr>
          <p:spPr>
            <a:xfrm>
              <a:off x="1033691" y="3464012"/>
              <a:ext cx="448601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05" name="03">
              <a:extLst>
                <a:ext uri="{FF2B5EF4-FFF2-40B4-BE49-F238E27FC236}">
                  <a16:creationId xmlns:a16="http://schemas.microsoft.com/office/drawing/2014/main" id="{66A26F65-0A17-4CB3-8591-AC8990F60FB6}"/>
                </a:ext>
              </a:extLst>
            </p:cNvPr>
            <p:cNvSpPr txBox="1"/>
            <p:nvPr/>
          </p:nvSpPr>
          <p:spPr>
            <a:xfrm>
              <a:off x="1092881" y="3504504"/>
              <a:ext cx="330220" cy="29751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ea"/>
                  <a:ea typeface="+mj-ea"/>
                  <a:cs typeface="OPPOSans H" panose="00020600040101010101" pitchFamily="18" charset="-122"/>
                  <a:sym typeface="DIN Condensed Bold"/>
                </a:rPr>
                <a:t>02</a:t>
              </a: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DIN Condensed Bold"/>
              </a:endParaRPr>
            </a:p>
          </p:txBody>
        </p: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137D343C-D86D-4CF4-855A-6174A6ACD7DC}"/>
              </a:ext>
            </a:extLst>
          </p:cNvPr>
          <p:cNvGrpSpPr/>
          <p:nvPr/>
        </p:nvGrpSpPr>
        <p:grpSpPr>
          <a:xfrm>
            <a:off x="5306767" y="3346029"/>
            <a:ext cx="1578468" cy="378501"/>
            <a:chOff x="1031734" y="3464012"/>
            <a:chExt cx="1578468" cy="378501"/>
          </a:xfrm>
        </p:grpSpPr>
        <p:sp>
          <p:nvSpPr>
            <p:cNvPr id="107" name="矩形">
              <a:extLst>
                <a:ext uri="{FF2B5EF4-FFF2-40B4-BE49-F238E27FC236}">
                  <a16:creationId xmlns:a16="http://schemas.microsoft.com/office/drawing/2014/main" id="{26E5642C-4D90-426C-A066-C533139590E6}"/>
                </a:ext>
              </a:extLst>
            </p:cNvPr>
            <p:cNvSpPr/>
            <p:nvPr/>
          </p:nvSpPr>
          <p:spPr>
            <a:xfrm>
              <a:off x="1031734" y="3464012"/>
              <a:ext cx="1578468" cy="378501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08" name="提升主题的可用性">
              <a:extLst>
                <a:ext uri="{FF2B5EF4-FFF2-40B4-BE49-F238E27FC236}">
                  <a16:creationId xmlns:a16="http://schemas.microsoft.com/office/drawing/2014/main" id="{5869B4D7-72AB-4C32-B8F8-CA10CAD98BAF}"/>
                </a:ext>
              </a:extLst>
            </p:cNvPr>
            <p:cNvSpPr txBox="1"/>
            <p:nvPr/>
          </p:nvSpPr>
          <p:spPr>
            <a:xfrm>
              <a:off x="1703828" y="3535282"/>
              <a:ext cx="646844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>
              <a:lvl1pPr algn="ctr" defTabSz="1219169">
                <a:defRPr sz="1000" spc="-39">
                  <a:solidFill>
                    <a:srgbClr val="3C5DEB"/>
                  </a:solidFill>
                  <a:latin typeface="PingFang SC Medium"/>
                  <a:ea typeface="PingFang SC Medium"/>
                  <a:cs typeface="PingFang SC Medium"/>
                  <a:sym typeface="PingFang SC Medium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-39" normalizeH="0" baseline="0" noProof="0" dirty="0">
                  <a:ln>
                    <a:noFill/>
                  </a:ln>
                  <a:solidFill>
                    <a:srgbClr val="3C5DEB"/>
                  </a:solidFill>
                  <a:effectLst/>
                  <a:uLnTx/>
                  <a:uFillTx/>
                  <a:latin typeface="+mj-ea"/>
                  <a:ea typeface="+mj-ea"/>
                  <a:cs typeface="OPPOSans M" panose="00020600040101010101" pitchFamily="18" charset="-122"/>
                  <a:sym typeface="PingFang SC Medium"/>
                </a:rPr>
                <a:t>科技升级</a:t>
              </a:r>
              <a:endParaRPr kumimoji="0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+mj-ea"/>
                <a:ea typeface="+mj-ea"/>
                <a:cs typeface="OPPOSans M" panose="00020600040101010101" pitchFamily="18" charset="-122"/>
                <a:sym typeface="PingFang SC Medium"/>
              </a:endParaRPr>
            </a:p>
          </p:txBody>
        </p:sp>
        <p:sp>
          <p:nvSpPr>
            <p:cNvPr id="109" name="矩形">
              <a:extLst>
                <a:ext uri="{FF2B5EF4-FFF2-40B4-BE49-F238E27FC236}">
                  <a16:creationId xmlns:a16="http://schemas.microsoft.com/office/drawing/2014/main" id="{BB7A8AF8-7207-4E99-A7FB-EFC904AA2860}"/>
                </a:ext>
              </a:extLst>
            </p:cNvPr>
            <p:cNvSpPr/>
            <p:nvPr/>
          </p:nvSpPr>
          <p:spPr>
            <a:xfrm>
              <a:off x="1033691" y="3464012"/>
              <a:ext cx="448601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10" name="03">
              <a:extLst>
                <a:ext uri="{FF2B5EF4-FFF2-40B4-BE49-F238E27FC236}">
                  <a16:creationId xmlns:a16="http://schemas.microsoft.com/office/drawing/2014/main" id="{0FBAACAA-6EE1-446A-9A68-9A3B9A2E71B3}"/>
                </a:ext>
              </a:extLst>
            </p:cNvPr>
            <p:cNvSpPr txBox="1"/>
            <p:nvPr/>
          </p:nvSpPr>
          <p:spPr>
            <a:xfrm>
              <a:off x="1092881" y="3504504"/>
              <a:ext cx="330220" cy="29751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ea"/>
                  <a:ea typeface="+mj-ea"/>
                  <a:cs typeface="OPPOSans H" panose="00020600040101010101" pitchFamily="18" charset="-122"/>
                  <a:sym typeface="DIN Condensed Bold"/>
                </a:rPr>
                <a:t>03</a:t>
              </a: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DIN Condensed Bold"/>
              </a:endParaRPr>
            </a:p>
          </p:txBody>
        </p:sp>
      </p:grpSp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D44876D7-1B4B-4151-A289-A41EA1342617}"/>
              </a:ext>
            </a:extLst>
          </p:cNvPr>
          <p:cNvGrpSpPr/>
          <p:nvPr/>
        </p:nvGrpSpPr>
        <p:grpSpPr>
          <a:xfrm>
            <a:off x="7452941" y="3346029"/>
            <a:ext cx="1578468" cy="378501"/>
            <a:chOff x="1031734" y="3464012"/>
            <a:chExt cx="1578468" cy="378501"/>
          </a:xfrm>
        </p:grpSpPr>
        <p:sp>
          <p:nvSpPr>
            <p:cNvPr id="112" name="矩形">
              <a:extLst>
                <a:ext uri="{FF2B5EF4-FFF2-40B4-BE49-F238E27FC236}">
                  <a16:creationId xmlns:a16="http://schemas.microsoft.com/office/drawing/2014/main" id="{012E2710-6B6D-40AE-99EB-64E3C2A3374E}"/>
                </a:ext>
              </a:extLst>
            </p:cNvPr>
            <p:cNvSpPr/>
            <p:nvPr/>
          </p:nvSpPr>
          <p:spPr>
            <a:xfrm>
              <a:off x="1031734" y="3464012"/>
              <a:ext cx="1578468" cy="378501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13" name="提升主题的可用性">
              <a:extLst>
                <a:ext uri="{FF2B5EF4-FFF2-40B4-BE49-F238E27FC236}">
                  <a16:creationId xmlns:a16="http://schemas.microsoft.com/office/drawing/2014/main" id="{84884383-AE36-4A38-8CCE-C750C0BEE98F}"/>
                </a:ext>
              </a:extLst>
            </p:cNvPr>
            <p:cNvSpPr txBox="1"/>
            <p:nvPr/>
          </p:nvSpPr>
          <p:spPr>
            <a:xfrm>
              <a:off x="1703828" y="3535282"/>
              <a:ext cx="646844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>
              <a:lvl1pPr algn="ctr" defTabSz="1219169">
                <a:defRPr sz="1000" spc="-39">
                  <a:solidFill>
                    <a:srgbClr val="3C5DEB"/>
                  </a:solidFill>
                  <a:latin typeface="PingFang SC Medium"/>
                  <a:ea typeface="PingFang SC Medium"/>
                  <a:cs typeface="PingFang SC Medium"/>
                  <a:sym typeface="PingFang SC Medium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-39" normalizeH="0" baseline="0" noProof="0" dirty="0">
                  <a:ln>
                    <a:noFill/>
                  </a:ln>
                  <a:solidFill>
                    <a:srgbClr val="3C5DEB"/>
                  </a:solidFill>
                  <a:effectLst/>
                  <a:uLnTx/>
                  <a:uFillTx/>
                  <a:latin typeface="+mj-ea"/>
                  <a:ea typeface="+mj-ea"/>
                  <a:cs typeface="OPPOSans M" panose="00020600040101010101" pitchFamily="18" charset="-122"/>
                  <a:sym typeface="PingFang SC Medium"/>
                </a:rPr>
                <a:t>医药流通</a:t>
              </a:r>
              <a:endParaRPr kumimoji="0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+mj-ea"/>
                <a:ea typeface="+mj-ea"/>
                <a:cs typeface="OPPOSans M" panose="00020600040101010101" pitchFamily="18" charset="-122"/>
                <a:sym typeface="PingFang SC Medium"/>
              </a:endParaRPr>
            </a:p>
          </p:txBody>
        </p:sp>
        <p:sp>
          <p:nvSpPr>
            <p:cNvPr id="114" name="矩形">
              <a:extLst>
                <a:ext uri="{FF2B5EF4-FFF2-40B4-BE49-F238E27FC236}">
                  <a16:creationId xmlns:a16="http://schemas.microsoft.com/office/drawing/2014/main" id="{93A49CFB-6560-41E1-9755-FC1CA1727788}"/>
                </a:ext>
              </a:extLst>
            </p:cNvPr>
            <p:cNvSpPr/>
            <p:nvPr/>
          </p:nvSpPr>
          <p:spPr>
            <a:xfrm>
              <a:off x="1033691" y="3464012"/>
              <a:ext cx="448601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15" name="03">
              <a:extLst>
                <a:ext uri="{FF2B5EF4-FFF2-40B4-BE49-F238E27FC236}">
                  <a16:creationId xmlns:a16="http://schemas.microsoft.com/office/drawing/2014/main" id="{B7B67E2B-222E-43AC-84F4-E1B3AEA43123}"/>
                </a:ext>
              </a:extLst>
            </p:cNvPr>
            <p:cNvSpPr txBox="1"/>
            <p:nvPr/>
          </p:nvSpPr>
          <p:spPr>
            <a:xfrm>
              <a:off x="1092881" y="3504504"/>
              <a:ext cx="330220" cy="29751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kern="0" dirty="0">
                  <a:latin typeface="+mj-ea"/>
                  <a:ea typeface="+mj-ea"/>
                  <a:cs typeface="OPPOSans H" panose="00020600040101010101" pitchFamily="18" charset="-122"/>
                </a:rPr>
                <a:t>04</a:t>
              </a: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DIN Condensed Bold"/>
              </a:endParaRPr>
            </a:p>
          </p:txBody>
        </p:sp>
      </p:grpSp>
      <p:grpSp>
        <p:nvGrpSpPr>
          <p:cNvPr id="116" name="组合 115">
            <a:extLst>
              <a:ext uri="{FF2B5EF4-FFF2-40B4-BE49-F238E27FC236}">
                <a16:creationId xmlns:a16="http://schemas.microsoft.com/office/drawing/2014/main" id="{80F6056D-EC9A-4218-A4B4-C5A97B39F09F}"/>
              </a:ext>
            </a:extLst>
          </p:cNvPr>
          <p:cNvGrpSpPr/>
          <p:nvPr/>
        </p:nvGrpSpPr>
        <p:grpSpPr>
          <a:xfrm>
            <a:off x="9599114" y="3346029"/>
            <a:ext cx="1578468" cy="378501"/>
            <a:chOff x="1031734" y="3464012"/>
            <a:chExt cx="1578468" cy="378501"/>
          </a:xfrm>
        </p:grpSpPr>
        <p:sp>
          <p:nvSpPr>
            <p:cNvPr id="117" name="矩形">
              <a:extLst>
                <a:ext uri="{FF2B5EF4-FFF2-40B4-BE49-F238E27FC236}">
                  <a16:creationId xmlns:a16="http://schemas.microsoft.com/office/drawing/2014/main" id="{0985E656-CF79-4CE3-9080-2271BFAE3290}"/>
                </a:ext>
              </a:extLst>
            </p:cNvPr>
            <p:cNvSpPr/>
            <p:nvPr/>
          </p:nvSpPr>
          <p:spPr>
            <a:xfrm>
              <a:off x="1031734" y="3464012"/>
              <a:ext cx="1578468" cy="378501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18" name="提升主题的可用性">
              <a:extLst>
                <a:ext uri="{FF2B5EF4-FFF2-40B4-BE49-F238E27FC236}">
                  <a16:creationId xmlns:a16="http://schemas.microsoft.com/office/drawing/2014/main" id="{F8DB0A95-33B9-4442-A055-65576641D78A}"/>
                </a:ext>
              </a:extLst>
            </p:cNvPr>
            <p:cNvSpPr txBox="1"/>
            <p:nvPr/>
          </p:nvSpPr>
          <p:spPr>
            <a:xfrm>
              <a:off x="1703828" y="3535282"/>
              <a:ext cx="646844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>
              <a:lvl1pPr algn="ctr" defTabSz="1219169">
                <a:defRPr sz="1000" spc="-39">
                  <a:solidFill>
                    <a:srgbClr val="3C5DEB"/>
                  </a:solidFill>
                  <a:latin typeface="PingFang SC Medium"/>
                  <a:ea typeface="PingFang SC Medium"/>
                  <a:cs typeface="PingFang SC Medium"/>
                  <a:sym typeface="PingFang SC Medium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-39" normalizeH="0" baseline="0" noProof="0" dirty="0">
                  <a:ln>
                    <a:noFill/>
                  </a:ln>
                  <a:solidFill>
                    <a:srgbClr val="3C5DEB"/>
                  </a:solidFill>
                  <a:effectLst/>
                  <a:uLnTx/>
                  <a:uFillTx/>
                  <a:latin typeface="+mj-ea"/>
                  <a:ea typeface="+mj-ea"/>
                  <a:cs typeface="OPPOSans M" panose="00020600040101010101" pitchFamily="18" charset="-122"/>
                  <a:sym typeface="PingFang SC Medium"/>
                </a:rPr>
                <a:t>医疗保险</a:t>
              </a:r>
              <a:endParaRPr kumimoji="0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+mj-ea"/>
                <a:ea typeface="+mj-ea"/>
                <a:cs typeface="OPPOSans M" panose="00020600040101010101" pitchFamily="18" charset="-122"/>
                <a:sym typeface="PingFang SC Medium"/>
              </a:endParaRPr>
            </a:p>
          </p:txBody>
        </p:sp>
        <p:sp>
          <p:nvSpPr>
            <p:cNvPr id="119" name="矩形">
              <a:extLst>
                <a:ext uri="{FF2B5EF4-FFF2-40B4-BE49-F238E27FC236}">
                  <a16:creationId xmlns:a16="http://schemas.microsoft.com/office/drawing/2014/main" id="{2D259FBD-92C2-4C25-B7EE-A1F26124AB2B}"/>
                </a:ext>
              </a:extLst>
            </p:cNvPr>
            <p:cNvSpPr/>
            <p:nvPr/>
          </p:nvSpPr>
          <p:spPr>
            <a:xfrm>
              <a:off x="1033691" y="3464012"/>
              <a:ext cx="448601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120" name="03">
              <a:extLst>
                <a:ext uri="{FF2B5EF4-FFF2-40B4-BE49-F238E27FC236}">
                  <a16:creationId xmlns:a16="http://schemas.microsoft.com/office/drawing/2014/main" id="{D0A94470-F673-4C3F-A306-13743A1EA07B}"/>
                </a:ext>
              </a:extLst>
            </p:cNvPr>
            <p:cNvSpPr txBox="1"/>
            <p:nvPr/>
          </p:nvSpPr>
          <p:spPr>
            <a:xfrm>
              <a:off x="1092881" y="3504504"/>
              <a:ext cx="330220" cy="29751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ea"/>
                  <a:ea typeface="+mj-ea"/>
                  <a:cs typeface="OPPOSans H" panose="00020600040101010101" pitchFamily="18" charset="-122"/>
                  <a:sym typeface="DIN Condensed Bold"/>
                </a:rPr>
                <a:t>05</a:t>
              </a: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DIN Condensed Bold"/>
              </a:endParaRPr>
            </a:p>
          </p:txBody>
        </p:sp>
      </p:grpSp>
      <p:cxnSp>
        <p:nvCxnSpPr>
          <p:cNvPr id="127" name="连接符: 肘形 126">
            <a:extLst>
              <a:ext uri="{FF2B5EF4-FFF2-40B4-BE49-F238E27FC236}">
                <a16:creationId xmlns:a16="http://schemas.microsoft.com/office/drawing/2014/main" id="{072DF630-BE44-4AB6-86E7-3AFA77F459B6}"/>
              </a:ext>
            </a:extLst>
          </p:cNvPr>
          <p:cNvCxnSpPr>
            <a:stCxn id="68" idx="1"/>
            <a:endCxn id="96" idx="0"/>
          </p:cNvCxnSpPr>
          <p:nvPr/>
        </p:nvCxnSpPr>
        <p:spPr>
          <a:xfrm rot="10800000" flipV="1">
            <a:off x="1803654" y="2749515"/>
            <a:ext cx="2952333" cy="596514"/>
          </a:xfrm>
          <a:prstGeom prst="bentConnector2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</p:cxnSp>
      <p:cxnSp>
        <p:nvCxnSpPr>
          <p:cNvPr id="129" name="连接符: 肘形 128">
            <a:extLst>
              <a:ext uri="{FF2B5EF4-FFF2-40B4-BE49-F238E27FC236}">
                <a16:creationId xmlns:a16="http://schemas.microsoft.com/office/drawing/2014/main" id="{99337FC6-6746-48F3-B1EF-441646856FB2}"/>
              </a:ext>
            </a:extLst>
          </p:cNvPr>
          <p:cNvCxnSpPr>
            <a:stCxn id="68" idx="3"/>
            <a:endCxn id="117" idx="0"/>
          </p:cNvCxnSpPr>
          <p:nvPr/>
        </p:nvCxnSpPr>
        <p:spPr>
          <a:xfrm>
            <a:off x="7436015" y="2749515"/>
            <a:ext cx="2952333" cy="596514"/>
          </a:xfrm>
          <a:prstGeom prst="bentConnector2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</p:cxnSp>
      <p:cxnSp>
        <p:nvCxnSpPr>
          <p:cNvPr id="130" name="连接符: 肘形 129">
            <a:extLst>
              <a:ext uri="{FF2B5EF4-FFF2-40B4-BE49-F238E27FC236}">
                <a16:creationId xmlns:a16="http://schemas.microsoft.com/office/drawing/2014/main" id="{11D2CD51-1558-4EC4-9AB8-B8C57672CD95}"/>
              </a:ext>
            </a:extLst>
          </p:cNvPr>
          <p:cNvCxnSpPr>
            <a:cxnSpLocks/>
            <a:endCxn id="112" idx="0"/>
          </p:cNvCxnSpPr>
          <p:nvPr/>
        </p:nvCxnSpPr>
        <p:spPr>
          <a:xfrm>
            <a:off x="7430244" y="2749515"/>
            <a:ext cx="811931" cy="596514"/>
          </a:xfrm>
          <a:prstGeom prst="bentConnector2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</p:cxnSp>
      <p:cxnSp>
        <p:nvCxnSpPr>
          <p:cNvPr id="132" name="连接符: 肘形 131">
            <a:extLst>
              <a:ext uri="{FF2B5EF4-FFF2-40B4-BE49-F238E27FC236}">
                <a16:creationId xmlns:a16="http://schemas.microsoft.com/office/drawing/2014/main" id="{D0D36581-C366-4F11-A9B7-775ABC4E861E}"/>
              </a:ext>
            </a:extLst>
          </p:cNvPr>
          <p:cNvCxnSpPr>
            <a:cxnSpLocks/>
            <a:endCxn id="102" idx="0"/>
          </p:cNvCxnSpPr>
          <p:nvPr/>
        </p:nvCxnSpPr>
        <p:spPr>
          <a:xfrm rot="10800000" flipV="1">
            <a:off x="3949828" y="2756579"/>
            <a:ext cx="806163" cy="589450"/>
          </a:xfrm>
          <a:prstGeom prst="bentConnector2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</p:cxnSp>
      <p:sp>
        <p:nvSpPr>
          <p:cNvPr id="134" name="主题的适配往往牵扯到多个角色，内部主题每次维护都需要拉群执行，而cp主题全量更新耗时甚至以月计算">
            <a:extLst>
              <a:ext uri="{FF2B5EF4-FFF2-40B4-BE49-F238E27FC236}">
                <a16:creationId xmlns:a16="http://schemas.microsoft.com/office/drawing/2014/main" id="{D207840C-DEEF-4777-9674-9B68F19A4E43}"/>
              </a:ext>
            </a:extLst>
          </p:cNvPr>
          <p:cNvSpPr txBox="1"/>
          <p:nvPr/>
        </p:nvSpPr>
        <p:spPr>
          <a:xfrm>
            <a:off x="2748950" y="5924531"/>
            <a:ext cx="6694141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latin typeface="PingFang SC Semibold"/>
                <a:ea typeface="PingFang SC Semibold"/>
                <a:cs typeface="PingFang SC Semibold"/>
                <a:sym typeface="PingFang SC Semibold"/>
              </a:defRPr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产品战略定位：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以乳腺健康市场为切入点，搭建一个全生命周期的健康管理服务平台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89865800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矩形">
            <a:extLst>
              <a:ext uri="{FF2B5EF4-FFF2-40B4-BE49-F238E27FC236}">
                <a16:creationId xmlns:a16="http://schemas.microsoft.com/office/drawing/2014/main" id="{60402663-6EF4-4CF3-B7E8-23E9A67A7CEC}"/>
              </a:ext>
            </a:extLst>
          </p:cNvPr>
          <p:cNvSpPr/>
          <p:nvPr/>
        </p:nvSpPr>
        <p:spPr>
          <a:xfrm>
            <a:off x="4376058" y="2254693"/>
            <a:ext cx="3032270" cy="3699161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2313276E-F732-4BF4-8CEE-9ABBE84735CE}"/>
              </a:ext>
            </a:extLst>
          </p:cNvPr>
          <p:cNvSpPr/>
          <p:nvPr/>
        </p:nvSpPr>
        <p:spPr>
          <a:xfrm rot="5400000">
            <a:off x="902098" y="2771549"/>
            <a:ext cx="3040852" cy="3040852"/>
          </a:xfrm>
          <a:prstGeom prst="ellipse">
            <a:avLst/>
          </a:prstGeom>
          <a:gradFill>
            <a:gsLst>
              <a:gs pos="0">
                <a:srgbClr val="3C5DEB">
                  <a:alpha val="50000"/>
                </a:srgbClr>
              </a:gs>
              <a:gs pos="81000">
                <a:srgbClr val="9DAEF5">
                  <a:alpha val="9000"/>
                </a:srgbClr>
              </a:gs>
              <a:gs pos="100000">
                <a:srgbClr val="FFFFFF">
                  <a:alpha val="0"/>
                </a:srgbClr>
              </a:gs>
            </a:gsLst>
            <a:path path="shape">
              <a:fillToRect l="-1333" t="48214" r="101333" b="51785"/>
            </a:path>
          </a:gradFill>
          <a:ln w="12700" cap="flat">
            <a:solidFill>
              <a:schemeClr val="accent1">
                <a:alpha val="50000"/>
              </a:schemeClr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25A65F86-50C5-49CE-B574-B30DC29E51B2}"/>
              </a:ext>
            </a:extLst>
          </p:cNvPr>
          <p:cNvSpPr/>
          <p:nvPr/>
        </p:nvSpPr>
        <p:spPr>
          <a:xfrm rot="5400000">
            <a:off x="1274678" y="2771549"/>
            <a:ext cx="2295693" cy="2295693"/>
          </a:xfrm>
          <a:prstGeom prst="ellipse">
            <a:avLst/>
          </a:prstGeom>
          <a:gradFill>
            <a:gsLst>
              <a:gs pos="0">
                <a:srgbClr val="3C5DEB">
                  <a:alpha val="50000"/>
                </a:srgbClr>
              </a:gs>
              <a:gs pos="81000">
                <a:srgbClr val="9DAEF5">
                  <a:alpha val="9000"/>
                </a:srgbClr>
              </a:gs>
              <a:gs pos="100000">
                <a:srgbClr val="FFFFFF">
                  <a:alpha val="0"/>
                </a:srgbClr>
              </a:gs>
            </a:gsLst>
            <a:path path="shape">
              <a:fillToRect l="-1333" t="48214" r="101333" b="51785"/>
            </a:path>
          </a:gra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3A00B35A-CF36-4ACE-9B6A-2676C1879905}"/>
              </a:ext>
            </a:extLst>
          </p:cNvPr>
          <p:cNvSpPr/>
          <p:nvPr/>
        </p:nvSpPr>
        <p:spPr>
          <a:xfrm rot="5400000">
            <a:off x="1648478" y="2771549"/>
            <a:ext cx="1548094" cy="1548094"/>
          </a:xfrm>
          <a:prstGeom prst="ellipse">
            <a:avLst/>
          </a:prstGeom>
          <a:gradFill>
            <a:gsLst>
              <a:gs pos="0">
                <a:srgbClr val="3C5DEB"/>
              </a:gs>
              <a:gs pos="72330">
                <a:srgbClr val="9DAEF5">
                  <a:alpha val="54000"/>
                </a:srgbClr>
              </a:gs>
              <a:gs pos="100000">
                <a:srgbClr val="FFFFFF">
                  <a:alpha val="0"/>
                </a:srgbClr>
              </a:gs>
            </a:gsLst>
            <a:path path="shape">
              <a:fillToRect l="-1333" t="48214" r="101333" b="51785"/>
            </a:path>
          </a:gra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" name="Object23">
            <a:extLst>
              <a:ext uri="{FF2B5EF4-FFF2-40B4-BE49-F238E27FC236}">
                <a16:creationId xmlns:a16="http://schemas.microsoft.com/office/drawing/2014/main" id="{F9E47BCD-CCAB-477A-81FF-D0F432620A23}"/>
              </a:ext>
            </a:extLst>
          </p:cNvPr>
          <p:cNvSpPr txBox="1"/>
          <p:nvPr/>
        </p:nvSpPr>
        <p:spPr>
          <a:xfrm>
            <a:off x="666750" y="800099"/>
            <a:ext cx="230505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en-US" altLang="zh-CN" dirty="0">
                <a:sym typeface="Helvetica"/>
              </a:rPr>
              <a:t>BUSINESS INSIGHT</a:t>
            </a:r>
            <a:endParaRPr dirty="0">
              <a:sym typeface="Helvetica"/>
            </a:endParaRPr>
          </a:p>
        </p:txBody>
      </p:sp>
      <p:sp>
        <p:nvSpPr>
          <p:cNvPr id="4" name="Object24">
            <a:extLst>
              <a:ext uri="{FF2B5EF4-FFF2-40B4-BE49-F238E27FC236}">
                <a16:creationId xmlns:a16="http://schemas.microsoft.com/office/drawing/2014/main" id="{22EF40C9-BE16-4BE9-9FE6-C4CCBBECA551}"/>
              </a:ext>
            </a:extLst>
          </p:cNvPr>
          <p:cNvSpPr txBox="1"/>
          <p:nvPr/>
        </p:nvSpPr>
        <p:spPr>
          <a:xfrm>
            <a:off x="2971800" y="800099"/>
            <a:ext cx="1778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商业洞察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5" name="Object25">
            <a:extLst>
              <a:ext uri="{FF2B5EF4-FFF2-40B4-BE49-F238E27FC236}">
                <a16:creationId xmlns:a16="http://schemas.microsoft.com/office/drawing/2014/main" id="{16BAA332-1FBA-460B-8A22-E093C1A25FBF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商业和技术评估产品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pic>
        <p:nvPicPr>
          <p:cNvPr id="6" name="Object 1" descr="Object 1">
            <a:extLst>
              <a:ext uri="{FF2B5EF4-FFF2-40B4-BE49-F238E27FC236}">
                <a16:creationId xmlns:a16="http://schemas.microsoft.com/office/drawing/2014/main" id="{8154FB97-490F-4A51-9B99-E0B70F729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866775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Object25">
            <a:extLst>
              <a:ext uri="{FF2B5EF4-FFF2-40B4-BE49-F238E27FC236}">
                <a16:creationId xmlns:a16="http://schemas.microsoft.com/office/drawing/2014/main" id="{575A6638-BC93-4702-B7F5-BAD13C946056}"/>
              </a:ext>
            </a:extLst>
          </p:cNvPr>
          <p:cNvSpPr txBox="1"/>
          <p:nvPr/>
        </p:nvSpPr>
        <p:spPr>
          <a:xfrm>
            <a:off x="700087" y="1338714"/>
            <a:ext cx="800100" cy="170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用户分析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8A735A03-5D7B-4E7E-B5A0-E113108FD6AD}"/>
              </a:ext>
            </a:extLst>
          </p:cNvPr>
          <p:cNvSpPr/>
          <p:nvPr/>
        </p:nvSpPr>
        <p:spPr>
          <a:xfrm>
            <a:off x="1965325" y="2768997"/>
            <a:ext cx="914400" cy="9144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1" name="Object29">
            <a:extLst>
              <a:ext uri="{FF2B5EF4-FFF2-40B4-BE49-F238E27FC236}">
                <a16:creationId xmlns:a16="http://schemas.microsoft.com/office/drawing/2014/main" id="{EF664337-EA53-4AC1-948A-4A77FA03E3DA}"/>
              </a:ext>
            </a:extLst>
          </p:cNvPr>
          <p:cNvSpPr txBox="1"/>
          <p:nvPr/>
        </p:nvSpPr>
        <p:spPr>
          <a:xfrm>
            <a:off x="1965325" y="3125477"/>
            <a:ext cx="914400" cy="206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乳腺患者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2" name="Object29">
            <a:extLst>
              <a:ext uri="{FF2B5EF4-FFF2-40B4-BE49-F238E27FC236}">
                <a16:creationId xmlns:a16="http://schemas.microsoft.com/office/drawing/2014/main" id="{44D4E0D9-B3B5-4BE8-B5F2-5D20914D422D}"/>
              </a:ext>
            </a:extLst>
          </p:cNvPr>
          <p:cNvSpPr txBox="1"/>
          <p:nvPr/>
        </p:nvSpPr>
        <p:spPr>
          <a:xfrm>
            <a:off x="1965325" y="3868676"/>
            <a:ext cx="914400" cy="206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患者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3" name="Object29">
            <a:extLst>
              <a:ext uri="{FF2B5EF4-FFF2-40B4-BE49-F238E27FC236}">
                <a16:creationId xmlns:a16="http://schemas.microsoft.com/office/drawing/2014/main" id="{7F4F002F-7B77-42C2-A723-603C37068709}"/>
              </a:ext>
            </a:extLst>
          </p:cNvPr>
          <p:cNvSpPr txBox="1"/>
          <p:nvPr/>
        </p:nvSpPr>
        <p:spPr>
          <a:xfrm>
            <a:off x="1965325" y="4588950"/>
            <a:ext cx="914400" cy="206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慢病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4" name="Object29">
            <a:extLst>
              <a:ext uri="{FF2B5EF4-FFF2-40B4-BE49-F238E27FC236}">
                <a16:creationId xmlns:a16="http://schemas.microsoft.com/office/drawing/2014/main" id="{3E00F3FF-0894-41DE-A040-A8FEBF77A6CD}"/>
              </a:ext>
            </a:extLst>
          </p:cNvPr>
          <p:cNvSpPr txBox="1"/>
          <p:nvPr/>
        </p:nvSpPr>
        <p:spPr>
          <a:xfrm>
            <a:off x="1965325" y="5336549"/>
            <a:ext cx="914400" cy="206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健康用户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57" name="分析思考">
            <a:extLst>
              <a:ext uri="{FF2B5EF4-FFF2-40B4-BE49-F238E27FC236}">
                <a16:creationId xmlns:a16="http://schemas.microsoft.com/office/drawing/2014/main" id="{605FEE5A-D1C8-4299-9208-DEAA54322F51}"/>
              </a:ext>
            </a:extLst>
          </p:cNvPr>
          <p:cNvSpPr txBox="1"/>
          <p:nvPr/>
        </p:nvSpPr>
        <p:spPr>
          <a:xfrm>
            <a:off x="5558768" y="3551049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在线问诊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8" name="正方形">
            <a:extLst>
              <a:ext uri="{FF2B5EF4-FFF2-40B4-BE49-F238E27FC236}">
                <a16:creationId xmlns:a16="http://schemas.microsoft.com/office/drawing/2014/main" id="{F9E5543A-1F32-4C04-8040-880568505ECB}"/>
              </a:ext>
            </a:extLst>
          </p:cNvPr>
          <p:cNvSpPr/>
          <p:nvPr/>
        </p:nvSpPr>
        <p:spPr>
          <a:xfrm>
            <a:off x="2925713" y="3619982"/>
            <a:ext cx="98095" cy="98095"/>
          </a:xfrm>
          <a:prstGeom prst="rect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9" name="线条">
            <a:extLst>
              <a:ext uri="{FF2B5EF4-FFF2-40B4-BE49-F238E27FC236}">
                <a16:creationId xmlns:a16="http://schemas.microsoft.com/office/drawing/2014/main" id="{A46D2D84-5B1F-4240-AA5D-3DD0C7652479}"/>
              </a:ext>
            </a:extLst>
          </p:cNvPr>
          <p:cNvSpPr/>
          <p:nvPr/>
        </p:nvSpPr>
        <p:spPr>
          <a:xfrm>
            <a:off x="3030964" y="3669030"/>
            <a:ext cx="1345094" cy="0"/>
          </a:xfrm>
          <a:prstGeom prst="line">
            <a:avLst/>
          </a:prstGeom>
          <a:ln w="12700">
            <a:solidFill>
              <a:srgbClr val="3C5DEB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" name="线条">
            <a:extLst>
              <a:ext uri="{FF2B5EF4-FFF2-40B4-BE49-F238E27FC236}">
                <a16:creationId xmlns:a16="http://schemas.microsoft.com/office/drawing/2014/main" id="{F6724481-7738-459D-B7B0-3F928F0B847A}"/>
              </a:ext>
            </a:extLst>
          </p:cNvPr>
          <p:cNvSpPr/>
          <p:nvPr/>
        </p:nvSpPr>
        <p:spPr>
          <a:xfrm>
            <a:off x="7408328" y="3669030"/>
            <a:ext cx="1477996" cy="0"/>
          </a:xfrm>
          <a:prstGeom prst="line">
            <a:avLst/>
          </a:prstGeom>
          <a:ln w="12700">
            <a:solidFill>
              <a:srgbClr val="3C5DEB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" name="分析思考">
            <a:extLst>
              <a:ext uri="{FF2B5EF4-FFF2-40B4-BE49-F238E27FC236}">
                <a16:creationId xmlns:a16="http://schemas.microsoft.com/office/drawing/2014/main" id="{9774D836-2CF6-4924-8FAC-07BFA02E815C}"/>
              </a:ext>
            </a:extLst>
          </p:cNvPr>
          <p:cNvSpPr txBox="1"/>
          <p:nvPr/>
        </p:nvSpPr>
        <p:spPr>
          <a:xfrm>
            <a:off x="4786922" y="4384464"/>
            <a:ext cx="221054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饮食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+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习惯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+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用药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+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体征数据检测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3" name="正方形">
            <a:extLst>
              <a:ext uri="{FF2B5EF4-FFF2-40B4-BE49-F238E27FC236}">
                <a16:creationId xmlns:a16="http://schemas.microsoft.com/office/drawing/2014/main" id="{D8964D63-735B-425A-9CCE-AC5A6D98D534}"/>
              </a:ext>
            </a:extLst>
          </p:cNvPr>
          <p:cNvSpPr/>
          <p:nvPr/>
        </p:nvSpPr>
        <p:spPr>
          <a:xfrm>
            <a:off x="2925713" y="4453397"/>
            <a:ext cx="98095" cy="98095"/>
          </a:xfrm>
          <a:prstGeom prst="rect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4" name="线条">
            <a:extLst>
              <a:ext uri="{FF2B5EF4-FFF2-40B4-BE49-F238E27FC236}">
                <a16:creationId xmlns:a16="http://schemas.microsoft.com/office/drawing/2014/main" id="{56DE0949-AAF2-4329-A855-8B5A04319186}"/>
              </a:ext>
            </a:extLst>
          </p:cNvPr>
          <p:cNvSpPr/>
          <p:nvPr/>
        </p:nvSpPr>
        <p:spPr>
          <a:xfrm>
            <a:off x="3030964" y="4502445"/>
            <a:ext cx="1345094" cy="0"/>
          </a:xfrm>
          <a:prstGeom prst="line">
            <a:avLst/>
          </a:prstGeom>
          <a:ln w="12700">
            <a:solidFill>
              <a:srgbClr val="3C5DEB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" name="线条">
            <a:extLst>
              <a:ext uri="{FF2B5EF4-FFF2-40B4-BE49-F238E27FC236}">
                <a16:creationId xmlns:a16="http://schemas.microsoft.com/office/drawing/2014/main" id="{66359A8C-E520-4BD2-8410-98EE41E0A718}"/>
              </a:ext>
            </a:extLst>
          </p:cNvPr>
          <p:cNvSpPr/>
          <p:nvPr/>
        </p:nvSpPr>
        <p:spPr>
          <a:xfrm>
            <a:off x="7408327" y="4502445"/>
            <a:ext cx="1482963" cy="0"/>
          </a:xfrm>
          <a:prstGeom prst="line">
            <a:avLst/>
          </a:prstGeom>
          <a:ln w="12700">
            <a:solidFill>
              <a:srgbClr val="3C5DEB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分析思考">
            <a:extLst>
              <a:ext uri="{FF2B5EF4-FFF2-40B4-BE49-F238E27FC236}">
                <a16:creationId xmlns:a16="http://schemas.microsoft.com/office/drawing/2014/main" id="{720AC8DA-601D-4FAF-850E-39C032C92AD3}"/>
              </a:ext>
            </a:extLst>
          </p:cNvPr>
          <p:cNvSpPr txBox="1"/>
          <p:nvPr/>
        </p:nvSpPr>
        <p:spPr>
          <a:xfrm>
            <a:off x="5146797" y="5223463"/>
            <a:ext cx="1490793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饮食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+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运动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+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生活习惯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8" name="正方形">
            <a:extLst>
              <a:ext uri="{FF2B5EF4-FFF2-40B4-BE49-F238E27FC236}">
                <a16:creationId xmlns:a16="http://schemas.microsoft.com/office/drawing/2014/main" id="{901A357B-495B-4E33-A1C6-5102175FAF6E}"/>
              </a:ext>
            </a:extLst>
          </p:cNvPr>
          <p:cNvSpPr/>
          <p:nvPr/>
        </p:nvSpPr>
        <p:spPr>
          <a:xfrm>
            <a:off x="2925713" y="5292396"/>
            <a:ext cx="98095" cy="98095"/>
          </a:xfrm>
          <a:prstGeom prst="rect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9" name="线条">
            <a:extLst>
              <a:ext uri="{FF2B5EF4-FFF2-40B4-BE49-F238E27FC236}">
                <a16:creationId xmlns:a16="http://schemas.microsoft.com/office/drawing/2014/main" id="{116A04AA-FB12-45A0-A858-28CB29F5F99B}"/>
              </a:ext>
            </a:extLst>
          </p:cNvPr>
          <p:cNvSpPr/>
          <p:nvPr/>
        </p:nvSpPr>
        <p:spPr>
          <a:xfrm>
            <a:off x="3030964" y="5341444"/>
            <a:ext cx="1345094" cy="0"/>
          </a:xfrm>
          <a:prstGeom prst="line">
            <a:avLst/>
          </a:prstGeom>
          <a:ln w="12700">
            <a:solidFill>
              <a:srgbClr val="3C5DEB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线条">
            <a:extLst>
              <a:ext uri="{FF2B5EF4-FFF2-40B4-BE49-F238E27FC236}">
                <a16:creationId xmlns:a16="http://schemas.microsoft.com/office/drawing/2014/main" id="{2912772C-BE6D-419D-918C-2677E1573A25}"/>
              </a:ext>
            </a:extLst>
          </p:cNvPr>
          <p:cNvSpPr/>
          <p:nvPr/>
        </p:nvSpPr>
        <p:spPr>
          <a:xfrm>
            <a:off x="7408328" y="5341444"/>
            <a:ext cx="1477996" cy="0"/>
          </a:xfrm>
          <a:prstGeom prst="line">
            <a:avLst/>
          </a:prstGeom>
          <a:ln w="12700">
            <a:solidFill>
              <a:srgbClr val="3C5DEB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A1A09F5F-CD56-476D-BB6A-15D423B1D717}"/>
              </a:ext>
            </a:extLst>
          </p:cNvPr>
          <p:cNvGrpSpPr/>
          <p:nvPr/>
        </p:nvGrpSpPr>
        <p:grpSpPr>
          <a:xfrm>
            <a:off x="8893659" y="2473251"/>
            <a:ext cx="1895480" cy="3480607"/>
            <a:chOff x="8893659" y="2473251"/>
            <a:chExt cx="1895480" cy="3480607"/>
          </a:xfrm>
        </p:grpSpPr>
        <p:sp>
          <p:nvSpPr>
            <p:cNvPr id="40" name="矩形">
              <a:extLst>
                <a:ext uri="{FF2B5EF4-FFF2-40B4-BE49-F238E27FC236}">
                  <a16:creationId xmlns:a16="http://schemas.microsoft.com/office/drawing/2014/main" id="{57D0296C-8B03-43E4-8DA1-1A95BFD8D8F3}"/>
                </a:ext>
              </a:extLst>
            </p:cNvPr>
            <p:cNvSpPr/>
            <p:nvPr/>
          </p:nvSpPr>
          <p:spPr>
            <a:xfrm rot="5400000" flipV="1">
              <a:off x="8101095" y="3265815"/>
              <a:ext cx="3480607" cy="1895480"/>
            </a:xfrm>
            <a:prstGeom prst="rect">
              <a:avLst/>
            </a:prstGeom>
            <a:gradFill>
              <a:gsLst>
                <a:gs pos="0">
                  <a:srgbClr val="3C5DEB">
                    <a:alpha val="29708"/>
                  </a:srgbClr>
                </a:gs>
                <a:gs pos="72330">
                  <a:srgbClr val="9DAEF5">
                    <a:alpha val="14854"/>
                  </a:srgbClr>
                </a:gs>
                <a:gs pos="100000">
                  <a:srgbClr val="FFFFFF">
                    <a:alpha val="0"/>
                  </a:srgbClr>
                </a:gs>
              </a:gsLst>
              <a:path>
                <a:fillToRect l="-1333" t="48214" r="101333" b="51785"/>
              </a:path>
            </a:gradFill>
            <a:ln w="3175"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3C5DEB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42" name="矩形">
              <a:extLst>
                <a:ext uri="{FF2B5EF4-FFF2-40B4-BE49-F238E27FC236}">
                  <a16:creationId xmlns:a16="http://schemas.microsoft.com/office/drawing/2014/main" id="{45168E4D-F509-4287-B630-7B3CD949E418}"/>
                </a:ext>
              </a:extLst>
            </p:cNvPr>
            <p:cNvSpPr/>
            <p:nvPr/>
          </p:nvSpPr>
          <p:spPr>
            <a:xfrm>
              <a:off x="8893661" y="2487152"/>
              <a:ext cx="1895475" cy="3466703"/>
            </a:xfrm>
            <a:prstGeom prst="rect">
              <a:avLst/>
            </a:prstGeom>
            <a:noFill/>
            <a:ln w="12700">
              <a:solidFill>
                <a:srgbClr val="3C5DEB"/>
              </a:solidFill>
              <a:prstDash val="solid"/>
              <a:miter lim="400000"/>
            </a:ln>
          </p:spPr>
          <p:txBody>
            <a:bodyPr lIns="25400" tIns="25400" rIns="25400" bIns="25400" anchor="ctr"/>
            <a:lstStyle/>
            <a:p>
              <a:pPr algn="ctr" defTabSz="412750" hangingPunct="0"/>
              <a:endParaRPr sz="1600" kern="0" dirty="0">
                <a:solidFill>
                  <a:srgbClr val="FFFFFF"/>
                </a:solidFill>
                <a:latin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B7B5EA96-F75A-440D-88A9-0117CFEC2321}"/>
                </a:ext>
              </a:extLst>
            </p:cNvPr>
            <p:cNvSpPr/>
            <p:nvPr/>
          </p:nvSpPr>
          <p:spPr>
            <a:xfrm>
              <a:off x="9079398" y="2722863"/>
              <a:ext cx="1524000" cy="324987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73" name="设计">
              <a:extLst>
                <a:ext uri="{FF2B5EF4-FFF2-40B4-BE49-F238E27FC236}">
                  <a16:creationId xmlns:a16="http://schemas.microsoft.com/office/drawing/2014/main" id="{876AE67D-6297-4C17-BA3C-50F5437A50E0}"/>
                </a:ext>
              </a:extLst>
            </p:cNvPr>
            <p:cNvSpPr txBox="1"/>
            <p:nvPr/>
          </p:nvSpPr>
          <p:spPr>
            <a:xfrm>
              <a:off x="9195519" y="2766027"/>
              <a:ext cx="1291758" cy="23865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就诊建议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55CE4EC8-F8E5-4D88-8ACF-F22219A2CFBB}"/>
                </a:ext>
              </a:extLst>
            </p:cNvPr>
            <p:cNvSpPr/>
            <p:nvPr/>
          </p:nvSpPr>
          <p:spPr>
            <a:xfrm>
              <a:off x="9079398" y="3106711"/>
              <a:ext cx="1524000" cy="324987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75" name="设计">
              <a:extLst>
                <a:ext uri="{FF2B5EF4-FFF2-40B4-BE49-F238E27FC236}">
                  <a16:creationId xmlns:a16="http://schemas.microsoft.com/office/drawing/2014/main" id="{6F9BFB33-9CA7-4C09-8751-9889816F264A}"/>
                </a:ext>
              </a:extLst>
            </p:cNvPr>
            <p:cNvSpPr txBox="1"/>
            <p:nvPr/>
          </p:nvSpPr>
          <p:spPr>
            <a:xfrm>
              <a:off x="9195519" y="3149875"/>
              <a:ext cx="1291758" cy="23865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家庭医生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7BFD1724-742B-4349-95FA-0B02B2F7EE38}"/>
                </a:ext>
              </a:extLst>
            </p:cNvPr>
            <p:cNvSpPr/>
            <p:nvPr/>
          </p:nvSpPr>
          <p:spPr>
            <a:xfrm>
              <a:off x="9079398" y="3474862"/>
              <a:ext cx="1524000" cy="324987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77" name="设计">
              <a:extLst>
                <a:ext uri="{FF2B5EF4-FFF2-40B4-BE49-F238E27FC236}">
                  <a16:creationId xmlns:a16="http://schemas.microsoft.com/office/drawing/2014/main" id="{5EBA941B-48DA-47AC-8FC1-59E062762F69}"/>
                </a:ext>
              </a:extLst>
            </p:cNvPr>
            <p:cNvSpPr txBox="1"/>
            <p:nvPr/>
          </p:nvSpPr>
          <p:spPr>
            <a:xfrm>
              <a:off x="9195519" y="3518026"/>
              <a:ext cx="1291758" cy="23865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住院管理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89867C95-2180-4021-A7AA-459CC78436BF}"/>
                </a:ext>
              </a:extLst>
            </p:cNvPr>
            <p:cNvSpPr/>
            <p:nvPr/>
          </p:nvSpPr>
          <p:spPr>
            <a:xfrm>
              <a:off x="9079398" y="3846566"/>
              <a:ext cx="1524000" cy="324987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79" name="设计">
              <a:extLst>
                <a:ext uri="{FF2B5EF4-FFF2-40B4-BE49-F238E27FC236}">
                  <a16:creationId xmlns:a16="http://schemas.microsoft.com/office/drawing/2014/main" id="{26894868-810C-46C0-A275-5F78076CA08A}"/>
                </a:ext>
              </a:extLst>
            </p:cNvPr>
            <p:cNvSpPr txBox="1"/>
            <p:nvPr/>
          </p:nvSpPr>
          <p:spPr>
            <a:xfrm>
              <a:off x="9195519" y="3889730"/>
              <a:ext cx="1291758" cy="23865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良好用药习惯培养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C7100F01-68F6-452D-8C51-DB453459CED5}"/>
                </a:ext>
              </a:extLst>
            </p:cNvPr>
            <p:cNvSpPr/>
            <p:nvPr/>
          </p:nvSpPr>
          <p:spPr>
            <a:xfrm>
              <a:off x="9079398" y="4220601"/>
              <a:ext cx="1524000" cy="324987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81" name="设计">
              <a:extLst>
                <a:ext uri="{FF2B5EF4-FFF2-40B4-BE49-F238E27FC236}">
                  <a16:creationId xmlns:a16="http://schemas.microsoft.com/office/drawing/2014/main" id="{805B61BA-C2BB-4A97-9F2A-7C78CECDCB38}"/>
                </a:ext>
              </a:extLst>
            </p:cNvPr>
            <p:cNvSpPr txBox="1"/>
            <p:nvPr/>
          </p:nvSpPr>
          <p:spPr>
            <a:xfrm>
              <a:off x="9195519" y="4263765"/>
              <a:ext cx="1291758" cy="23865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疾病预警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1F831791-6C96-4324-86EA-73FA5E547D4A}"/>
                </a:ext>
              </a:extLst>
            </p:cNvPr>
            <p:cNvSpPr/>
            <p:nvPr/>
          </p:nvSpPr>
          <p:spPr>
            <a:xfrm>
              <a:off x="9079398" y="4610722"/>
              <a:ext cx="1524000" cy="324987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83" name="设计">
              <a:extLst>
                <a:ext uri="{FF2B5EF4-FFF2-40B4-BE49-F238E27FC236}">
                  <a16:creationId xmlns:a16="http://schemas.microsoft.com/office/drawing/2014/main" id="{9C387F9E-1C8F-4E17-A728-D3B8317C4A72}"/>
                </a:ext>
              </a:extLst>
            </p:cNvPr>
            <p:cNvSpPr txBox="1"/>
            <p:nvPr/>
          </p:nvSpPr>
          <p:spPr>
            <a:xfrm>
              <a:off x="9195519" y="4653886"/>
              <a:ext cx="1291758" cy="23865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营养建议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BFC545FC-6EE2-4CC3-9092-F6A2F895E18C}"/>
                </a:ext>
              </a:extLst>
            </p:cNvPr>
            <p:cNvSpPr/>
            <p:nvPr/>
          </p:nvSpPr>
          <p:spPr>
            <a:xfrm>
              <a:off x="9079398" y="4978873"/>
              <a:ext cx="1524000" cy="324987"/>
            </a:xfrm>
            <a:prstGeom prst="rect">
              <a:avLst/>
            </a:prstGeom>
            <a:solidFill>
              <a:srgbClr val="FFFFFF"/>
            </a:solidFill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85" name="设计">
              <a:extLst>
                <a:ext uri="{FF2B5EF4-FFF2-40B4-BE49-F238E27FC236}">
                  <a16:creationId xmlns:a16="http://schemas.microsoft.com/office/drawing/2014/main" id="{E3EDD0D6-008D-4DD2-890C-74F9D7D97D9A}"/>
                </a:ext>
              </a:extLst>
            </p:cNvPr>
            <p:cNvSpPr txBox="1"/>
            <p:nvPr/>
          </p:nvSpPr>
          <p:spPr>
            <a:xfrm>
              <a:off x="9195519" y="5022037"/>
              <a:ext cx="1291758" cy="23865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行为干预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ADA2174E-7470-4DFD-95A9-AB84FD863D8B}"/>
                </a:ext>
              </a:extLst>
            </p:cNvPr>
            <p:cNvSpPr/>
            <p:nvPr/>
          </p:nvSpPr>
          <p:spPr>
            <a:xfrm>
              <a:off x="9079398" y="5347024"/>
              <a:ext cx="1524000" cy="324987"/>
            </a:xfrm>
            <a:prstGeom prst="rect">
              <a:avLst/>
            </a:prstGeom>
            <a:solidFill>
              <a:srgbClr val="FFFFFF"/>
            </a:solidFill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87" name="设计">
              <a:extLst>
                <a:ext uri="{FF2B5EF4-FFF2-40B4-BE49-F238E27FC236}">
                  <a16:creationId xmlns:a16="http://schemas.microsoft.com/office/drawing/2014/main" id="{74DA6B75-A5A7-49D8-9ED2-E558E406956B}"/>
                </a:ext>
              </a:extLst>
            </p:cNvPr>
            <p:cNvSpPr txBox="1"/>
            <p:nvPr/>
          </p:nvSpPr>
          <p:spPr>
            <a:xfrm>
              <a:off x="9195519" y="5390188"/>
              <a:ext cx="1291758" cy="23865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健康科普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sp>
        <p:nvSpPr>
          <p:cNvPr id="90" name="矩形 89">
            <a:extLst>
              <a:ext uri="{FF2B5EF4-FFF2-40B4-BE49-F238E27FC236}">
                <a16:creationId xmlns:a16="http://schemas.microsoft.com/office/drawing/2014/main" id="{CDDBCD5C-7E37-4805-9006-7D004AFBEDA0}"/>
              </a:ext>
            </a:extLst>
          </p:cNvPr>
          <p:cNvSpPr/>
          <p:nvPr/>
        </p:nvSpPr>
        <p:spPr>
          <a:xfrm>
            <a:off x="1496641" y="2034504"/>
            <a:ext cx="1802094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1" name="Object29">
            <a:extLst>
              <a:ext uri="{FF2B5EF4-FFF2-40B4-BE49-F238E27FC236}">
                <a16:creationId xmlns:a16="http://schemas.microsoft.com/office/drawing/2014/main" id="{7B89EFEF-E403-4F15-AEFD-58CFD8133CEE}"/>
              </a:ext>
            </a:extLst>
          </p:cNvPr>
          <p:cNvSpPr txBox="1"/>
          <p:nvPr/>
        </p:nvSpPr>
        <p:spPr>
          <a:xfrm>
            <a:off x="1623641" y="2084597"/>
            <a:ext cx="154809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用户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2B90E1EA-9740-42FB-9792-B8855CAF43E8}"/>
              </a:ext>
            </a:extLst>
          </p:cNvPr>
          <p:cNvSpPr/>
          <p:nvPr/>
        </p:nvSpPr>
        <p:spPr>
          <a:xfrm>
            <a:off x="4991146" y="2034504"/>
            <a:ext cx="1802094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3" name="Object29">
            <a:extLst>
              <a:ext uri="{FF2B5EF4-FFF2-40B4-BE49-F238E27FC236}">
                <a16:creationId xmlns:a16="http://schemas.microsoft.com/office/drawing/2014/main" id="{9A1C3B28-5BCF-49F7-9268-40DACFFD6DBF}"/>
              </a:ext>
            </a:extLst>
          </p:cNvPr>
          <p:cNvSpPr txBox="1"/>
          <p:nvPr/>
        </p:nvSpPr>
        <p:spPr>
          <a:xfrm>
            <a:off x="5118146" y="2084597"/>
            <a:ext cx="154809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用户场景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6A2F09CA-2AA4-422B-A638-B8A11A4BD265}"/>
              </a:ext>
            </a:extLst>
          </p:cNvPr>
          <p:cNvSpPr/>
          <p:nvPr/>
        </p:nvSpPr>
        <p:spPr>
          <a:xfrm>
            <a:off x="8893661" y="2034504"/>
            <a:ext cx="1802094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5" name="Object29">
            <a:extLst>
              <a:ext uri="{FF2B5EF4-FFF2-40B4-BE49-F238E27FC236}">
                <a16:creationId xmlns:a16="http://schemas.microsoft.com/office/drawing/2014/main" id="{87069925-0BBD-47EE-BB1D-3F6A72330F8F}"/>
              </a:ext>
            </a:extLst>
          </p:cNvPr>
          <p:cNvSpPr txBox="1"/>
          <p:nvPr/>
        </p:nvSpPr>
        <p:spPr>
          <a:xfrm>
            <a:off x="9020661" y="2084597"/>
            <a:ext cx="154809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需求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16" name="矩形">
            <a:extLst>
              <a:ext uri="{FF2B5EF4-FFF2-40B4-BE49-F238E27FC236}">
                <a16:creationId xmlns:a16="http://schemas.microsoft.com/office/drawing/2014/main" id="{C9C7C37F-13A4-4B05-AD14-0E9CB72BD846}"/>
              </a:ext>
            </a:extLst>
          </p:cNvPr>
          <p:cNvSpPr/>
          <p:nvPr/>
        </p:nvSpPr>
        <p:spPr>
          <a:xfrm>
            <a:off x="4569437" y="3460273"/>
            <a:ext cx="264551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17" name="矩形">
            <a:extLst>
              <a:ext uri="{FF2B5EF4-FFF2-40B4-BE49-F238E27FC236}">
                <a16:creationId xmlns:a16="http://schemas.microsoft.com/office/drawing/2014/main" id="{5B9E1FF1-A1CA-474F-AAD3-23839E31D352}"/>
              </a:ext>
            </a:extLst>
          </p:cNvPr>
          <p:cNvSpPr/>
          <p:nvPr/>
        </p:nvSpPr>
        <p:spPr>
          <a:xfrm>
            <a:off x="4569437" y="4293577"/>
            <a:ext cx="264551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18" name="矩形">
            <a:extLst>
              <a:ext uri="{FF2B5EF4-FFF2-40B4-BE49-F238E27FC236}">
                <a16:creationId xmlns:a16="http://schemas.microsoft.com/office/drawing/2014/main" id="{4DB9AABF-2D9D-4BC0-8AE2-B1BE6307B360}"/>
              </a:ext>
            </a:extLst>
          </p:cNvPr>
          <p:cNvSpPr/>
          <p:nvPr/>
        </p:nvSpPr>
        <p:spPr>
          <a:xfrm>
            <a:off x="4569437" y="5131517"/>
            <a:ext cx="264551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109561799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矩形">
            <a:extLst>
              <a:ext uri="{FF2B5EF4-FFF2-40B4-BE49-F238E27FC236}">
                <a16:creationId xmlns:a16="http://schemas.microsoft.com/office/drawing/2014/main" id="{40634B72-15C0-492B-B119-515139809CA6}"/>
              </a:ext>
            </a:extLst>
          </p:cNvPr>
          <p:cNvSpPr/>
          <p:nvPr/>
        </p:nvSpPr>
        <p:spPr>
          <a:xfrm>
            <a:off x="3140482" y="5503058"/>
            <a:ext cx="7725830" cy="725041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8" name="矩形">
            <a:extLst>
              <a:ext uri="{FF2B5EF4-FFF2-40B4-BE49-F238E27FC236}">
                <a16:creationId xmlns:a16="http://schemas.microsoft.com/office/drawing/2014/main" id="{EBA21593-D152-473F-BFF5-CC258224564E}"/>
              </a:ext>
            </a:extLst>
          </p:cNvPr>
          <p:cNvSpPr/>
          <p:nvPr/>
        </p:nvSpPr>
        <p:spPr>
          <a:xfrm rot="5400000" flipV="1">
            <a:off x="124684" y="2874359"/>
            <a:ext cx="3424518" cy="2353077"/>
          </a:xfrm>
          <a:prstGeom prst="rect">
            <a:avLst/>
          </a:prstGeom>
          <a:gradFill>
            <a:gsLst>
              <a:gs pos="0">
                <a:srgbClr val="3C5DEB">
                  <a:alpha val="29708"/>
                </a:srgbClr>
              </a:gs>
              <a:gs pos="72330">
                <a:srgbClr val="9DAEF5">
                  <a:alpha val="14854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-1333" t="48214" r="101333" b="51785"/>
            </a:path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pic>
        <p:nvPicPr>
          <p:cNvPr id="25" name="Object 2" descr="Object 2">
            <a:extLst>
              <a:ext uri="{FF2B5EF4-FFF2-40B4-BE49-F238E27FC236}">
                <a16:creationId xmlns:a16="http://schemas.microsoft.com/office/drawing/2014/main" id="{E97B27CD-0B0F-4F1B-A111-03E38FC67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253" y="1280762"/>
            <a:ext cx="6481194" cy="5833072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Object23">
            <a:extLst>
              <a:ext uri="{FF2B5EF4-FFF2-40B4-BE49-F238E27FC236}">
                <a16:creationId xmlns:a16="http://schemas.microsoft.com/office/drawing/2014/main" id="{269C1653-C1EC-4E71-84C8-CD4F622EAB6B}"/>
              </a:ext>
            </a:extLst>
          </p:cNvPr>
          <p:cNvSpPr txBox="1"/>
          <p:nvPr/>
        </p:nvSpPr>
        <p:spPr>
          <a:xfrm>
            <a:off x="666750" y="800099"/>
            <a:ext cx="112871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zh-CN" altLang="en-US" dirty="0">
                <a:sym typeface="Helvetica"/>
              </a:rPr>
              <a:t>磁力引擎</a:t>
            </a:r>
            <a:endParaRPr dirty="0">
              <a:sym typeface="Helvetica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0FEDDED2-E2DE-4920-800F-EF5D5251819B}"/>
              </a:ext>
            </a:extLst>
          </p:cNvPr>
          <p:cNvSpPr txBox="1"/>
          <p:nvPr/>
        </p:nvSpPr>
        <p:spPr>
          <a:xfrm>
            <a:off x="1795463" y="800099"/>
            <a:ext cx="17780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营销模型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6D2980B8-6106-4665-A5DA-2EF6BC5206D0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商业和技术评估产品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072020-1BBC-40C0-BF83-64EF0878A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" y="1201681"/>
            <a:ext cx="866775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B4F07788-ADF4-4703-BD76-362BD198E948}"/>
              </a:ext>
            </a:extLst>
          </p:cNvPr>
          <p:cNvSpPr txBox="1"/>
          <p:nvPr/>
        </p:nvSpPr>
        <p:spPr>
          <a:xfrm>
            <a:off x="700087" y="1338714"/>
            <a:ext cx="800100" cy="170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用户分析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F7ED304B-F3FE-4C83-8469-259C435AE89C}"/>
              </a:ext>
            </a:extLst>
          </p:cNvPr>
          <p:cNvSpPr/>
          <p:nvPr/>
        </p:nvSpPr>
        <p:spPr>
          <a:xfrm rot="21095657">
            <a:off x="4656647" y="2488237"/>
            <a:ext cx="2764406" cy="2764406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0B861C9-87CE-4DE6-B0A0-390BCA9EFC66}"/>
              </a:ext>
            </a:extLst>
          </p:cNvPr>
          <p:cNvSpPr/>
          <p:nvPr/>
        </p:nvSpPr>
        <p:spPr>
          <a:xfrm>
            <a:off x="5110843" y="2942433"/>
            <a:ext cx="1856014" cy="1856014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708280D0-5C97-48E5-AF19-D37F426BB983}"/>
              </a:ext>
            </a:extLst>
          </p:cNvPr>
          <p:cNvGrpSpPr/>
          <p:nvPr/>
        </p:nvGrpSpPr>
        <p:grpSpPr>
          <a:xfrm>
            <a:off x="5219700" y="3492182"/>
            <a:ext cx="1638300" cy="629830"/>
            <a:chOff x="5219700" y="3695655"/>
            <a:chExt cx="1638300" cy="629830"/>
          </a:xfrm>
        </p:grpSpPr>
        <p:sp>
          <p:nvSpPr>
            <p:cNvPr id="14" name="Object29">
              <a:extLst>
                <a:ext uri="{FF2B5EF4-FFF2-40B4-BE49-F238E27FC236}">
                  <a16:creationId xmlns:a16="http://schemas.microsoft.com/office/drawing/2014/main" id="{357699F2-A8B0-475D-B545-7CC069C33B40}"/>
                </a:ext>
              </a:extLst>
            </p:cNvPr>
            <p:cNvSpPr txBox="1"/>
            <p:nvPr/>
          </p:nvSpPr>
          <p:spPr>
            <a:xfrm>
              <a:off x="5219700" y="3695655"/>
              <a:ext cx="1638300" cy="2708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极致信任下的</a:t>
              </a:r>
              <a:endParaRPr kumimoji="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  <p:sp>
          <p:nvSpPr>
            <p:cNvPr id="26" name="Object29">
              <a:extLst>
                <a:ext uri="{FF2B5EF4-FFF2-40B4-BE49-F238E27FC236}">
                  <a16:creationId xmlns:a16="http://schemas.microsoft.com/office/drawing/2014/main" id="{0FD19167-0AF9-46C5-B21B-B281F1B31FA6}"/>
                </a:ext>
              </a:extLst>
            </p:cNvPr>
            <p:cNvSpPr txBox="1"/>
            <p:nvPr/>
          </p:nvSpPr>
          <p:spPr>
            <a:xfrm>
              <a:off x="5518150" y="4054684"/>
              <a:ext cx="1041400" cy="2708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用户磁场</a:t>
              </a:r>
              <a:endParaRPr kumimoji="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D8AB755B-A945-46BA-874A-59DCC02835EA}"/>
              </a:ext>
            </a:extLst>
          </p:cNvPr>
          <p:cNvGrpSpPr/>
          <p:nvPr/>
        </p:nvGrpSpPr>
        <p:grpSpPr>
          <a:xfrm rot="21095657">
            <a:off x="4893129" y="2705490"/>
            <a:ext cx="2291442" cy="2291442"/>
            <a:chOff x="4893129" y="2926760"/>
            <a:chExt cx="2291442" cy="2291442"/>
          </a:xfrm>
        </p:grpSpPr>
        <p:sp>
          <p:nvSpPr>
            <p:cNvPr id="28" name="弧形 27">
              <a:extLst>
                <a:ext uri="{FF2B5EF4-FFF2-40B4-BE49-F238E27FC236}">
                  <a16:creationId xmlns:a16="http://schemas.microsoft.com/office/drawing/2014/main" id="{EE3231F2-5885-4E13-B7F5-308AA2D1F7B3}"/>
                </a:ext>
              </a:extLst>
            </p:cNvPr>
            <p:cNvSpPr/>
            <p:nvPr/>
          </p:nvSpPr>
          <p:spPr>
            <a:xfrm>
              <a:off x="4893129" y="2926760"/>
              <a:ext cx="2291442" cy="2291442"/>
            </a:xfrm>
            <a:prstGeom prst="arc">
              <a:avLst>
                <a:gd name="adj1" fmla="val 17481876"/>
                <a:gd name="adj2" fmla="val 1952464"/>
              </a:avLst>
            </a:prstGeom>
            <a:noFill/>
            <a:ln w="6350" cap="flat">
              <a:solidFill>
                <a:schemeClr val="accent1"/>
              </a:solidFill>
              <a:prstDash val="sysDash"/>
              <a:miter lim="800000"/>
              <a:headEnd type="non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51B66287-A91B-4500-87CE-D3E28376627D}"/>
                </a:ext>
              </a:extLst>
            </p:cNvPr>
            <p:cNvSpPr/>
            <p:nvPr/>
          </p:nvSpPr>
          <p:spPr>
            <a:xfrm flipH="1">
              <a:off x="6397625" y="2965218"/>
              <a:ext cx="68580" cy="68580"/>
            </a:xfrm>
            <a:prstGeom prst="ellipse">
              <a:avLst/>
            </a:prstGeom>
            <a:solidFill>
              <a:srgbClr val="FFFFFF"/>
            </a:solidFill>
            <a:ln w="635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54B85A66-FF28-4CEC-91BC-AF3E307A9164}"/>
              </a:ext>
            </a:extLst>
          </p:cNvPr>
          <p:cNvGrpSpPr/>
          <p:nvPr/>
        </p:nvGrpSpPr>
        <p:grpSpPr>
          <a:xfrm rot="6695657">
            <a:off x="4893129" y="2705490"/>
            <a:ext cx="2291442" cy="2291442"/>
            <a:chOff x="4893129" y="2926760"/>
            <a:chExt cx="2291442" cy="2291442"/>
          </a:xfrm>
        </p:grpSpPr>
        <p:sp>
          <p:nvSpPr>
            <p:cNvPr id="32" name="弧形 31">
              <a:extLst>
                <a:ext uri="{FF2B5EF4-FFF2-40B4-BE49-F238E27FC236}">
                  <a16:creationId xmlns:a16="http://schemas.microsoft.com/office/drawing/2014/main" id="{11A01EB1-F9E3-4DF2-A2D4-A983CCC6D48D}"/>
                </a:ext>
              </a:extLst>
            </p:cNvPr>
            <p:cNvSpPr/>
            <p:nvPr/>
          </p:nvSpPr>
          <p:spPr>
            <a:xfrm>
              <a:off x="4893129" y="2926760"/>
              <a:ext cx="2291442" cy="2291442"/>
            </a:xfrm>
            <a:prstGeom prst="arc">
              <a:avLst>
                <a:gd name="adj1" fmla="val 17481876"/>
                <a:gd name="adj2" fmla="val 1952464"/>
              </a:avLst>
            </a:prstGeom>
            <a:noFill/>
            <a:ln w="6350" cap="flat">
              <a:solidFill>
                <a:schemeClr val="accent1"/>
              </a:solidFill>
              <a:prstDash val="sysDash"/>
              <a:miter lim="800000"/>
              <a:headEnd type="non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82AE8758-CFDA-44CA-94FB-20780219EB71}"/>
                </a:ext>
              </a:extLst>
            </p:cNvPr>
            <p:cNvSpPr/>
            <p:nvPr/>
          </p:nvSpPr>
          <p:spPr>
            <a:xfrm flipH="1">
              <a:off x="6397625" y="2965218"/>
              <a:ext cx="68580" cy="68580"/>
            </a:xfrm>
            <a:prstGeom prst="ellipse">
              <a:avLst/>
            </a:prstGeom>
            <a:solidFill>
              <a:srgbClr val="FFFFFF"/>
            </a:solidFill>
            <a:ln w="635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29F2C436-8FB6-4820-BE1E-7511D776EF64}"/>
              </a:ext>
            </a:extLst>
          </p:cNvPr>
          <p:cNvGrpSpPr/>
          <p:nvPr/>
        </p:nvGrpSpPr>
        <p:grpSpPr>
          <a:xfrm rot="13895657">
            <a:off x="4893129" y="2705490"/>
            <a:ext cx="2291442" cy="2291442"/>
            <a:chOff x="4893129" y="2926760"/>
            <a:chExt cx="2291442" cy="2291442"/>
          </a:xfrm>
        </p:grpSpPr>
        <p:sp>
          <p:nvSpPr>
            <p:cNvPr id="35" name="弧形 34">
              <a:extLst>
                <a:ext uri="{FF2B5EF4-FFF2-40B4-BE49-F238E27FC236}">
                  <a16:creationId xmlns:a16="http://schemas.microsoft.com/office/drawing/2014/main" id="{95FC9D8B-049D-433C-814A-2917C19067E0}"/>
                </a:ext>
              </a:extLst>
            </p:cNvPr>
            <p:cNvSpPr/>
            <p:nvPr/>
          </p:nvSpPr>
          <p:spPr>
            <a:xfrm>
              <a:off x="4893129" y="2926760"/>
              <a:ext cx="2291442" cy="2291442"/>
            </a:xfrm>
            <a:prstGeom prst="arc">
              <a:avLst>
                <a:gd name="adj1" fmla="val 17481876"/>
                <a:gd name="adj2" fmla="val 1952464"/>
              </a:avLst>
            </a:prstGeom>
            <a:noFill/>
            <a:ln w="6350" cap="flat">
              <a:solidFill>
                <a:schemeClr val="accent1"/>
              </a:solidFill>
              <a:prstDash val="sysDash"/>
              <a:miter lim="800000"/>
              <a:headEnd type="non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F426AB24-44C0-48A6-9960-196A3CB00396}"/>
                </a:ext>
              </a:extLst>
            </p:cNvPr>
            <p:cNvSpPr/>
            <p:nvPr/>
          </p:nvSpPr>
          <p:spPr>
            <a:xfrm flipH="1">
              <a:off x="6397625" y="2965218"/>
              <a:ext cx="68580" cy="68580"/>
            </a:xfrm>
            <a:prstGeom prst="ellipse">
              <a:avLst/>
            </a:prstGeom>
            <a:solidFill>
              <a:srgbClr val="FFFFFF"/>
            </a:solidFill>
            <a:ln w="635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</p:grpSp>
      <p:sp>
        <p:nvSpPr>
          <p:cNvPr id="37" name="圆形">
            <a:extLst>
              <a:ext uri="{FF2B5EF4-FFF2-40B4-BE49-F238E27FC236}">
                <a16:creationId xmlns:a16="http://schemas.microsoft.com/office/drawing/2014/main" id="{A0203E30-27E4-4E02-913D-77FA546F92A7}"/>
              </a:ext>
            </a:extLst>
          </p:cNvPr>
          <p:cNvSpPr/>
          <p:nvPr/>
        </p:nvSpPr>
        <p:spPr>
          <a:xfrm>
            <a:off x="5607472" y="1755755"/>
            <a:ext cx="862756" cy="862756"/>
          </a:xfrm>
          <a:prstGeom prst="ellipse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8" name="设计思维">
            <a:extLst>
              <a:ext uri="{FF2B5EF4-FFF2-40B4-BE49-F238E27FC236}">
                <a16:creationId xmlns:a16="http://schemas.microsoft.com/office/drawing/2014/main" id="{E8E41BA0-ED75-45C7-A329-B9F1606D88B7}"/>
              </a:ext>
            </a:extLst>
          </p:cNvPr>
          <p:cNvSpPr txBox="1"/>
          <p:nvPr/>
        </p:nvSpPr>
        <p:spPr>
          <a:xfrm>
            <a:off x="5743898" y="2060112"/>
            <a:ext cx="589905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4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平台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9" name="圆形">
            <a:extLst>
              <a:ext uri="{FF2B5EF4-FFF2-40B4-BE49-F238E27FC236}">
                <a16:creationId xmlns:a16="http://schemas.microsoft.com/office/drawing/2014/main" id="{CCCDAD2B-89E2-456C-94A9-450562616D77}"/>
              </a:ext>
            </a:extLst>
          </p:cNvPr>
          <p:cNvSpPr/>
          <p:nvPr/>
        </p:nvSpPr>
        <p:spPr>
          <a:xfrm>
            <a:off x="4144825" y="4310488"/>
            <a:ext cx="862756" cy="862756"/>
          </a:xfrm>
          <a:prstGeom prst="ellipse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0" name="设计思维">
            <a:extLst>
              <a:ext uri="{FF2B5EF4-FFF2-40B4-BE49-F238E27FC236}">
                <a16:creationId xmlns:a16="http://schemas.microsoft.com/office/drawing/2014/main" id="{65A306E1-CE6A-4311-884B-15EB598056C6}"/>
              </a:ext>
            </a:extLst>
          </p:cNvPr>
          <p:cNvSpPr txBox="1"/>
          <p:nvPr/>
        </p:nvSpPr>
        <p:spPr>
          <a:xfrm>
            <a:off x="4281250" y="4614845"/>
            <a:ext cx="589905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4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品牌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1" name="圆形">
            <a:extLst>
              <a:ext uri="{FF2B5EF4-FFF2-40B4-BE49-F238E27FC236}">
                <a16:creationId xmlns:a16="http://schemas.microsoft.com/office/drawing/2014/main" id="{0C17AD26-D992-4B4B-8F03-E2A2EE758868}"/>
              </a:ext>
            </a:extLst>
          </p:cNvPr>
          <p:cNvSpPr/>
          <p:nvPr/>
        </p:nvSpPr>
        <p:spPr>
          <a:xfrm>
            <a:off x="7044056" y="4337036"/>
            <a:ext cx="862756" cy="862756"/>
          </a:xfrm>
          <a:prstGeom prst="ellipse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2" name="设计思维">
            <a:extLst>
              <a:ext uri="{FF2B5EF4-FFF2-40B4-BE49-F238E27FC236}">
                <a16:creationId xmlns:a16="http://schemas.microsoft.com/office/drawing/2014/main" id="{F647D3E3-29D7-4A00-AFC2-72FE0C35AA7F}"/>
              </a:ext>
            </a:extLst>
          </p:cNvPr>
          <p:cNvSpPr txBox="1"/>
          <p:nvPr/>
        </p:nvSpPr>
        <p:spPr>
          <a:xfrm>
            <a:off x="7180481" y="4641393"/>
            <a:ext cx="589905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4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创作者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7F275158-FB22-4AA7-89E9-574BBB7BF1CF}"/>
              </a:ext>
            </a:extLst>
          </p:cNvPr>
          <p:cNvSpPr/>
          <p:nvPr/>
        </p:nvSpPr>
        <p:spPr>
          <a:xfrm>
            <a:off x="910623" y="2165839"/>
            <a:ext cx="1802094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4" name="Object29">
            <a:extLst>
              <a:ext uri="{FF2B5EF4-FFF2-40B4-BE49-F238E27FC236}">
                <a16:creationId xmlns:a16="http://schemas.microsoft.com/office/drawing/2014/main" id="{69FF6A9E-4748-452B-9DAE-DBB84171BCE7}"/>
              </a:ext>
            </a:extLst>
          </p:cNvPr>
          <p:cNvSpPr txBox="1"/>
          <p:nvPr/>
        </p:nvSpPr>
        <p:spPr>
          <a:xfrm>
            <a:off x="1037623" y="2215932"/>
            <a:ext cx="154809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流量提效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71" name="Object31">
            <a:extLst>
              <a:ext uri="{FF2B5EF4-FFF2-40B4-BE49-F238E27FC236}">
                <a16:creationId xmlns:a16="http://schemas.microsoft.com/office/drawing/2014/main" id="{BFEAB5C0-3A23-4AC9-84CF-D53ADC6A9A93}"/>
              </a:ext>
            </a:extLst>
          </p:cNvPr>
          <p:cNvSpPr txBox="1"/>
          <p:nvPr/>
        </p:nvSpPr>
        <p:spPr>
          <a:xfrm>
            <a:off x="923575" y="2743826"/>
            <a:ext cx="218008" cy="89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触达提效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E983592E-B4F6-49E2-869D-C0DDFD43986E}"/>
              </a:ext>
            </a:extLst>
          </p:cNvPr>
          <p:cNvSpPr/>
          <p:nvPr/>
        </p:nvSpPr>
        <p:spPr>
          <a:xfrm>
            <a:off x="1181750" y="2755768"/>
            <a:ext cx="1530967" cy="83827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2" name="Object32">
            <a:extLst>
              <a:ext uri="{FF2B5EF4-FFF2-40B4-BE49-F238E27FC236}">
                <a16:creationId xmlns:a16="http://schemas.microsoft.com/office/drawing/2014/main" id="{9902F539-6324-4C90-85E4-4A53D8ADE18C}"/>
              </a:ext>
            </a:extLst>
          </p:cNvPr>
          <p:cNvSpPr txBox="1"/>
          <p:nvPr/>
        </p:nvSpPr>
        <p:spPr>
          <a:xfrm>
            <a:off x="1238285" y="2994341"/>
            <a:ext cx="1417897" cy="36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开屏 信息流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品牌助推 快手联盟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74" name="Object31">
            <a:extLst>
              <a:ext uri="{FF2B5EF4-FFF2-40B4-BE49-F238E27FC236}">
                <a16:creationId xmlns:a16="http://schemas.microsoft.com/office/drawing/2014/main" id="{B533329D-0201-4401-8097-BA29C5680928}"/>
              </a:ext>
            </a:extLst>
          </p:cNvPr>
          <p:cNvSpPr txBox="1"/>
          <p:nvPr/>
        </p:nvSpPr>
        <p:spPr>
          <a:xfrm>
            <a:off x="923575" y="3748781"/>
            <a:ext cx="218008" cy="89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激发提效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3E2A8E37-DDA5-42A9-9902-DB39E3DF7341}"/>
              </a:ext>
            </a:extLst>
          </p:cNvPr>
          <p:cNvSpPr/>
          <p:nvPr/>
        </p:nvSpPr>
        <p:spPr>
          <a:xfrm>
            <a:off x="1181750" y="3760723"/>
            <a:ext cx="1530967" cy="83827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6" name="Object32">
            <a:extLst>
              <a:ext uri="{FF2B5EF4-FFF2-40B4-BE49-F238E27FC236}">
                <a16:creationId xmlns:a16="http://schemas.microsoft.com/office/drawing/2014/main" id="{F6C0D8ED-0E2C-4401-82E3-3A2EE7D6028C}"/>
              </a:ext>
            </a:extLst>
          </p:cNvPr>
          <p:cNvSpPr txBox="1"/>
          <p:nvPr/>
        </p:nvSpPr>
        <p:spPr>
          <a:xfrm>
            <a:off x="1238285" y="3866824"/>
            <a:ext cx="1417897" cy="626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品牌挑战赛快手魔法表情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好物种草橱窗 品牌直播间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直播</a:t>
            </a: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PK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赛 </a:t>
            </a: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2021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招商项目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77" name="Object31">
            <a:extLst>
              <a:ext uri="{FF2B5EF4-FFF2-40B4-BE49-F238E27FC236}">
                <a16:creationId xmlns:a16="http://schemas.microsoft.com/office/drawing/2014/main" id="{05369315-3D37-4035-9CE7-2471F375A6D7}"/>
              </a:ext>
            </a:extLst>
          </p:cNvPr>
          <p:cNvSpPr txBox="1"/>
          <p:nvPr/>
        </p:nvSpPr>
        <p:spPr>
          <a:xfrm>
            <a:off x="923575" y="4764344"/>
            <a:ext cx="218008" cy="89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转化提效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2551CCC7-D09F-43BD-A488-7CE5CBD685FA}"/>
              </a:ext>
            </a:extLst>
          </p:cNvPr>
          <p:cNvSpPr/>
          <p:nvPr/>
        </p:nvSpPr>
        <p:spPr>
          <a:xfrm>
            <a:off x="1181751" y="4776286"/>
            <a:ext cx="1530967" cy="83827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9" name="Object32">
            <a:extLst>
              <a:ext uri="{FF2B5EF4-FFF2-40B4-BE49-F238E27FC236}">
                <a16:creationId xmlns:a16="http://schemas.microsoft.com/office/drawing/2014/main" id="{ADBA9941-579E-4076-BF77-8168E153268A}"/>
              </a:ext>
            </a:extLst>
          </p:cNvPr>
          <p:cNvSpPr txBox="1"/>
          <p:nvPr/>
        </p:nvSpPr>
        <p:spPr>
          <a:xfrm>
            <a:off x="1181750" y="4882387"/>
            <a:ext cx="1530968" cy="626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商业推广任务 优选</a:t>
            </a: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A+</a:t>
            </a:r>
          </a:p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磁力建站 磁力追踪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磁力快聊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80" name="矩形">
            <a:extLst>
              <a:ext uri="{FF2B5EF4-FFF2-40B4-BE49-F238E27FC236}">
                <a16:creationId xmlns:a16="http://schemas.microsoft.com/office/drawing/2014/main" id="{8A195F18-1B64-4A9D-A4E9-8070CB8E5C7F}"/>
              </a:ext>
            </a:extLst>
          </p:cNvPr>
          <p:cNvSpPr/>
          <p:nvPr/>
        </p:nvSpPr>
        <p:spPr>
          <a:xfrm flipV="1">
            <a:off x="929117" y="1846792"/>
            <a:ext cx="1808479" cy="456016"/>
          </a:xfrm>
          <a:prstGeom prst="rect">
            <a:avLst/>
          </a:prstGeom>
          <a:gradFill>
            <a:gsLst>
              <a:gs pos="0">
                <a:srgbClr val="3C5DEB">
                  <a:alpha val="15616"/>
                </a:srgbClr>
              </a:gs>
              <a:gs pos="72330">
                <a:srgbClr val="9DAEF5">
                  <a:alpha val="7808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49598" t="101030" r="50401" b="-1030"/>
            </a:path>
          </a:gradFill>
          <a:ln w="3175"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1" name="设计">
            <a:extLst>
              <a:ext uri="{FF2B5EF4-FFF2-40B4-BE49-F238E27FC236}">
                <a16:creationId xmlns:a16="http://schemas.microsoft.com/office/drawing/2014/main" id="{03628B0C-E7CD-4660-A81D-5660ECA78715}"/>
              </a:ext>
            </a:extLst>
          </p:cNvPr>
          <p:cNvSpPr txBox="1"/>
          <p:nvPr/>
        </p:nvSpPr>
        <p:spPr>
          <a:xfrm>
            <a:off x="1462038" y="1894748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前链路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82" name="线条">
            <a:extLst>
              <a:ext uri="{FF2B5EF4-FFF2-40B4-BE49-F238E27FC236}">
                <a16:creationId xmlns:a16="http://schemas.microsoft.com/office/drawing/2014/main" id="{93D0A0C8-87D4-40ED-9208-C3ACB909FCAC}"/>
              </a:ext>
            </a:extLst>
          </p:cNvPr>
          <p:cNvSpPr/>
          <p:nvPr/>
        </p:nvSpPr>
        <p:spPr>
          <a:xfrm>
            <a:off x="932757" y="1870311"/>
            <a:ext cx="0" cy="436648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3" name="圆形">
            <a:extLst>
              <a:ext uri="{FF2B5EF4-FFF2-40B4-BE49-F238E27FC236}">
                <a16:creationId xmlns:a16="http://schemas.microsoft.com/office/drawing/2014/main" id="{8B5AFC87-10BD-4CD2-A486-E8891EA2EF2A}"/>
              </a:ext>
            </a:extLst>
          </p:cNvPr>
          <p:cNvSpPr/>
          <p:nvPr/>
        </p:nvSpPr>
        <p:spPr>
          <a:xfrm flipV="1">
            <a:off x="883709" y="1767089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6" name="线条">
            <a:extLst>
              <a:ext uri="{FF2B5EF4-FFF2-40B4-BE49-F238E27FC236}">
                <a16:creationId xmlns:a16="http://schemas.microsoft.com/office/drawing/2014/main" id="{A07F4187-392A-4942-9D26-FC1A92B4EE82}"/>
              </a:ext>
            </a:extLst>
          </p:cNvPr>
          <p:cNvSpPr/>
          <p:nvPr/>
        </p:nvSpPr>
        <p:spPr>
          <a:xfrm>
            <a:off x="2692742" y="1875438"/>
            <a:ext cx="1" cy="456016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圆形">
            <a:extLst>
              <a:ext uri="{FF2B5EF4-FFF2-40B4-BE49-F238E27FC236}">
                <a16:creationId xmlns:a16="http://schemas.microsoft.com/office/drawing/2014/main" id="{DD456453-A8BF-42F9-9238-9F058C437FA6}"/>
              </a:ext>
            </a:extLst>
          </p:cNvPr>
          <p:cNvSpPr/>
          <p:nvPr/>
        </p:nvSpPr>
        <p:spPr>
          <a:xfrm flipV="1">
            <a:off x="2643695" y="1772216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77735A6E-D0EC-41A0-9382-BC8E3E1312E4}"/>
              </a:ext>
            </a:extLst>
          </p:cNvPr>
          <p:cNvSpPr/>
          <p:nvPr/>
        </p:nvSpPr>
        <p:spPr>
          <a:xfrm>
            <a:off x="9064218" y="2165839"/>
            <a:ext cx="1802094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0" name="Object29">
            <a:extLst>
              <a:ext uri="{FF2B5EF4-FFF2-40B4-BE49-F238E27FC236}">
                <a16:creationId xmlns:a16="http://schemas.microsoft.com/office/drawing/2014/main" id="{98CBDB88-1348-4F57-8E69-A56C029F2AFF}"/>
              </a:ext>
            </a:extLst>
          </p:cNvPr>
          <p:cNvSpPr txBox="1"/>
          <p:nvPr/>
        </p:nvSpPr>
        <p:spPr>
          <a:xfrm>
            <a:off x="9191218" y="2215932"/>
            <a:ext cx="154809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经营沉淀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91" name="矩形">
            <a:extLst>
              <a:ext uri="{FF2B5EF4-FFF2-40B4-BE49-F238E27FC236}">
                <a16:creationId xmlns:a16="http://schemas.microsoft.com/office/drawing/2014/main" id="{F3A4D852-BFB2-4924-AB7B-B248E1B191FA}"/>
              </a:ext>
            </a:extLst>
          </p:cNvPr>
          <p:cNvSpPr/>
          <p:nvPr/>
        </p:nvSpPr>
        <p:spPr>
          <a:xfrm flipV="1">
            <a:off x="9082712" y="1846792"/>
            <a:ext cx="1808479" cy="456016"/>
          </a:xfrm>
          <a:prstGeom prst="rect">
            <a:avLst/>
          </a:prstGeom>
          <a:gradFill>
            <a:gsLst>
              <a:gs pos="0">
                <a:srgbClr val="3C5DEB">
                  <a:alpha val="15616"/>
                </a:srgbClr>
              </a:gs>
              <a:gs pos="72330">
                <a:srgbClr val="9DAEF5">
                  <a:alpha val="7808"/>
                </a:srgbClr>
              </a:gs>
              <a:gs pos="100000">
                <a:srgbClr val="FFFFFF">
                  <a:alpha val="0"/>
                </a:srgbClr>
              </a:gs>
            </a:gsLst>
            <a:path>
              <a:fillToRect l="49598" t="101030" r="50401" b="-1030"/>
            </a:path>
          </a:gradFill>
          <a:ln w="3175"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2" name="设计">
            <a:extLst>
              <a:ext uri="{FF2B5EF4-FFF2-40B4-BE49-F238E27FC236}">
                <a16:creationId xmlns:a16="http://schemas.microsoft.com/office/drawing/2014/main" id="{03A6DD7B-7532-42E3-80E5-A863E410532F}"/>
              </a:ext>
            </a:extLst>
          </p:cNvPr>
          <p:cNvSpPr txBox="1"/>
          <p:nvPr/>
        </p:nvSpPr>
        <p:spPr>
          <a:xfrm>
            <a:off x="9615633" y="1894748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后链路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93" name="线条">
            <a:extLst>
              <a:ext uri="{FF2B5EF4-FFF2-40B4-BE49-F238E27FC236}">
                <a16:creationId xmlns:a16="http://schemas.microsoft.com/office/drawing/2014/main" id="{A92899FC-E2AF-4889-BBF7-293919E633B6}"/>
              </a:ext>
            </a:extLst>
          </p:cNvPr>
          <p:cNvSpPr/>
          <p:nvPr/>
        </p:nvSpPr>
        <p:spPr>
          <a:xfrm>
            <a:off x="9086352" y="1870311"/>
            <a:ext cx="0" cy="436648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圆形">
            <a:extLst>
              <a:ext uri="{FF2B5EF4-FFF2-40B4-BE49-F238E27FC236}">
                <a16:creationId xmlns:a16="http://schemas.microsoft.com/office/drawing/2014/main" id="{3F828599-0FED-4634-A337-11A79D114FE8}"/>
              </a:ext>
            </a:extLst>
          </p:cNvPr>
          <p:cNvSpPr/>
          <p:nvPr/>
        </p:nvSpPr>
        <p:spPr>
          <a:xfrm flipV="1">
            <a:off x="9037304" y="1767089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5" name="线条">
            <a:extLst>
              <a:ext uri="{FF2B5EF4-FFF2-40B4-BE49-F238E27FC236}">
                <a16:creationId xmlns:a16="http://schemas.microsoft.com/office/drawing/2014/main" id="{B8F231D0-C873-4ABC-A756-3D3CFF18DD8F}"/>
              </a:ext>
            </a:extLst>
          </p:cNvPr>
          <p:cNvSpPr/>
          <p:nvPr/>
        </p:nvSpPr>
        <p:spPr>
          <a:xfrm>
            <a:off x="10846337" y="1875438"/>
            <a:ext cx="1" cy="456016"/>
          </a:xfrm>
          <a:prstGeom prst="lin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圆形">
            <a:extLst>
              <a:ext uri="{FF2B5EF4-FFF2-40B4-BE49-F238E27FC236}">
                <a16:creationId xmlns:a16="http://schemas.microsoft.com/office/drawing/2014/main" id="{180C481F-8740-469B-8363-92FE69C72BC1}"/>
              </a:ext>
            </a:extLst>
          </p:cNvPr>
          <p:cNvSpPr/>
          <p:nvPr/>
        </p:nvSpPr>
        <p:spPr>
          <a:xfrm flipV="1">
            <a:off x="10797290" y="1772216"/>
            <a:ext cx="98095" cy="98095"/>
          </a:xfrm>
          <a:prstGeom prst="ellipse">
            <a:avLst/>
          </a:prstGeom>
          <a:ln w="12700">
            <a:solidFill>
              <a:srgbClr val="3C5DEB"/>
            </a:solidFill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7" name="任意多边形: 形状 96">
            <a:extLst>
              <a:ext uri="{FF2B5EF4-FFF2-40B4-BE49-F238E27FC236}">
                <a16:creationId xmlns:a16="http://schemas.microsoft.com/office/drawing/2014/main" id="{797EDE7F-F171-48FB-B50E-9ED358ED6C12}"/>
              </a:ext>
            </a:extLst>
          </p:cNvPr>
          <p:cNvSpPr/>
          <p:nvPr/>
        </p:nvSpPr>
        <p:spPr>
          <a:xfrm>
            <a:off x="7296150" y="2838450"/>
            <a:ext cx="3552825" cy="1000125"/>
          </a:xfrm>
          <a:custGeom>
            <a:avLst/>
            <a:gdLst>
              <a:gd name="connsiteX0" fmla="*/ 0 w 3552825"/>
              <a:gd name="connsiteY0" fmla="*/ 0 h 1000125"/>
              <a:gd name="connsiteX1" fmla="*/ 3552825 w 3552825"/>
              <a:gd name="connsiteY1" fmla="*/ 0 h 1000125"/>
              <a:gd name="connsiteX2" fmla="*/ 3552825 w 3552825"/>
              <a:gd name="connsiteY2" fmla="*/ 1000125 h 1000125"/>
              <a:gd name="connsiteX3" fmla="*/ 1047750 w 3552825"/>
              <a:gd name="connsiteY3" fmla="*/ 1000125 h 1000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2825" h="1000125">
                <a:moveTo>
                  <a:pt x="0" y="0"/>
                </a:moveTo>
                <a:lnTo>
                  <a:pt x="3552825" y="0"/>
                </a:lnTo>
                <a:lnTo>
                  <a:pt x="3552825" y="1000125"/>
                </a:lnTo>
                <a:lnTo>
                  <a:pt x="1047750" y="1000125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98" name="Object31">
            <a:extLst>
              <a:ext uri="{FF2B5EF4-FFF2-40B4-BE49-F238E27FC236}">
                <a16:creationId xmlns:a16="http://schemas.microsoft.com/office/drawing/2014/main" id="{7B2EC54E-A385-4058-A766-26B13C5A3E84}"/>
              </a:ext>
            </a:extLst>
          </p:cNvPr>
          <p:cNvSpPr txBox="1"/>
          <p:nvPr/>
        </p:nvSpPr>
        <p:spPr>
          <a:xfrm>
            <a:off x="9082712" y="3005840"/>
            <a:ext cx="1696464" cy="215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站内经营闭环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00" name="Object32">
            <a:extLst>
              <a:ext uri="{FF2B5EF4-FFF2-40B4-BE49-F238E27FC236}">
                <a16:creationId xmlns:a16="http://schemas.microsoft.com/office/drawing/2014/main" id="{F6482170-13F7-4FC8-AD6C-9621BE01599E}"/>
              </a:ext>
            </a:extLst>
          </p:cNvPr>
          <p:cNvSpPr txBox="1"/>
          <p:nvPr/>
        </p:nvSpPr>
        <p:spPr>
          <a:xfrm>
            <a:off x="9180386" y="3300400"/>
            <a:ext cx="1417897" cy="36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品牌号 快手小店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磁力矩阵 好物联盟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01" name="任意多边形: 形状 100">
            <a:extLst>
              <a:ext uri="{FF2B5EF4-FFF2-40B4-BE49-F238E27FC236}">
                <a16:creationId xmlns:a16="http://schemas.microsoft.com/office/drawing/2014/main" id="{78C4D438-E73E-47EF-80CE-27F9D69241E2}"/>
              </a:ext>
            </a:extLst>
          </p:cNvPr>
          <p:cNvSpPr/>
          <p:nvPr/>
        </p:nvSpPr>
        <p:spPr>
          <a:xfrm>
            <a:off x="7854950" y="4198450"/>
            <a:ext cx="2994025" cy="1006475"/>
          </a:xfrm>
          <a:custGeom>
            <a:avLst/>
            <a:gdLst>
              <a:gd name="connsiteX0" fmla="*/ 0 w 3552825"/>
              <a:gd name="connsiteY0" fmla="*/ 0 h 1000125"/>
              <a:gd name="connsiteX1" fmla="*/ 3552825 w 3552825"/>
              <a:gd name="connsiteY1" fmla="*/ 0 h 1000125"/>
              <a:gd name="connsiteX2" fmla="*/ 3552825 w 3552825"/>
              <a:gd name="connsiteY2" fmla="*/ 1000125 h 1000125"/>
              <a:gd name="connsiteX3" fmla="*/ 1047750 w 3552825"/>
              <a:gd name="connsiteY3" fmla="*/ 1000125 h 1000125"/>
              <a:gd name="connsiteX0" fmla="*/ 0 w 2994025"/>
              <a:gd name="connsiteY0" fmla="*/ 0 h 1006475"/>
              <a:gd name="connsiteX1" fmla="*/ 2994025 w 2994025"/>
              <a:gd name="connsiteY1" fmla="*/ 6350 h 1006475"/>
              <a:gd name="connsiteX2" fmla="*/ 2994025 w 2994025"/>
              <a:gd name="connsiteY2" fmla="*/ 1006475 h 1006475"/>
              <a:gd name="connsiteX3" fmla="*/ 488950 w 2994025"/>
              <a:gd name="connsiteY3" fmla="*/ 1006475 h 100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4025" h="1006475">
                <a:moveTo>
                  <a:pt x="0" y="0"/>
                </a:moveTo>
                <a:lnTo>
                  <a:pt x="2994025" y="6350"/>
                </a:lnTo>
                <a:lnTo>
                  <a:pt x="2994025" y="1006475"/>
                </a:lnTo>
                <a:lnTo>
                  <a:pt x="488950" y="1006475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02" name="Object31">
            <a:extLst>
              <a:ext uri="{FF2B5EF4-FFF2-40B4-BE49-F238E27FC236}">
                <a16:creationId xmlns:a16="http://schemas.microsoft.com/office/drawing/2014/main" id="{0EE75A64-C083-4E8A-AA1D-E607866A1D78}"/>
              </a:ext>
            </a:extLst>
          </p:cNvPr>
          <p:cNvSpPr txBox="1"/>
          <p:nvPr/>
        </p:nvSpPr>
        <p:spPr>
          <a:xfrm>
            <a:off x="9082712" y="4372190"/>
            <a:ext cx="1696464" cy="215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站外品牌阵地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03" name="Object32">
            <a:extLst>
              <a:ext uri="{FF2B5EF4-FFF2-40B4-BE49-F238E27FC236}">
                <a16:creationId xmlns:a16="http://schemas.microsoft.com/office/drawing/2014/main" id="{B4BE2375-1E2C-4DCA-9224-E220748E073F}"/>
              </a:ext>
            </a:extLst>
          </p:cNvPr>
          <p:cNvSpPr txBox="1"/>
          <p:nvPr/>
        </p:nvSpPr>
        <p:spPr>
          <a:xfrm>
            <a:off x="9180386" y="4666750"/>
            <a:ext cx="1417897" cy="36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淘系 京东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官网 有赞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105" name="直接连接符 104">
            <a:extLst>
              <a:ext uri="{FF2B5EF4-FFF2-40B4-BE49-F238E27FC236}">
                <a16:creationId xmlns:a16="http://schemas.microsoft.com/office/drawing/2014/main" id="{9FA5C277-2A5B-42A8-99ED-4D36B57FE532}"/>
              </a:ext>
            </a:extLst>
          </p:cNvPr>
          <p:cNvCxnSpPr/>
          <p:nvPr/>
        </p:nvCxnSpPr>
        <p:spPr>
          <a:xfrm>
            <a:off x="3238500" y="2852738"/>
            <a:ext cx="1190775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6" name="直接连接符 105">
            <a:extLst>
              <a:ext uri="{FF2B5EF4-FFF2-40B4-BE49-F238E27FC236}">
                <a16:creationId xmlns:a16="http://schemas.microsoft.com/office/drawing/2014/main" id="{C5352B89-A2F8-4177-BAFF-0D0830438979}"/>
              </a:ext>
            </a:extLst>
          </p:cNvPr>
          <p:cNvCxnSpPr/>
          <p:nvPr/>
        </p:nvCxnSpPr>
        <p:spPr>
          <a:xfrm>
            <a:off x="3238500" y="4184650"/>
            <a:ext cx="1190775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8" name="矩形 107">
            <a:extLst>
              <a:ext uri="{FF2B5EF4-FFF2-40B4-BE49-F238E27FC236}">
                <a16:creationId xmlns:a16="http://schemas.microsoft.com/office/drawing/2014/main" id="{B10D06C1-2BD0-4E73-98FB-10CEFF04F9CF}"/>
              </a:ext>
            </a:extLst>
          </p:cNvPr>
          <p:cNvSpPr/>
          <p:nvPr/>
        </p:nvSpPr>
        <p:spPr>
          <a:xfrm>
            <a:off x="9064218" y="5503057"/>
            <a:ext cx="1802094" cy="725041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09" name="Object29">
            <a:extLst>
              <a:ext uri="{FF2B5EF4-FFF2-40B4-BE49-F238E27FC236}">
                <a16:creationId xmlns:a16="http://schemas.microsoft.com/office/drawing/2014/main" id="{00B389B2-4EBA-4CAE-97FF-0AF1E51B0DB7}"/>
              </a:ext>
            </a:extLst>
          </p:cNvPr>
          <p:cNvSpPr txBox="1"/>
          <p:nvPr/>
        </p:nvSpPr>
        <p:spPr>
          <a:xfrm>
            <a:off x="9191218" y="5661303"/>
            <a:ext cx="154809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平台赋能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10" name="Object31">
            <a:extLst>
              <a:ext uri="{FF2B5EF4-FFF2-40B4-BE49-F238E27FC236}">
                <a16:creationId xmlns:a16="http://schemas.microsoft.com/office/drawing/2014/main" id="{7D492F43-815B-4C0A-8F94-73F0194DA08D}"/>
              </a:ext>
            </a:extLst>
          </p:cNvPr>
          <p:cNvSpPr txBox="1"/>
          <p:nvPr/>
        </p:nvSpPr>
        <p:spPr>
          <a:xfrm>
            <a:off x="7009865" y="5626673"/>
            <a:ext cx="1696464" cy="215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数据管理服务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11" name="Object32">
            <a:extLst>
              <a:ext uri="{FF2B5EF4-FFF2-40B4-BE49-F238E27FC236}">
                <a16:creationId xmlns:a16="http://schemas.microsoft.com/office/drawing/2014/main" id="{F944C71F-6694-4497-8CC0-A2038C3F69C6}"/>
              </a:ext>
            </a:extLst>
          </p:cNvPr>
          <p:cNvSpPr txBox="1"/>
          <p:nvPr/>
        </p:nvSpPr>
        <p:spPr>
          <a:xfrm>
            <a:off x="7107539" y="5846340"/>
            <a:ext cx="1417897" cy="36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磁力万象 磁力增长银行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快手生意通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12" name="Object31">
            <a:extLst>
              <a:ext uri="{FF2B5EF4-FFF2-40B4-BE49-F238E27FC236}">
                <a16:creationId xmlns:a16="http://schemas.microsoft.com/office/drawing/2014/main" id="{FE26BDC6-00B6-47C0-913A-9BF5821505B1}"/>
              </a:ext>
            </a:extLst>
          </p:cNvPr>
          <p:cNvSpPr txBox="1"/>
          <p:nvPr/>
        </p:nvSpPr>
        <p:spPr>
          <a:xfrm>
            <a:off x="5213410" y="5626673"/>
            <a:ext cx="1696464" cy="215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内容合作服务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13" name="Object32">
            <a:extLst>
              <a:ext uri="{FF2B5EF4-FFF2-40B4-BE49-F238E27FC236}">
                <a16:creationId xmlns:a16="http://schemas.microsoft.com/office/drawing/2014/main" id="{66BBC936-BB19-4038-96CE-3799BE70FF4F}"/>
              </a:ext>
            </a:extLst>
          </p:cNvPr>
          <p:cNvSpPr txBox="1"/>
          <p:nvPr/>
        </p:nvSpPr>
        <p:spPr>
          <a:xfrm>
            <a:off x="5311084" y="5846340"/>
            <a:ext cx="1417897" cy="149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开眼快创 素造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14" name="Object31">
            <a:extLst>
              <a:ext uri="{FF2B5EF4-FFF2-40B4-BE49-F238E27FC236}">
                <a16:creationId xmlns:a16="http://schemas.microsoft.com/office/drawing/2014/main" id="{68E5F0EA-F6F3-4CB5-AF4D-3604E5A93220}"/>
              </a:ext>
            </a:extLst>
          </p:cNvPr>
          <p:cNvSpPr txBox="1"/>
          <p:nvPr/>
        </p:nvSpPr>
        <p:spPr>
          <a:xfrm>
            <a:off x="3385680" y="5626673"/>
            <a:ext cx="1696464" cy="215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商业服务能力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15" name="Object32">
            <a:extLst>
              <a:ext uri="{FF2B5EF4-FFF2-40B4-BE49-F238E27FC236}">
                <a16:creationId xmlns:a16="http://schemas.microsoft.com/office/drawing/2014/main" id="{D724CD1B-0698-4086-89F4-6490A06B7EAD}"/>
              </a:ext>
            </a:extLst>
          </p:cNvPr>
          <p:cNvSpPr txBox="1"/>
          <p:nvPr/>
        </p:nvSpPr>
        <p:spPr>
          <a:xfrm>
            <a:off x="3483354" y="5846340"/>
            <a:ext cx="1417897" cy="309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磁力聚星 磁力金牛 金牛电商 效果广告投放平台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16" name="设计">
            <a:extLst>
              <a:ext uri="{FF2B5EF4-FFF2-40B4-BE49-F238E27FC236}">
                <a16:creationId xmlns:a16="http://schemas.microsoft.com/office/drawing/2014/main" id="{2C03D8BC-D142-4EF6-BB3B-D2E70E321F96}"/>
              </a:ext>
            </a:extLst>
          </p:cNvPr>
          <p:cNvSpPr txBox="1"/>
          <p:nvPr/>
        </p:nvSpPr>
        <p:spPr>
          <a:xfrm>
            <a:off x="9615633" y="5920206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全链路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865302583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形状">
            <a:extLst>
              <a:ext uri="{FF2B5EF4-FFF2-40B4-BE49-F238E27FC236}">
                <a16:creationId xmlns:a16="http://schemas.microsoft.com/office/drawing/2014/main" id="{147B09B7-1FA6-4560-BCBF-EB26982AF2FE}"/>
              </a:ext>
            </a:extLst>
          </p:cNvPr>
          <p:cNvSpPr/>
          <p:nvPr/>
        </p:nvSpPr>
        <p:spPr>
          <a:xfrm rot="5400000" flipV="1">
            <a:off x="5715712" y="273979"/>
            <a:ext cx="760577" cy="10845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" y="9032"/>
                </a:moveTo>
                <a:lnTo>
                  <a:pt x="21600" y="0"/>
                </a:lnTo>
                <a:lnTo>
                  <a:pt x="21472" y="21600"/>
                </a:lnTo>
                <a:lnTo>
                  <a:pt x="0" y="12234"/>
                </a:lnTo>
                <a:lnTo>
                  <a:pt x="1" y="9032"/>
                </a:lnTo>
                <a:close/>
              </a:path>
            </a:pathLst>
          </a:custGeom>
          <a:gradFill flip="none" rotWithShape="1">
            <a:gsLst>
              <a:gs pos="0">
                <a:srgbClr val="3C5DEB">
                  <a:alpha val="40000"/>
                </a:srgbClr>
              </a:gs>
              <a:gs pos="62425">
                <a:srgbClr val="97A9F4">
                  <a:alpha val="10000"/>
                </a:srgbClr>
              </a:gs>
              <a:gs pos="86998">
                <a:srgbClr val="CBD4FA">
                  <a:alpha val="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  <a:tileRect/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2" name="形状">
            <a:extLst>
              <a:ext uri="{FF2B5EF4-FFF2-40B4-BE49-F238E27FC236}">
                <a16:creationId xmlns:a16="http://schemas.microsoft.com/office/drawing/2014/main" id="{7F05415A-43F1-49EA-98E7-49E13EFDB8CA}"/>
              </a:ext>
            </a:extLst>
          </p:cNvPr>
          <p:cNvSpPr/>
          <p:nvPr/>
        </p:nvSpPr>
        <p:spPr>
          <a:xfrm rot="16200000">
            <a:off x="5715712" y="-2936359"/>
            <a:ext cx="760577" cy="10845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" y="9032"/>
                </a:moveTo>
                <a:lnTo>
                  <a:pt x="21600" y="0"/>
                </a:lnTo>
                <a:lnTo>
                  <a:pt x="21472" y="21600"/>
                </a:lnTo>
                <a:lnTo>
                  <a:pt x="0" y="12234"/>
                </a:lnTo>
                <a:lnTo>
                  <a:pt x="1" y="9032"/>
                </a:lnTo>
                <a:close/>
              </a:path>
            </a:pathLst>
          </a:custGeom>
          <a:gradFill flip="none" rotWithShape="1">
            <a:gsLst>
              <a:gs pos="0">
                <a:srgbClr val="3C5DEB">
                  <a:alpha val="40000"/>
                </a:srgbClr>
              </a:gs>
              <a:gs pos="62425">
                <a:srgbClr val="97A9F4">
                  <a:alpha val="10000"/>
                </a:srgbClr>
              </a:gs>
              <a:gs pos="86998">
                <a:srgbClr val="CBD4FA">
                  <a:alpha val="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  <a:tileRect/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" name="Object23">
            <a:extLst>
              <a:ext uri="{FF2B5EF4-FFF2-40B4-BE49-F238E27FC236}">
                <a16:creationId xmlns:a16="http://schemas.microsoft.com/office/drawing/2014/main" id="{F3D33CD5-B4A8-419B-890B-4410EB50C838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en-US" altLang="zh-CN" dirty="0">
                <a:sym typeface="Helvetica"/>
              </a:rPr>
              <a:t>AMAP LOGO</a:t>
            </a:r>
            <a:endParaRPr dirty="0">
              <a:sym typeface="Helvetica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22158C19-E771-47F0-A91A-E2ACD65FA7E3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方案设计核心思路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A5862F33-E763-4131-97E4-55CD3C7829BF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商业和技术评估产品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E6522A7D-AE3C-4066-9A16-069BD2B53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3224214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00DEF8A8-076B-45E7-9075-7503E532C201}"/>
              </a:ext>
            </a:extLst>
          </p:cNvPr>
          <p:cNvSpPr txBox="1"/>
          <p:nvPr/>
        </p:nvSpPr>
        <p:spPr>
          <a:xfrm>
            <a:off x="700086" y="1338713"/>
            <a:ext cx="3294063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AMAP VISUAL INDENTITY SYSTEM.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pic>
        <p:nvPicPr>
          <p:cNvPr id="9" name="Object 2" descr="Object 2">
            <a:extLst>
              <a:ext uri="{FF2B5EF4-FFF2-40B4-BE49-F238E27FC236}">
                <a16:creationId xmlns:a16="http://schemas.microsoft.com/office/drawing/2014/main" id="{2FF3ECBA-1ADA-4E3B-B987-59F046228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8253" y="1502032"/>
            <a:ext cx="6481194" cy="5833072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椭圆 9">
            <a:extLst>
              <a:ext uri="{FF2B5EF4-FFF2-40B4-BE49-F238E27FC236}">
                <a16:creationId xmlns:a16="http://schemas.microsoft.com/office/drawing/2014/main" id="{D5F55CFE-D84D-4F30-AE7E-20A1EF5DA08B}"/>
              </a:ext>
            </a:extLst>
          </p:cNvPr>
          <p:cNvSpPr/>
          <p:nvPr/>
        </p:nvSpPr>
        <p:spPr>
          <a:xfrm>
            <a:off x="4656647" y="2709507"/>
            <a:ext cx="2764406" cy="2764406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6A693AD7-3798-4955-9524-3584A5693CA8}"/>
              </a:ext>
            </a:extLst>
          </p:cNvPr>
          <p:cNvSpPr/>
          <p:nvPr/>
        </p:nvSpPr>
        <p:spPr>
          <a:xfrm>
            <a:off x="4514850" y="3323360"/>
            <a:ext cx="1524000" cy="1524000"/>
          </a:xfrm>
          <a:prstGeom prst="ellipse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671DFE2-0113-4839-9B31-AED28369E6E5}"/>
              </a:ext>
            </a:extLst>
          </p:cNvPr>
          <p:cNvSpPr/>
          <p:nvPr/>
        </p:nvSpPr>
        <p:spPr>
          <a:xfrm>
            <a:off x="6038850" y="3323360"/>
            <a:ext cx="1524000" cy="15240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" name="Object29">
            <a:extLst>
              <a:ext uri="{FF2B5EF4-FFF2-40B4-BE49-F238E27FC236}">
                <a16:creationId xmlns:a16="http://schemas.microsoft.com/office/drawing/2014/main" id="{CC1D39D3-0263-4DFE-BC5F-BA737D874513}"/>
              </a:ext>
            </a:extLst>
          </p:cNvPr>
          <p:cNvSpPr txBox="1"/>
          <p:nvPr/>
        </p:nvSpPr>
        <p:spPr>
          <a:xfrm>
            <a:off x="4756150" y="3699763"/>
            <a:ext cx="1041400" cy="771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品牌现状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现状梳理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4" name="Object29">
            <a:extLst>
              <a:ext uri="{FF2B5EF4-FFF2-40B4-BE49-F238E27FC236}">
                <a16:creationId xmlns:a16="http://schemas.microsoft.com/office/drawing/2014/main" id="{923EA217-0CAA-41D3-8B5F-102C9B802FC6}"/>
              </a:ext>
            </a:extLst>
          </p:cNvPr>
          <p:cNvSpPr txBox="1"/>
          <p:nvPr/>
        </p:nvSpPr>
        <p:spPr>
          <a:xfrm>
            <a:off x="6261100" y="3699763"/>
            <a:ext cx="1041400" cy="771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品牌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DNA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未来预期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BFBA8711-6B9F-4AFE-A8EE-3E911E6EC3FA}"/>
              </a:ext>
            </a:extLst>
          </p:cNvPr>
          <p:cNvSpPr/>
          <p:nvPr/>
        </p:nvSpPr>
        <p:spPr>
          <a:xfrm>
            <a:off x="4406035" y="2458895"/>
            <a:ext cx="3265630" cy="3265630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headEnd type="triangle" w="lg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E5A595F-C44C-4D2B-98D0-E0B53945C21C}"/>
              </a:ext>
            </a:extLst>
          </p:cNvPr>
          <p:cNvGrpSpPr/>
          <p:nvPr/>
        </p:nvGrpSpPr>
        <p:grpSpPr>
          <a:xfrm>
            <a:off x="2636651" y="1837011"/>
            <a:ext cx="6918698" cy="464462"/>
            <a:chOff x="2312728" y="1837011"/>
            <a:chExt cx="6918698" cy="464462"/>
          </a:xfrm>
        </p:grpSpPr>
        <p:sp>
          <p:nvSpPr>
            <p:cNvPr id="23" name="矩形">
              <a:extLst>
                <a:ext uri="{FF2B5EF4-FFF2-40B4-BE49-F238E27FC236}">
                  <a16:creationId xmlns:a16="http://schemas.microsoft.com/office/drawing/2014/main" id="{855036F5-327F-4747-A611-51671277099A}"/>
                </a:ext>
              </a:extLst>
            </p:cNvPr>
            <p:cNvSpPr/>
            <p:nvPr/>
          </p:nvSpPr>
          <p:spPr>
            <a:xfrm>
              <a:off x="2312728" y="1837011"/>
              <a:ext cx="1135098" cy="464462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prstDash val="sysDot"/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24" name="设计">
              <a:extLst>
                <a:ext uri="{FF2B5EF4-FFF2-40B4-BE49-F238E27FC236}">
                  <a16:creationId xmlns:a16="http://schemas.microsoft.com/office/drawing/2014/main" id="{654A21BC-1C40-4A01-B6C4-0A6BBD30D96A}"/>
                </a:ext>
              </a:extLst>
            </p:cNvPr>
            <p:cNvSpPr txBox="1"/>
            <p:nvPr/>
          </p:nvSpPr>
          <p:spPr>
            <a:xfrm>
              <a:off x="2466938" y="1951261"/>
              <a:ext cx="826676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ea"/>
                  <a:ea typeface="+mj-ea"/>
                  <a:cs typeface="OPPOSans H" panose="00020600040101010101" pitchFamily="18" charset="-122"/>
                  <a:sym typeface="PingFang SC Semibold"/>
                </a:rPr>
                <a:t>内部用户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25" name="矩形">
              <a:extLst>
                <a:ext uri="{FF2B5EF4-FFF2-40B4-BE49-F238E27FC236}">
                  <a16:creationId xmlns:a16="http://schemas.microsoft.com/office/drawing/2014/main" id="{2D73A5EB-EF1B-40B6-B6DF-333C27506DA8}"/>
                </a:ext>
              </a:extLst>
            </p:cNvPr>
            <p:cNvSpPr/>
            <p:nvPr/>
          </p:nvSpPr>
          <p:spPr>
            <a:xfrm>
              <a:off x="3738117" y="1837011"/>
              <a:ext cx="1135098" cy="464462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prstDash val="sysDot"/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26" name="设计">
              <a:extLst>
                <a:ext uri="{FF2B5EF4-FFF2-40B4-BE49-F238E27FC236}">
                  <a16:creationId xmlns:a16="http://schemas.microsoft.com/office/drawing/2014/main" id="{7718E140-7E2E-4956-9B49-DA314562538E}"/>
                </a:ext>
              </a:extLst>
            </p:cNvPr>
            <p:cNvSpPr txBox="1"/>
            <p:nvPr/>
          </p:nvSpPr>
          <p:spPr>
            <a:xfrm>
              <a:off x="3892327" y="1951261"/>
              <a:ext cx="826676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ea"/>
                  <a:ea typeface="+mj-ea"/>
                  <a:cs typeface="OPPOSans H" panose="00020600040101010101" pitchFamily="18" charset="-122"/>
                  <a:sym typeface="PingFang SC Semibold"/>
                </a:rPr>
                <a:t>外部用户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27" name="矩形">
              <a:extLst>
                <a:ext uri="{FF2B5EF4-FFF2-40B4-BE49-F238E27FC236}">
                  <a16:creationId xmlns:a16="http://schemas.microsoft.com/office/drawing/2014/main" id="{5F587A8C-4CD5-4CC6-B298-F12E791913A7}"/>
                </a:ext>
              </a:extLst>
            </p:cNvPr>
            <p:cNvSpPr/>
            <p:nvPr/>
          </p:nvSpPr>
          <p:spPr>
            <a:xfrm>
              <a:off x="5163506" y="1837011"/>
              <a:ext cx="1135098" cy="464462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prstDash val="sysDot"/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28" name="设计">
              <a:extLst>
                <a:ext uri="{FF2B5EF4-FFF2-40B4-BE49-F238E27FC236}">
                  <a16:creationId xmlns:a16="http://schemas.microsoft.com/office/drawing/2014/main" id="{65CDF984-B759-4D5C-B806-ADB63F6F3C06}"/>
                </a:ext>
              </a:extLst>
            </p:cNvPr>
            <p:cNvSpPr txBox="1"/>
            <p:nvPr/>
          </p:nvSpPr>
          <p:spPr>
            <a:xfrm>
              <a:off x="5317716" y="1951261"/>
              <a:ext cx="826676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ea"/>
                  <a:ea typeface="+mj-ea"/>
                  <a:cs typeface="OPPOSans H" panose="00020600040101010101" pitchFamily="18" charset="-122"/>
                  <a:sym typeface="PingFang SC Semibold"/>
                </a:rPr>
                <a:t>业务梳理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29" name="矩形">
              <a:extLst>
                <a:ext uri="{FF2B5EF4-FFF2-40B4-BE49-F238E27FC236}">
                  <a16:creationId xmlns:a16="http://schemas.microsoft.com/office/drawing/2014/main" id="{7CA4D4EF-1540-4CAB-A3E1-359428E1736A}"/>
                </a:ext>
              </a:extLst>
            </p:cNvPr>
            <p:cNvSpPr/>
            <p:nvPr/>
          </p:nvSpPr>
          <p:spPr>
            <a:xfrm>
              <a:off x="6629917" y="1837011"/>
              <a:ext cx="1135098" cy="464462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prstDash val="sysDot"/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30" name="设计">
              <a:extLst>
                <a:ext uri="{FF2B5EF4-FFF2-40B4-BE49-F238E27FC236}">
                  <a16:creationId xmlns:a16="http://schemas.microsoft.com/office/drawing/2014/main" id="{8B7915CA-BB4B-4CAB-BCA7-F0517CA892D0}"/>
                </a:ext>
              </a:extLst>
            </p:cNvPr>
            <p:cNvSpPr txBox="1"/>
            <p:nvPr/>
          </p:nvSpPr>
          <p:spPr>
            <a:xfrm>
              <a:off x="6784127" y="1951261"/>
              <a:ext cx="826676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ea"/>
                  <a:ea typeface="+mj-ea"/>
                  <a:cs typeface="OPPOSans H" panose="00020600040101010101" pitchFamily="18" charset="-122"/>
                  <a:sym typeface="PingFang SC Semibold"/>
                </a:rPr>
                <a:t>行业趋势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31" name="矩形">
              <a:extLst>
                <a:ext uri="{FF2B5EF4-FFF2-40B4-BE49-F238E27FC236}">
                  <a16:creationId xmlns:a16="http://schemas.microsoft.com/office/drawing/2014/main" id="{F9FB9537-7E54-4DFC-AC08-BD8DE4B07349}"/>
                </a:ext>
              </a:extLst>
            </p:cNvPr>
            <p:cNvSpPr/>
            <p:nvPr/>
          </p:nvSpPr>
          <p:spPr>
            <a:xfrm>
              <a:off x="8096328" y="1837011"/>
              <a:ext cx="1135098" cy="464462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prstDash val="sysDot"/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32" name="设计">
              <a:extLst>
                <a:ext uri="{FF2B5EF4-FFF2-40B4-BE49-F238E27FC236}">
                  <a16:creationId xmlns:a16="http://schemas.microsoft.com/office/drawing/2014/main" id="{1DFAE1A0-2C01-4825-98AD-170E9B6CBBF8}"/>
                </a:ext>
              </a:extLst>
            </p:cNvPr>
            <p:cNvSpPr txBox="1"/>
            <p:nvPr/>
          </p:nvSpPr>
          <p:spPr>
            <a:xfrm>
              <a:off x="8250538" y="1951261"/>
              <a:ext cx="826676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ea"/>
                  <a:ea typeface="+mj-ea"/>
                  <a:cs typeface="OPPOSans H" panose="00020600040101010101" pitchFamily="18" charset="-122"/>
                  <a:sym typeface="PingFang SC Semibold"/>
                </a:rPr>
                <a:t>竞品分析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sp>
        <p:nvSpPr>
          <p:cNvPr id="35" name="矩形">
            <a:extLst>
              <a:ext uri="{FF2B5EF4-FFF2-40B4-BE49-F238E27FC236}">
                <a16:creationId xmlns:a16="http://schemas.microsoft.com/office/drawing/2014/main" id="{517858EF-0736-4CEA-A472-A92F5099A6C9}"/>
              </a:ext>
            </a:extLst>
          </p:cNvPr>
          <p:cNvSpPr/>
          <p:nvPr/>
        </p:nvSpPr>
        <p:spPr>
          <a:xfrm>
            <a:off x="2636651" y="5886450"/>
            <a:ext cx="1135098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6" name="设计">
            <a:extLst>
              <a:ext uri="{FF2B5EF4-FFF2-40B4-BE49-F238E27FC236}">
                <a16:creationId xmlns:a16="http://schemas.microsoft.com/office/drawing/2014/main" id="{09E6B652-31F6-41A8-B4ED-8560F29CB3E4}"/>
              </a:ext>
            </a:extLst>
          </p:cNvPr>
          <p:cNvSpPr txBox="1"/>
          <p:nvPr/>
        </p:nvSpPr>
        <p:spPr>
          <a:xfrm>
            <a:off x="2790861" y="6000700"/>
            <a:ext cx="82667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rPr>
              <a:t>继承品牌资产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9" name="矩形">
            <a:extLst>
              <a:ext uri="{FF2B5EF4-FFF2-40B4-BE49-F238E27FC236}">
                <a16:creationId xmlns:a16="http://schemas.microsoft.com/office/drawing/2014/main" id="{9EEFF74F-D420-403C-B613-28FC82141C30}"/>
              </a:ext>
            </a:extLst>
          </p:cNvPr>
          <p:cNvSpPr/>
          <p:nvPr/>
        </p:nvSpPr>
        <p:spPr>
          <a:xfrm>
            <a:off x="5487429" y="5886450"/>
            <a:ext cx="1135098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0" name="设计">
            <a:extLst>
              <a:ext uri="{FF2B5EF4-FFF2-40B4-BE49-F238E27FC236}">
                <a16:creationId xmlns:a16="http://schemas.microsoft.com/office/drawing/2014/main" id="{ACF9BCCF-2124-4D8C-97A1-7EB6905C5D9A}"/>
              </a:ext>
            </a:extLst>
          </p:cNvPr>
          <p:cNvSpPr txBox="1"/>
          <p:nvPr/>
        </p:nvSpPr>
        <p:spPr>
          <a:xfrm>
            <a:off x="5641639" y="6000700"/>
            <a:ext cx="82667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rPr>
              <a:t>优化阶段问题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3" name="矩形">
            <a:extLst>
              <a:ext uri="{FF2B5EF4-FFF2-40B4-BE49-F238E27FC236}">
                <a16:creationId xmlns:a16="http://schemas.microsoft.com/office/drawing/2014/main" id="{7D778002-ABDE-42C8-8F04-09FCB9F5C01F}"/>
              </a:ext>
            </a:extLst>
          </p:cNvPr>
          <p:cNvSpPr/>
          <p:nvPr/>
        </p:nvSpPr>
        <p:spPr>
          <a:xfrm>
            <a:off x="8420251" y="5886450"/>
            <a:ext cx="1135098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4" name="设计">
            <a:extLst>
              <a:ext uri="{FF2B5EF4-FFF2-40B4-BE49-F238E27FC236}">
                <a16:creationId xmlns:a16="http://schemas.microsoft.com/office/drawing/2014/main" id="{F8F2DFDB-1B5F-4C73-9755-F298EFA9EE83}"/>
              </a:ext>
            </a:extLst>
          </p:cNvPr>
          <p:cNvSpPr txBox="1"/>
          <p:nvPr/>
        </p:nvSpPr>
        <p:spPr>
          <a:xfrm>
            <a:off x="8574461" y="6000700"/>
            <a:ext cx="82667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rPr>
              <a:t>激活品牌活力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PingFang SC Semibold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0681F89-A375-4665-9FB1-76D9E85CAE81}"/>
              </a:ext>
            </a:extLst>
          </p:cNvPr>
          <p:cNvGrpSpPr/>
          <p:nvPr/>
        </p:nvGrpSpPr>
        <p:grpSpPr>
          <a:xfrm>
            <a:off x="7510708" y="3436690"/>
            <a:ext cx="990851" cy="1303075"/>
            <a:chOff x="7656968" y="4451326"/>
            <a:chExt cx="990851" cy="1303075"/>
          </a:xfrm>
        </p:grpSpPr>
        <p:sp>
          <p:nvSpPr>
            <p:cNvPr id="37" name="连接线">
              <a:extLst>
                <a:ext uri="{FF2B5EF4-FFF2-40B4-BE49-F238E27FC236}">
                  <a16:creationId xmlns:a16="http://schemas.microsoft.com/office/drawing/2014/main" id="{4D455542-B53F-4E57-9E2B-270A683A1AD7}"/>
                </a:ext>
              </a:extLst>
            </p:cNvPr>
            <p:cNvSpPr/>
            <p:nvPr/>
          </p:nvSpPr>
          <p:spPr>
            <a:xfrm flipH="1">
              <a:off x="7656968" y="4451326"/>
              <a:ext cx="990851" cy="5695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94" extrusionOk="0">
                  <a:moveTo>
                    <a:pt x="0" y="247"/>
                  </a:moveTo>
                  <a:cubicBezTo>
                    <a:pt x="10185" y="-1406"/>
                    <a:pt x="17385" y="5243"/>
                    <a:pt x="21600" y="20194"/>
                  </a:cubicBezTo>
                </a:path>
              </a:pathLst>
            </a:custGeom>
            <a:ln w="12700">
              <a:solidFill>
                <a:srgbClr val="3C5DEB"/>
              </a:solidFill>
              <a:custDash>
                <a:ds d="200000" sp="200000"/>
              </a:custDash>
              <a:miter lim="400000"/>
              <a:headEnd type="triangle"/>
              <a:tailEnd type="none"/>
            </a:ln>
          </p:spPr>
          <p:txBody>
            <a:bodyPr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/>
                <a:ea typeface="等线"/>
                <a:sym typeface="等线"/>
              </a:endParaRPr>
            </a:p>
          </p:txBody>
        </p:sp>
        <p:sp>
          <p:nvSpPr>
            <p:cNvPr id="38" name="连接线">
              <a:extLst>
                <a:ext uri="{FF2B5EF4-FFF2-40B4-BE49-F238E27FC236}">
                  <a16:creationId xmlns:a16="http://schemas.microsoft.com/office/drawing/2014/main" id="{C150B158-F833-47F9-BEAD-7B7A0CCD04EC}"/>
                </a:ext>
              </a:extLst>
            </p:cNvPr>
            <p:cNvSpPr/>
            <p:nvPr/>
          </p:nvSpPr>
          <p:spPr>
            <a:xfrm flipH="1" flipV="1">
              <a:off x="7656968" y="5184868"/>
              <a:ext cx="990851" cy="5695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94" extrusionOk="0">
                  <a:moveTo>
                    <a:pt x="0" y="247"/>
                  </a:moveTo>
                  <a:cubicBezTo>
                    <a:pt x="10185" y="-1406"/>
                    <a:pt x="17385" y="5243"/>
                    <a:pt x="21600" y="20194"/>
                  </a:cubicBezTo>
                </a:path>
              </a:pathLst>
            </a:custGeom>
            <a:ln w="12700">
              <a:solidFill>
                <a:srgbClr val="3C5DEB"/>
              </a:solidFill>
              <a:custDash>
                <a:ds d="200000" sp="200000"/>
              </a:custDash>
              <a:miter lim="400000"/>
              <a:headEnd type="triangle"/>
              <a:tailEnd type="none"/>
            </a:ln>
          </p:spPr>
          <p:txBody>
            <a:bodyPr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/>
                <a:ea typeface="等线"/>
                <a:sym typeface="等线"/>
              </a:endParaRPr>
            </a:p>
          </p:txBody>
        </p:sp>
        <p:sp>
          <p:nvSpPr>
            <p:cNvPr id="41" name="线条">
              <a:extLst>
                <a:ext uri="{FF2B5EF4-FFF2-40B4-BE49-F238E27FC236}">
                  <a16:creationId xmlns:a16="http://schemas.microsoft.com/office/drawing/2014/main" id="{0F089E6D-26EB-42B7-AA0F-DCC48D962F0F}"/>
                </a:ext>
              </a:extLst>
            </p:cNvPr>
            <p:cNvSpPr/>
            <p:nvPr/>
          </p:nvSpPr>
          <p:spPr>
            <a:xfrm>
              <a:off x="7656968" y="5102864"/>
              <a:ext cx="990851" cy="0"/>
            </a:xfrm>
            <a:prstGeom prst="line">
              <a:avLst/>
            </a:prstGeom>
            <a:ln w="12700">
              <a:solidFill>
                <a:schemeClr val="accent1"/>
              </a:solidFill>
              <a:custDash>
                <a:ds d="200000" sp="200000"/>
              </a:custDash>
              <a:miter lim="400000"/>
              <a:tailEnd type="triangle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F499F10D-4C84-4464-B732-B9C8D3590F3C}"/>
              </a:ext>
            </a:extLst>
          </p:cNvPr>
          <p:cNvGrpSpPr/>
          <p:nvPr/>
        </p:nvGrpSpPr>
        <p:grpSpPr>
          <a:xfrm flipH="1">
            <a:off x="3594897" y="3436690"/>
            <a:ext cx="990851" cy="1303075"/>
            <a:chOff x="7656968" y="4451326"/>
            <a:chExt cx="990851" cy="1303075"/>
          </a:xfrm>
        </p:grpSpPr>
        <p:sp>
          <p:nvSpPr>
            <p:cNvPr id="45" name="连接线">
              <a:extLst>
                <a:ext uri="{FF2B5EF4-FFF2-40B4-BE49-F238E27FC236}">
                  <a16:creationId xmlns:a16="http://schemas.microsoft.com/office/drawing/2014/main" id="{F5DF83FD-5EAE-46AA-906E-14C5ADAD5799}"/>
                </a:ext>
              </a:extLst>
            </p:cNvPr>
            <p:cNvSpPr/>
            <p:nvPr/>
          </p:nvSpPr>
          <p:spPr>
            <a:xfrm flipH="1">
              <a:off x="7656968" y="4451326"/>
              <a:ext cx="990851" cy="5695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94" extrusionOk="0">
                  <a:moveTo>
                    <a:pt x="0" y="247"/>
                  </a:moveTo>
                  <a:cubicBezTo>
                    <a:pt x="10185" y="-1406"/>
                    <a:pt x="17385" y="5243"/>
                    <a:pt x="21600" y="20194"/>
                  </a:cubicBezTo>
                </a:path>
              </a:pathLst>
            </a:custGeom>
            <a:ln w="12700">
              <a:solidFill>
                <a:schemeClr val="tx1"/>
              </a:solidFill>
              <a:custDash>
                <a:ds d="200000" sp="200000"/>
              </a:custDash>
              <a:miter lim="400000"/>
              <a:headEnd type="triangle"/>
              <a:tailEnd type="none"/>
            </a:ln>
          </p:spPr>
          <p:txBody>
            <a:bodyPr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/>
                <a:ea typeface="等线"/>
                <a:sym typeface="等线"/>
              </a:endParaRPr>
            </a:p>
          </p:txBody>
        </p:sp>
        <p:sp>
          <p:nvSpPr>
            <p:cNvPr id="46" name="连接线">
              <a:extLst>
                <a:ext uri="{FF2B5EF4-FFF2-40B4-BE49-F238E27FC236}">
                  <a16:creationId xmlns:a16="http://schemas.microsoft.com/office/drawing/2014/main" id="{DB122458-8326-42CB-8B04-7ED8A5522D02}"/>
                </a:ext>
              </a:extLst>
            </p:cNvPr>
            <p:cNvSpPr/>
            <p:nvPr/>
          </p:nvSpPr>
          <p:spPr>
            <a:xfrm flipH="1" flipV="1">
              <a:off x="7656968" y="5184868"/>
              <a:ext cx="990851" cy="5695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94" extrusionOk="0">
                  <a:moveTo>
                    <a:pt x="0" y="247"/>
                  </a:moveTo>
                  <a:cubicBezTo>
                    <a:pt x="10185" y="-1406"/>
                    <a:pt x="17385" y="5243"/>
                    <a:pt x="21600" y="20194"/>
                  </a:cubicBezTo>
                </a:path>
              </a:pathLst>
            </a:custGeom>
            <a:ln w="12700">
              <a:solidFill>
                <a:schemeClr val="tx1"/>
              </a:solidFill>
              <a:custDash>
                <a:ds d="200000" sp="200000"/>
              </a:custDash>
              <a:miter lim="400000"/>
              <a:headEnd type="triangle"/>
              <a:tailEnd type="none"/>
            </a:ln>
          </p:spPr>
          <p:txBody>
            <a:bodyPr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/>
                <a:ea typeface="等线"/>
                <a:sym typeface="等线"/>
              </a:endParaRPr>
            </a:p>
          </p:txBody>
        </p:sp>
        <p:sp>
          <p:nvSpPr>
            <p:cNvPr id="47" name="线条">
              <a:extLst>
                <a:ext uri="{FF2B5EF4-FFF2-40B4-BE49-F238E27FC236}">
                  <a16:creationId xmlns:a16="http://schemas.microsoft.com/office/drawing/2014/main" id="{E048CA14-CD5C-40D8-9D5B-93477ECCE5FC}"/>
                </a:ext>
              </a:extLst>
            </p:cNvPr>
            <p:cNvSpPr/>
            <p:nvPr/>
          </p:nvSpPr>
          <p:spPr>
            <a:xfrm>
              <a:off x="7656968" y="5102864"/>
              <a:ext cx="990851" cy="0"/>
            </a:xfrm>
            <a:prstGeom prst="line">
              <a:avLst/>
            </a:prstGeom>
            <a:ln w="12700">
              <a:solidFill>
                <a:schemeClr val="tx1"/>
              </a:solidFill>
              <a:custDash>
                <a:ds d="200000" sp="200000"/>
              </a:custDash>
              <a:miter lim="400000"/>
              <a:tailEnd type="triangle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A1280079-5335-41EC-98F9-E01C0BAD5315}"/>
              </a:ext>
            </a:extLst>
          </p:cNvPr>
          <p:cNvSpPr/>
          <p:nvPr/>
        </p:nvSpPr>
        <p:spPr>
          <a:xfrm>
            <a:off x="8523779" y="3247690"/>
            <a:ext cx="113139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9" name="Object29">
            <a:extLst>
              <a:ext uri="{FF2B5EF4-FFF2-40B4-BE49-F238E27FC236}">
                <a16:creationId xmlns:a16="http://schemas.microsoft.com/office/drawing/2014/main" id="{FEB7DE35-87DF-49A6-A5DA-3ED758C51A30}"/>
              </a:ext>
            </a:extLst>
          </p:cNvPr>
          <p:cNvSpPr txBox="1"/>
          <p:nvPr/>
        </p:nvSpPr>
        <p:spPr>
          <a:xfrm>
            <a:off x="8603513" y="3340997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使命愿景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616DE5E1-41BD-49BA-99A1-39330E85994E}"/>
              </a:ext>
            </a:extLst>
          </p:cNvPr>
          <p:cNvSpPr/>
          <p:nvPr/>
        </p:nvSpPr>
        <p:spPr>
          <a:xfrm>
            <a:off x="8523779" y="3899228"/>
            <a:ext cx="113139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1" name="Object29">
            <a:extLst>
              <a:ext uri="{FF2B5EF4-FFF2-40B4-BE49-F238E27FC236}">
                <a16:creationId xmlns:a16="http://schemas.microsoft.com/office/drawing/2014/main" id="{FDFFCA20-DA0F-4741-8135-7C25E3D05AE6}"/>
              </a:ext>
            </a:extLst>
          </p:cNvPr>
          <p:cNvSpPr txBox="1"/>
          <p:nvPr/>
        </p:nvSpPr>
        <p:spPr>
          <a:xfrm>
            <a:off x="8603513" y="3992535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核心价值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7609478C-DC4D-4838-97F3-BCFF192AB7C0}"/>
              </a:ext>
            </a:extLst>
          </p:cNvPr>
          <p:cNvSpPr/>
          <p:nvPr/>
        </p:nvSpPr>
        <p:spPr>
          <a:xfrm>
            <a:off x="8523779" y="4550493"/>
            <a:ext cx="113139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3" name="Object29">
            <a:extLst>
              <a:ext uri="{FF2B5EF4-FFF2-40B4-BE49-F238E27FC236}">
                <a16:creationId xmlns:a16="http://schemas.microsoft.com/office/drawing/2014/main" id="{501AE270-D629-4107-BBF1-0A3A81E21D9E}"/>
              </a:ext>
            </a:extLst>
          </p:cNvPr>
          <p:cNvSpPr txBox="1"/>
          <p:nvPr/>
        </p:nvSpPr>
        <p:spPr>
          <a:xfrm>
            <a:off x="8603513" y="4643800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品牌特征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54F833AF-3C93-41F7-ADC0-3FBCF5B02BC2}"/>
              </a:ext>
            </a:extLst>
          </p:cNvPr>
          <p:cNvSpPr/>
          <p:nvPr/>
        </p:nvSpPr>
        <p:spPr>
          <a:xfrm>
            <a:off x="2486141" y="3247690"/>
            <a:ext cx="1131396" cy="378000"/>
          </a:xfrm>
          <a:prstGeom prst="rect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5" name="Object29">
            <a:extLst>
              <a:ext uri="{FF2B5EF4-FFF2-40B4-BE49-F238E27FC236}">
                <a16:creationId xmlns:a16="http://schemas.microsoft.com/office/drawing/2014/main" id="{3E314DED-E881-44AC-999E-B79ED7B090F8}"/>
              </a:ext>
            </a:extLst>
          </p:cNvPr>
          <p:cNvSpPr txBox="1"/>
          <p:nvPr/>
        </p:nvSpPr>
        <p:spPr>
          <a:xfrm>
            <a:off x="2565875" y="3340997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视觉层面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1FB48B3B-FAD0-433F-939C-1D2C71601A42}"/>
              </a:ext>
            </a:extLst>
          </p:cNvPr>
          <p:cNvSpPr/>
          <p:nvPr/>
        </p:nvSpPr>
        <p:spPr>
          <a:xfrm>
            <a:off x="2486141" y="3899228"/>
            <a:ext cx="1131396" cy="378000"/>
          </a:xfrm>
          <a:prstGeom prst="rect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7" name="Object29">
            <a:extLst>
              <a:ext uri="{FF2B5EF4-FFF2-40B4-BE49-F238E27FC236}">
                <a16:creationId xmlns:a16="http://schemas.microsoft.com/office/drawing/2014/main" id="{2F15197D-9C5F-4E2D-86BB-DB0A082F5DFF}"/>
              </a:ext>
            </a:extLst>
          </p:cNvPr>
          <p:cNvSpPr txBox="1"/>
          <p:nvPr/>
        </p:nvSpPr>
        <p:spPr>
          <a:xfrm>
            <a:off x="2565875" y="3992535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传播层面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2848A1DE-D5DC-4F66-B078-D5D45526B117}"/>
              </a:ext>
            </a:extLst>
          </p:cNvPr>
          <p:cNvSpPr/>
          <p:nvPr/>
        </p:nvSpPr>
        <p:spPr>
          <a:xfrm>
            <a:off x="2486141" y="4550493"/>
            <a:ext cx="1131396" cy="378000"/>
          </a:xfrm>
          <a:prstGeom prst="rect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9" name="Object29">
            <a:extLst>
              <a:ext uri="{FF2B5EF4-FFF2-40B4-BE49-F238E27FC236}">
                <a16:creationId xmlns:a16="http://schemas.microsoft.com/office/drawing/2014/main" id="{2BEBF652-8F98-4DDA-923F-59E2D305ED6E}"/>
              </a:ext>
            </a:extLst>
          </p:cNvPr>
          <p:cNvSpPr txBox="1"/>
          <p:nvPr/>
        </p:nvSpPr>
        <p:spPr>
          <a:xfrm>
            <a:off x="2565875" y="4643800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用户心智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478BE6F1-4F9D-44FB-B092-7BCE1C3642EC}"/>
              </a:ext>
            </a:extLst>
          </p:cNvPr>
          <p:cNvSpPr/>
          <p:nvPr/>
        </p:nvSpPr>
        <p:spPr>
          <a:xfrm>
            <a:off x="660400" y="2969417"/>
            <a:ext cx="1700435" cy="677942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1" name="Object32">
            <a:extLst>
              <a:ext uri="{FF2B5EF4-FFF2-40B4-BE49-F238E27FC236}">
                <a16:creationId xmlns:a16="http://schemas.microsoft.com/office/drawing/2014/main" id="{1D53C418-95D9-4B3F-B350-1194A6D545CB}"/>
              </a:ext>
            </a:extLst>
          </p:cNvPr>
          <p:cNvSpPr txBox="1"/>
          <p:nvPr/>
        </p:nvSpPr>
        <p:spPr>
          <a:xfrm>
            <a:off x="849535" y="3022156"/>
            <a:ext cx="1417897" cy="572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LOGO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形式与时代脱节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滞后于主流审美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视觉心智待强化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9956DB3B-48F2-416E-933F-1E68BECA854C}"/>
              </a:ext>
            </a:extLst>
          </p:cNvPr>
          <p:cNvSpPr/>
          <p:nvPr/>
        </p:nvSpPr>
        <p:spPr>
          <a:xfrm>
            <a:off x="660400" y="3758219"/>
            <a:ext cx="1700435" cy="677942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3" name="Object32">
            <a:extLst>
              <a:ext uri="{FF2B5EF4-FFF2-40B4-BE49-F238E27FC236}">
                <a16:creationId xmlns:a16="http://schemas.microsoft.com/office/drawing/2014/main" id="{AA28AC51-CB5A-40E3-AA36-34640224BDDB}"/>
              </a:ext>
            </a:extLst>
          </p:cNvPr>
          <p:cNvSpPr txBox="1"/>
          <p:nvPr/>
        </p:nvSpPr>
        <p:spPr>
          <a:xfrm>
            <a:off x="849535" y="3810958"/>
            <a:ext cx="1417897" cy="572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业务发展不同步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品牌体系待完善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传播策略待加强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82DB94F3-3E24-494E-B292-F346FFD70E5B}"/>
              </a:ext>
            </a:extLst>
          </p:cNvPr>
          <p:cNvSpPr/>
          <p:nvPr/>
        </p:nvSpPr>
        <p:spPr>
          <a:xfrm>
            <a:off x="660400" y="4550493"/>
            <a:ext cx="1700435" cy="677942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5" name="Object32">
            <a:extLst>
              <a:ext uri="{FF2B5EF4-FFF2-40B4-BE49-F238E27FC236}">
                <a16:creationId xmlns:a16="http://schemas.microsoft.com/office/drawing/2014/main" id="{F6892722-3A6E-411D-B67F-3CAEEFE044AD}"/>
              </a:ext>
            </a:extLst>
          </p:cNvPr>
          <p:cNvSpPr txBox="1"/>
          <p:nvPr/>
        </p:nvSpPr>
        <p:spPr>
          <a:xfrm>
            <a:off x="849535" y="4603232"/>
            <a:ext cx="1417897" cy="572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工具属性明显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缺少应有活力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品牌层级待梳理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039EC0FC-EAAB-4E53-8C76-9BEFDAC0D81D}"/>
              </a:ext>
            </a:extLst>
          </p:cNvPr>
          <p:cNvSpPr/>
          <p:nvPr/>
        </p:nvSpPr>
        <p:spPr>
          <a:xfrm>
            <a:off x="9820255" y="2969417"/>
            <a:ext cx="1700435" cy="677942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7" name="Object32">
            <a:extLst>
              <a:ext uri="{FF2B5EF4-FFF2-40B4-BE49-F238E27FC236}">
                <a16:creationId xmlns:a16="http://schemas.microsoft.com/office/drawing/2014/main" id="{407F304C-F4FE-4BBA-8662-9BB55234AEEA}"/>
              </a:ext>
            </a:extLst>
          </p:cNvPr>
          <p:cNvSpPr txBox="1"/>
          <p:nvPr/>
        </p:nvSpPr>
        <p:spPr>
          <a:xfrm>
            <a:off x="9959717" y="3127826"/>
            <a:ext cx="1417897" cy="36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连线真实世界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让雏形更美好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E2B6A79-4B1D-4A65-9F4E-4A84FD4C04C2}"/>
              </a:ext>
            </a:extLst>
          </p:cNvPr>
          <p:cNvSpPr/>
          <p:nvPr/>
        </p:nvSpPr>
        <p:spPr>
          <a:xfrm>
            <a:off x="9820255" y="3758219"/>
            <a:ext cx="1700435" cy="677942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9" name="Object32">
            <a:extLst>
              <a:ext uri="{FF2B5EF4-FFF2-40B4-BE49-F238E27FC236}">
                <a16:creationId xmlns:a16="http://schemas.microsoft.com/office/drawing/2014/main" id="{ABE967A9-710D-4CBF-99E7-609A64022098}"/>
              </a:ext>
            </a:extLst>
          </p:cNvPr>
          <p:cNvSpPr txBox="1"/>
          <p:nvPr/>
        </p:nvSpPr>
        <p:spPr>
          <a:xfrm>
            <a:off x="9959717" y="3916628"/>
            <a:ext cx="1417897" cy="36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为客户提供专业的出行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与位置服务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6A9C3C83-629B-4B5A-9493-B425A12EC1C0}"/>
              </a:ext>
            </a:extLst>
          </p:cNvPr>
          <p:cNvSpPr/>
          <p:nvPr/>
        </p:nvSpPr>
        <p:spPr>
          <a:xfrm>
            <a:off x="9820255" y="4550493"/>
            <a:ext cx="1700435" cy="677942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1" name="Object32">
            <a:extLst>
              <a:ext uri="{FF2B5EF4-FFF2-40B4-BE49-F238E27FC236}">
                <a16:creationId xmlns:a16="http://schemas.microsoft.com/office/drawing/2014/main" id="{89884316-7049-4EA9-80E7-AF48D04F2FCC}"/>
              </a:ext>
            </a:extLst>
          </p:cNvPr>
          <p:cNvSpPr txBox="1"/>
          <p:nvPr/>
        </p:nvSpPr>
        <p:spPr>
          <a:xfrm>
            <a:off x="9959717" y="4814572"/>
            <a:ext cx="1417897" cy="149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专业</a:t>
            </a: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/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生活化、活力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632115711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Object 2" descr="Object 2">
            <a:extLst>
              <a:ext uri="{FF2B5EF4-FFF2-40B4-BE49-F238E27FC236}">
                <a16:creationId xmlns:a16="http://schemas.microsoft.com/office/drawing/2014/main" id="{C8C7E6DE-C0B8-4FC1-B94B-C86636931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8653" y="1578220"/>
            <a:ext cx="4421922" cy="397972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Object23">
            <a:extLst>
              <a:ext uri="{FF2B5EF4-FFF2-40B4-BE49-F238E27FC236}">
                <a16:creationId xmlns:a16="http://schemas.microsoft.com/office/drawing/2014/main" id="{61E536C1-7709-49CF-B090-BB9F499BF6D5}"/>
              </a:ext>
            </a:extLst>
          </p:cNvPr>
          <p:cNvSpPr txBox="1"/>
          <p:nvPr/>
        </p:nvSpPr>
        <p:spPr>
          <a:xfrm>
            <a:off x="666749" y="800099"/>
            <a:ext cx="134620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en-US" altLang="zh-CN" dirty="0">
                <a:sym typeface="Helvetica"/>
              </a:rPr>
              <a:t>ANALYSIS</a:t>
            </a:r>
            <a:endParaRPr dirty="0">
              <a:sym typeface="Helvetica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161B9DB-4FDE-4995-B4A1-208DDAC9895F}"/>
              </a:ext>
            </a:extLst>
          </p:cNvPr>
          <p:cNvSpPr txBox="1"/>
          <p:nvPr/>
        </p:nvSpPr>
        <p:spPr>
          <a:xfrm>
            <a:off x="196691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分析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8E3C15D6-C32E-4305-B93E-EC6026321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49" y="1201681"/>
            <a:ext cx="855665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32F674D7-3DCA-4135-893B-57EBEE0F8E8A}"/>
              </a:ext>
            </a:extLst>
          </p:cNvPr>
          <p:cNvSpPr txBox="1"/>
          <p:nvPr/>
        </p:nvSpPr>
        <p:spPr>
          <a:xfrm>
            <a:off x="730250" y="1338713"/>
            <a:ext cx="792164" cy="184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设计策略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039F43C7-C662-46AA-BE1E-7896EA6D27A4}"/>
              </a:ext>
            </a:extLst>
          </p:cNvPr>
          <p:cNvSpPr/>
          <p:nvPr/>
        </p:nvSpPr>
        <p:spPr>
          <a:xfrm>
            <a:off x="1305605" y="2946831"/>
            <a:ext cx="1353856" cy="13538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0" name="Object29">
            <a:extLst>
              <a:ext uri="{FF2B5EF4-FFF2-40B4-BE49-F238E27FC236}">
                <a16:creationId xmlns:a16="http://schemas.microsoft.com/office/drawing/2014/main" id="{3A63AF9D-B100-4250-A5E5-416977FAA826}"/>
              </a:ext>
            </a:extLst>
          </p:cNvPr>
          <p:cNvSpPr txBox="1"/>
          <p:nvPr/>
        </p:nvSpPr>
        <p:spPr>
          <a:xfrm>
            <a:off x="1639633" y="3256118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吸引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决策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1" name="线条">
            <a:extLst>
              <a:ext uri="{FF2B5EF4-FFF2-40B4-BE49-F238E27FC236}">
                <a16:creationId xmlns:a16="http://schemas.microsoft.com/office/drawing/2014/main" id="{32ABD392-167F-42A9-8C75-FDCFB4F09F37}"/>
              </a:ext>
            </a:extLst>
          </p:cNvPr>
          <p:cNvSpPr/>
          <p:nvPr/>
        </p:nvSpPr>
        <p:spPr>
          <a:xfrm>
            <a:off x="2627174" y="3623760"/>
            <a:ext cx="871137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5A642B7-13A6-486F-84F9-C883F6E96737}"/>
              </a:ext>
            </a:extLst>
          </p:cNvPr>
          <p:cNvSpPr/>
          <p:nvPr/>
        </p:nvSpPr>
        <p:spPr>
          <a:xfrm>
            <a:off x="3498311" y="2946831"/>
            <a:ext cx="1353856" cy="13538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" name="Object29">
            <a:extLst>
              <a:ext uri="{FF2B5EF4-FFF2-40B4-BE49-F238E27FC236}">
                <a16:creationId xmlns:a16="http://schemas.microsoft.com/office/drawing/2014/main" id="{F9786A61-9FAF-4110-AE5A-DB6F5578E677}"/>
              </a:ext>
            </a:extLst>
          </p:cNvPr>
          <p:cNvSpPr txBox="1"/>
          <p:nvPr/>
        </p:nvSpPr>
        <p:spPr>
          <a:xfrm>
            <a:off x="3832339" y="3256118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刺激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决策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5" name="线条">
            <a:extLst>
              <a:ext uri="{FF2B5EF4-FFF2-40B4-BE49-F238E27FC236}">
                <a16:creationId xmlns:a16="http://schemas.microsoft.com/office/drawing/2014/main" id="{198DDB94-3C67-46A1-9CD0-4B5C1C700016}"/>
              </a:ext>
            </a:extLst>
          </p:cNvPr>
          <p:cNvSpPr/>
          <p:nvPr/>
        </p:nvSpPr>
        <p:spPr>
          <a:xfrm>
            <a:off x="4819880" y="3623760"/>
            <a:ext cx="871137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2327BCC-DFA2-4C59-BCF2-8A57122EAB3E}"/>
              </a:ext>
            </a:extLst>
          </p:cNvPr>
          <p:cNvSpPr/>
          <p:nvPr/>
        </p:nvSpPr>
        <p:spPr>
          <a:xfrm>
            <a:off x="5691017" y="2946831"/>
            <a:ext cx="1353856" cy="13538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7" name="Object29">
            <a:extLst>
              <a:ext uri="{FF2B5EF4-FFF2-40B4-BE49-F238E27FC236}">
                <a16:creationId xmlns:a16="http://schemas.microsoft.com/office/drawing/2014/main" id="{DA4AF814-BCC5-4F77-8988-C2F47116C90A}"/>
              </a:ext>
            </a:extLst>
          </p:cNvPr>
          <p:cNvSpPr txBox="1"/>
          <p:nvPr/>
        </p:nvSpPr>
        <p:spPr>
          <a:xfrm>
            <a:off x="6025045" y="3256118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加固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决策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pic>
        <p:nvPicPr>
          <p:cNvPr id="18" name="Object 1" descr="Object 1">
            <a:extLst>
              <a:ext uri="{FF2B5EF4-FFF2-40B4-BE49-F238E27FC236}">
                <a16:creationId xmlns:a16="http://schemas.microsoft.com/office/drawing/2014/main" id="{05D5EBCF-D9A0-4B0E-AB26-83918CCC0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285" y="4833599"/>
            <a:ext cx="5739268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Object29">
            <a:extLst>
              <a:ext uri="{FF2B5EF4-FFF2-40B4-BE49-F238E27FC236}">
                <a16:creationId xmlns:a16="http://schemas.microsoft.com/office/drawing/2014/main" id="{15A8265D-196B-4AB2-9497-10F68F8F6813}"/>
              </a:ext>
            </a:extLst>
          </p:cNvPr>
          <p:cNvSpPr txBox="1"/>
          <p:nvPr/>
        </p:nvSpPr>
        <p:spPr>
          <a:xfrm>
            <a:off x="1531372" y="4881554"/>
            <a:ext cx="5311094" cy="348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社交决策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3" name="Object32">
            <a:extLst>
              <a:ext uri="{FF2B5EF4-FFF2-40B4-BE49-F238E27FC236}">
                <a16:creationId xmlns:a16="http://schemas.microsoft.com/office/drawing/2014/main" id="{9536F23E-3F7E-49C2-9D34-E409377407E9}"/>
              </a:ext>
            </a:extLst>
          </p:cNvPr>
          <p:cNvSpPr txBox="1"/>
          <p:nvPr/>
        </p:nvSpPr>
        <p:spPr>
          <a:xfrm>
            <a:off x="1510335" y="5398154"/>
            <a:ext cx="5353168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过程中主动了解他人，特别是身边由此购物经验的朋友的意见</a:t>
            </a:r>
          </a:p>
        </p:txBody>
      </p:sp>
      <p:sp>
        <p:nvSpPr>
          <p:cNvPr id="24" name="Object32">
            <a:extLst>
              <a:ext uri="{FF2B5EF4-FFF2-40B4-BE49-F238E27FC236}">
                <a16:creationId xmlns:a16="http://schemas.microsoft.com/office/drawing/2014/main" id="{80086FF2-E382-4F27-AE11-59E3FEA18F90}"/>
              </a:ext>
            </a:extLst>
          </p:cNvPr>
          <p:cNvSpPr txBox="1"/>
          <p:nvPr/>
        </p:nvSpPr>
        <p:spPr>
          <a:xfrm>
            <a:off x="3049929" y="5806368"/>
            <a:ext cx="2273980" cy="262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4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rPr>
              <a:t>扩大商品影响力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7E09EC2-C75F-415E-AC74-34952563C166}"/>
              </a:ext>
            </a:extLst>
          </p:cNvPr>
          <p:cNvSpPr/>
          <p:nvPr/>
        </p:nvSpPr>
        <p:spPr>
          <a:xfrm>
            <a:off x="672196" y="4664473"/>
            <a:ext cx="7029447" cy="1524029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2CBC104B-FB59-4788-A184-F89BAA33B4E3}"/>
              </a:ext>
            </a:extLst>
          </p:cNvPr>
          <p:cNvSpPr/>
          <p:nvPr/>
        </p:nvSpPr>
        <p:spPr>
          <a:xfrm>
            <a:off x="672196" y="1856257"/>
            <a:ext cx="7029447" cy="2624744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7" name="线条">
            <a:extLst>
              <a:ext uri="{FF2B5EF4-FFF2-40B4-BE49-F238E27FC236}">
                <a16:creationId xmlns:a16="http://schemas.microsoft.com/office/drawing/2014/main" id="{35EDB8F1-E19C-429B-97C7-6C71CC8EE641}"/>
              </a:ext>
            </a:extLst>
          </p:cNvPr>
          <p:cNvSpPr/>
          <p:nvPr/>
        </p:nvSpPr>
        <p:spPr>
          <a:xfrm>
            <a:off x="1848847" y="4300687"/>
            <a:ext cx="0" cy="528939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线条">
            <a:extLst>
              <a:ext uri="{FF2B5EF4-FFF2-40B4-BE49-F238E27FC236}">
                <a16:creationId xmlns:a16="http://schemas.microsoft.com/office/drawing/2014/main" id="{126D2297-A807-4818-A5EA-FFC977603DE7}"/>
              </a:ext>
            </a:extLst>
          </p:cNvPr>
          <p:cNvSpPr/>
          <p:nvPr/>
        </p:nvSpPr>
        <p:spPr>
          <a:xfrm>
            <a:off x="2012950" y="4300687"/>
            <a:ext cx="0" cy="528939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" name="线条">
            <a:extLst>
              <a:ext uri="{FF2B5EF4-FFF2-40B4-BE49-F238E27FC236}">
                <a16:creationId xmlns:a16="http://schemas.microsoft.com/office/drawing/2014/main" id="{CAD0E6FB-CF91-4E83-9877-C3609C9E4F8D}"/>
              </a:ext>
            </a:extLst>
          </p:cNvPr>
          <p:cNvSpPr/>
          <p:nvPr/>
        </p:nvSpPr>
        <p:spPr>
          <a:xfrm>
            <a:off x="4118711" y="4300687"/>
            <a:ext cx="0" cy="528939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" name="线条">
            <a:extLst>
              <a:ext uri="{FF2B5EF4-FFF2-40B4-BE49-F238E27FC236}">
                <a16:creationId xmlns:a16="http://schemas.microsoft.com/office/drawing/2014/main" id="{C611758D-D00B-454E-BCA6-9B909ABA513D}"/>
              </a:ext>
            </a:extLst>
          </p:cNvPr>
          <p:cNvSpPr/>
          <p:nvPr/>
        </p:nvSpPr>
        <p:spPr>
          <a:xfrm>
            <a:off x="4282814" y="4300687"/>
            <a:ext cx="0" cy="528939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" name="线条">
            <a:extLst>
              <a:ext uri="{FF2B5EF4-FFF2-40B4-BE49-F238E27FC236}">
                <a16:creationId xmlns:a16="http://schemas.microsoft.com/office/drawing/2014/main" id="{CDF7E3C9-AF40-42A6-B5D5-69CAC1BE5734}"/>
              </a:ext>
            </a:extLst>
          </p:cNvPr>
          <p:cNvSpPr/>
          <p:nvPr/>
        </p:nvSpPr>
        <p:spPr>
          <a:xfrm>
            <a:off x="6275619" y="4300687"/>
            <a:ext cx="0" cy="528939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线条">
            <a:extLst>
              <a:ext uri="{FF2B5EF4-FFF2-40B4-BE49-F238E27FC236}">
                <a16:creationId xmlns:a16="http://schemas.microsoft.com/office/drawing/2014/main" id="{A8D6D48E-E505-4E0C-A017-EF1D90B27B21}"/>
              </a:ext>
            </a:extLst>
          </p:cNvPr>
          <p:cNvSpPr/>
          <p:nvPr/>
        </p:nvSpPr>
        <p:spPr>
          <a:xfrm>
            <a:off x="6439722" y="4300687"/>
            <a:ext cx="0" cy="528939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headEnd type="triangle"/>
            <a:tailEnd type="non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" name="Object32">
            <a:extLst>
              <a:ext uri="{FF2B5EF4-FFF2-40B4-BE49-F238E27FC236}">
                <a16:creationId xmlns:a16="http://schemas.microsoft.com/office/drawing/2014/main" id="{07095FDC-F2BE-4CA0-B48A-A56E298783E9}"/>
              </a:ext>
            </a:extLst>
          </p:cNvPr>
          <p:cNvSpPr txBox="1"/>
          <p:nvPr/>
        </p:nvSpPr>
        <p:spPr>
          <a:xfrm>
            <a:off x="3049929" y="2029168"/>
            <a:ext cx="2273980" cy="262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4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rPr>
              <a:t>提升商品感知价值</a:t>
            </a:r>
          </a:p>
        </p:txBody>
      </p:sp>
      <p:sp>
        <p:nvSpPr>
          <p:cNvPr id="34" name="Object32">
            <a:extLst>
              <a:ext uri="{FF2B5EF4-FFF2-40B4-BE49-F238E27FC236}">
                <a16:creationId xmlns:a16="http://schemas.microsoft.com/office/drawing/2014/main" id="{FDD469A4-0813-466B-8148-7225B4400DE1}"/>
              </a:ext>
            </a:extLst>
          </p:cNvPr>
          <p:cNvSpPr txBox="1"/>
          <p:nvPr/>
        </p:nvSpPr>
        <p:spPr>
          <a:xfrm>
            <a:off x="3140243" y="2426206"/>
            <a:ext cx="2093352" cy="46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产生购买欲后</a:t>
            </a:r>
            <a:endParaRPr kumimoji="0" lang="en-US" altLang="zh-CN" sz="12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确认</a:t>
            </a: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rPr>
              <a:t>折扣或赠品</a:t>
            </a:r>
          </a:p>
        </p:txBody>
      </p:sp>
      <p:sp>
        <p:nvSpPr>
          <p:cNvPr id="35" name="Object32">
            <a:extLst>
              <a:ext uri="{FF2B5EF4-FFF2-40B4-BE49-F238E27FC236}">
                <a16:creationId xmlns:a16="http://schemas.microsoft.com/office/drawing/2014/main" id="{3BA986CE-B4D0-46F8-A6FF-2C64FE42E5D1}"/>
              </a:ext>
            </a:extLst>
          </p:cNvPr>
          <p:cNvSpPr txBox="1"/>
          <p:nvPr/>
        </p:nvSpPr>
        <p:spPr>
          <a:xfrm>
            <a:off x="5393046" y="2426206"/>
            <a:ext cx="2093352" cy="46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决定购买后</a:t>
            </a:r>
            <a:endParaRPr kumimoji="0" lang="en-US" altLang="zh-CN" sz="12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了解</a:t>
            </a: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rPr>
              <a:t>配送及售后</a:t>
            </a:r>
          </a:p>
        </p:txBody>
      </p:sp>
      <p:sp>
        <p:nvSpPr>
          <p:cNvPr id="36" name="Object32">
            <a:extLst>
              <a:ext uri="{FF2B5EF4-FFF2-40B4-BE49-F238E27FC236}">
                <a16:creationId xmlns:a16="http://schemas.microsoft.com/office/drawing/2014/main" id="{F0E6C707-4585-4DA6-8FEC-7185A648DAC6}"/>
              </a:ext>
            </a:extLst>
          </p:cNvPr>
          <p:cNvSpPr txBox="1"/>
          <p:nvPr/>
        </p:nvSpPr>
        <p:spPr>
          <a:xfrm>
            <a:off x="935857" y="2426206"/>
            <a:ext cx="2093352" cy="46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被商品吸引</a:t>
            </a:r>
            <a:endParaRPr kumimoji="0" lang="en-US" altLang="zh-CN" sz="12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确认</a:t>
            </a: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rPr>
              <a:t>商品基本信息</a:t>
            </a:r>
          </a:p>
        </p:txBody>
      </p:sp>
      <p:sp>
        <p:nvSpPr>
          <p:cNvPr id="37" name="线条">
            <a:extLst>
              <a:ext uri="{FF2B5EF4-FFF2-40B4-BE49-F238E27FC236}">
                <a16:creationId xmlns:a16="http://schemas.microsoft.com/office/drawing/2014/main" id="{F20DBB61-D809-4922-B89D-02AEE84B7169}"/>
              </a:ext>
            </a:extLst>
          </p:cNvPr>
          <p:cNvSpPr/>
          <p:nvPr/>
        </p:nvSpPr>
        <p:spPr>
          <a:xfrm>
            <a:off x="7960609" y="3623760"/>
            <a:ext cx="871137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47910A77-74F9-4396-9A0C-513917140D81}"/>
              </a:ext>
            </a:extLst>
          </p:cNvPr>
          <p:cNvSpPr/>
          <p:nvPr/>
        </p:nvSpPr>
        <p:spPr>
          <a:xfrm>
            <a:off x="8977736" y="2426206"/>
            <a:ext cx="2283756" cy="2283756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2D74614-92F8-4AC6-A4A0-186FB2C9B47F}"/>
              </a:ext>
            </a:extLst>
          </p:cNvPr>
          <p:cNvGrpSpPr/>
          <p:nvPr/>
        </p:nvGrpSpPr>
        <p:grpSpPr>
          <a:xfrm>
            <a:off x="9072938" y="2950671"/>
            <a:ext cx="2093352" cy="1234827"/>
            <a:chOff x="9040827" y="3145139"/>
            <a:chExt cx="2093352" cy="1234827"/>
          </a:xfrm>
        </p:grpSpPr>
        <p:sp>
          <p:nvSpPr>
            <p:cNvPr id="39" name="Object29">
              <a:extLst>
                <a:ext uri="{FF2B5EF4-FFF2-40B4-BE49-F238E27FC236}">
                  <a16:creationId xmlns:a16="http://schemas.microsoft.com/office/drawing/2014/main" id="{3BFEA17F-13DB-41F8-9EAE-A0F6EFE5DB52}"/>
                </a:ext>
              </a:extLst>
            </p:cNvPr>
            <p:cNvSpPr txBox="1"/>
            <p:nvPr/>
          </p:nvSpPr>
          <p:spPr>
            <a:xfrm>
              <a:off x="9747204" y="3145139"/>
              <a:ext cx="685801" cy="69717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下单</a:t>
              </a:r>
              <a:endPara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购买</a:t>
              </a: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  <p:sp>
          <p:nvSpPr>
            <p:cNvPr id="40" name="Object32">
              <a:extLst>
                <a:ext uri="{FF2B5EF4-FFF2-40B4-BE49-F238E27FC236}">
                  <a16:creationId xmlns:a16="http://schemas.microsoft.com/office/drawing/2014/main" id="{F00FB120-26E1-495A-AA94-9513C04B85C8}"/>
                </a:ext>
              </a:extLst>
            </p:cNvPr>
            <p:cNvSpPr txBox="1"/>
            <p:nvPr/>
          </p:nvSpPr>
          <p:spPr>
            <a:xfrm>
              <a:off x="9040827" y="3915159"/>
              <a:ext cx="2093352" cy="46480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vert="horz"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选择参数后</a:t>
              </a:r>
              <a:endParaRPr kumimoji="0" lang="en-US" altLang="zh-CN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endParaRPr>
            </a:p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j-ea"/>
                  <a:ea typeface="+mj-ea"/>
                  <a:cs typeface="OPPOSans R" panose="00020600040101010101" pitchFamily="18" charset="-122"/>
                  <a:sym typeface="Microsoft YaHei UI Regular"/>
                </a:rPr>
                <a:t>进行下单购买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2081955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箭头: 上 5">
            <a:extLst>
              <a:ext uri="{FF2B5EF4-FFF2-40B4-BE49-F238E27FC236}">
                <a16:creationId xmlns:a16="http://schemas.microsoft.com/office/drawing/2014/main" id="{64B8071C-0995-4843-954E-22F4F598F977}"/>
              </a:ext>
            </a:extLst>
          </p:cNvPr>
          <p:cNvSpPr/>
          <p:nvPr/>
        </p:nvSpPr>
        <p:spPr>
          <a:xfrm>
            <a:off x="7347054" y="3741562"/>
            <a:ext cx="590153" cy="576749"/>
          </a:xfrm>
          <a:prstGeom prst="upArrow">
            <a:avLst>
              <a:gd name="adj1" fmla="val 50000"/>
              <a:gd name="adj2" fmla="val 68552"/>
            </a:avLst>
          </a:prstGeom>
          <a:solidFill>
            <a:srgbClr val="FFFFFF"/>
          </a:solidFill>
          <a:ln w="12700" cap="flat">
            <a:gradFill>
              <a:gsLst>
                <a:gs pos="0">
                  <a:schemeClr val="accent1"/>
                </a:gs>
                <a:gs pos="83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9" name="箭头: 上 48">
            <a:extLst>
              <a:ext uri="{FF2B5EF4-FFF2-40B4-BE49-F238E27FC236}">
                <a16:creationId xmlns:a16="http://schemas.microsoft.com/office/drawing/2014/main" id="{3A258066-5C77-47DF-BF0E-40C74AC7994B}"/>
              </a:ext>
            </a:extLst>
          </p:cNvPr>
          <p:cNvSpPr/>
          <p:nvPr/>
        </p:nvSpPr>
        <p:spPr>
          <a:xfrm>
            <a:off x="8769466" y="3741562"/>
            <a:ext cx="590153" cy="576749"/>
          </a:xfrm>
          <a:prstGeom prst="upArrow">
            <a:avLst>
              <a:gd name="adj1" fmla="val 50000"/>
              <a:gd name="adj2" fmla="val 68552"/>
            </a:avLst>
          </a:prstGeom>
          <a:solidFill>
            <a:srgbClr val="FFFFFF"/>
          </a:solidFill>
          <a:ln w="12700" cap="flat">
            <a:gradFill>
              <a:gsLst>
                <a:gs pos="0">
                  <a:schemeClr val="accent1"/>
                </a:gs>
                <a:gs pos="83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0" name="箭头: 上 49">
            <a:extLst>
              <a:ext uri="{FF2B5EF4-FFF2-40B4-BE49-F238E27FC236}">
                <a16:creationId xmlns:a16="http://schemas.microsoft.com/office/drawing/2014/main" id="{DD417214-88A7-4E97-97A1-5D19480F4ABD}"/>
              </a:ext>
            </a:extLst>
          </p:cNvPr>
          <p:cNvSpPr/>
          <p:nvPr/>
        </p:nvSpPr>
        <p:spPr>
          <a:xfrm>
            <a:off x="10204326" y="3741562"/>
            <a:ext cx="590153" cy="576749"/>
          </a:xfrm>
          <a:prstGeom prst="upArrow">
            <a:avLst>
              <a:gd name="adj1" fmla="val 50000"/>
              <a:gd name="adj2" fmla="val 68552"/>
            </a:avLst>
          </a:prstGeom>
          <a:solidFill>
            <a:srgbClr val="FFFFFF"/>
          </a:solidFill>
          <a:ln w="12700" cap="flat">
            <a:gradFill>
              <a:gsLst>
                <a:gs pos="0">
                  <a:schemeClr val="accent1"/>
                </a:gs>
                <a:gs pos="83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" name="Object23">
            <a:extLst>
              <a:ext uri="{FF2B5EF4-FFF2-40B4-BE49-F238E27FC236}">
                <a16:creationId xmlns:a16="http://schemas.microsoft.com/office/drawing/2014/main" id="{6AF43E3C-4FF8-4CCA-BA5F-1E94912A81AF}"/>
              </a:ext>
            </a:extLst>
          </p:cNvPr>
          <p:cNvSpPr txBox="1"/>
          <p:nvPr/>
        </p:nvSpPr>
        <p:spPr>
          <a:xfrm>
            <a:off x="666750" y="800099"/>
            <a:ext cx="102758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zh-CN" altLang="en-US" dirty="0">
                <a:sym typeface="Helvetica"/>
              </a:rPr>
              <a:t>打法准：</a:t>
            </a:r>
            <a:endParaRPr dirty="0">
              <a:sym typeface="Helvetica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F9BE96AA-7681-42DE-8D93-5431E25F0ABB}"/>
              </a:ext>
            </a:extLst>
          </p:cNvPr>
          <p:cNvSpPr txBox="1"/>
          <p:nvPr/>
        </p:nvSpPr>
        <p:spPr>
          <a:xfrm>
            <a:off x="1694330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有效表达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D63ACD1B-1783-4E65-A165-B172223CC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1226597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4F6BB6F6-E109-4F87-89AA-DDB1C4938D83}"/>
              </a:ext>
            </a:extLst>
          </p:cNvPr>
          <p:cNvSpPr txBox="1"/>
          <p:nvPr/>
        </p:nvSpPr>
        <p:spPr>
          <a:xfrm>
            <a:off x="798007" y="1331598"/>
            <a:ext cx="964080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行为可能性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pic>
        <p:nvPicPr>
          <p:cNvPr id="9" name="Object 1" descr="Object 1">
            <a:extLst>
              <a:ext uri="{FF2B5EF4-FFF2-40B4-BE49-F238E27FC236}">
                <a16:creationId xmlns:a16="http://schemas.microsoft.com/office/drawing/2014/main" id="{E621F4BD-3881-416B-B4AC-44DAE7983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2021711"/>
            <a:ext cx="2107537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Object29">
            <a:extLst>
              <a:ext uri="{FF2B5EF4-FFF2-40B4-BE49-F238E27FC236}">
                <a16:creationId xmlns:a16="http://schemas.microsoft.com/office/drawing/2014/main" id="{938BB1F8-0A9D-4149-B763-21F7D8980C2D}"/>
              </a:ext>
            </a:extLst>
          </p:cNvPr>
          <p:cNvSpPr txBox="1"/>
          <p:nvPr/>
        </p:nvSpPr>
        <p:spPr>
          <a:xfrm>
            <a:off x="745366" y="2069666"/>
            <a:ext cx="1950306" cy="348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承载形式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1" name="Object32">
            <a:extLst>
              <a:ext uri="{FF2B5EF4-FFF2-40B4-BE49-F238E27FC236}">
                <a16:creationId xmlns:a16="http://schemas.microsoft.com/office/drawing/2014/main" id="{D75F235F-F081-4DA6-91B0-5F19E95404F5}"/>
              </a:ext>
            </a:extLst>
          </p:cNvPr>
          <p:cNvSpPr txBox="1"/>
          <p:nvPr/>
        </p:nvSpPr>
        <p:spPr>
          <a:xfrm>
            <a:off x="737641" y="2586266"/>
            <a:ext cx="1965756" cy="516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贴心不打扰</a:t>
            </a:r>
            <a:endParaRPr kumimoji="0" lang="en-US" altLang="zh-CN" sz="12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lang="en-US" altLang="zh-CN" sz="1200" kern="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POP/</a:t>
            </a:r>
            <a:r>
              <a:rPr lang="zh-CN" altLang="en-US" sz="1200" kern="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弹层</a:t>
            </a:r>
            <a:r>
              <a:rPr lang="en-US" altLang="zh-CN" sz="1200" kern="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/</a:t>
            </a:r>
            <a:r>
              <a:rPr lang="zh-CN" altLang="en-US" sz="1200" kern="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卡片</a:t>
            </a:r>
            <a:r>
              <a:rPr lang="en-US" altLang="zh-CN" sz="1200" kern="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/</a:t>
            </a:r>
            <a:r>
              <a:rPr lang="zh-CN" altLang="en-US" sz="1200" kern="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页面</a:t>
            </a:r>
            <a:endParaRPr kumimoji="0" lang="zh-CN" altLang="en-US" sz="12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pic>
        <p:nvPicPr>
          <p:cNvPr id="12" name="Object 1" descr="Object 1">
            <a:extLst>
              <a:ext uri="{FF2B5EF4-FFF2-40B4-BE49-F238E27FC236}">
                <a16:creationId xmlns:a16="http://schemas.microsoft.com/office/drawing/2014/main" id="{DA54C5F1-6DA9-47B2-B37A-3C17D198F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903" y="2021711"/>
            <a:ext cx="2107537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Object29">
            <a:extLst>
              <a:ext uri="{FF2B5EF4-FFF2-40B4-BE49-F238E27FC236}">
                <a16:creationId xmlns:a16="http://schemas.microsoft.com/office/drawing/2014/main" id="{E63A0DAB-0911-419C-98E0-F8EA6D4AFFD1}"/>
              </a:ext>
            </a:extLst>
          </p:cNvPr>
          <p:cNvSpPr txBox="1"/>
          <p:nvPr/>
        </p:nvSpPr>
        <p:spPr>
          <a:xfrm>
            <a:off x="2931519" y="2069666"/>
            <a:ext cx="1950306" cy="348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信息框架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4" name="Object32">
            <a:extLst>
              <a:ext uri="{FF2B5EF4-FFF2-40B4-BE49-F238E27FC236}">
                <a16:creationId xmlns:a16="http://schemas.microsoft.com/office/drawing/2014/main" id="{6B3D468B-06EF-402C-9286-2315B916CBBE}"/>
              </a:ext>
            </a:extLst>
          </p:cNvPr>
          <p:cNvSpPr txBox="1"/>
          <p:nvPr/>
        </p:nvSpPr>
        <p:spPr>
          <a:xfrm>
            <a:off x="2923794" y="2586266"/>
            <a:ext cx="1965756" cy="516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视觉动线结构拆解</a:t>
            </a:r>
            <a:endParaRPr kumimoji="0" lang="en-US" altLang="zh-CN" sz="12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合理信息排布，形成规则</a:t>
            </a:r>
          </a:p>
        </p:txBody>
      </p:sp>
      <p:pic>
        <p:nvPicPr>
          <p:cNvPr id="15" name="Object 1" descr="Object 1">
            <a:extLst>
              <a:ext uri="{FF2B5EF4-FFF2-40B4-BE49-F238E27FC236}">
                <a16:creationId xmlns:a16="http://schemas.microsoft.com/office/drawing/2014/main" id="{03328A3C-6334-4360-B2BA-CF7D6E17F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9056" y="2021711"/>
            <a:ext cx="2107537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Object29">
            <a:extLst>
              <a:ext uri="{FF2B5EF4-FFF2-40B4-BE49-F238E27FC236}">
                <a16:creationId xmlns:a16="http://schemas.microsoft.com/office/drawing/2014/main" id="{D73B3623-10BA-4B3A-8822-5CF940E25387}"/>
              </a:ext>
            </a:extLst>
          </p:cNvPr>
          <p:cNvSpPr txBox="1"/>
          <p:nvPr/>
        </p:nvSpPr>
        <p:spPr>
          <a:xfrm>
            <a:off x="5117672" y="2069666"/>
            <a:ext cx="1950306" cy="348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权益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/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抓手包装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7" name="Object32">
            <a:extLst>
              <a:ext uri="{FF2B5EF4-FFF2-40B4-BE49-F238E27FC236}">
                <a16:creationId xmlns:a16="http://schemas.microsoft.com/office/drawing/2014/main" id="{563D7AB9-8174-45D4-A797-F12F957FD461}"/>
              </a:ext>
            </a:extLst>
          </p:cNvPr>
          <p:cNvSpPr txBox="1"/>
          <p:nvPr/>
        </p:nvSpPr>
        <p:spPr>
          <a:xfrm>
            <a:off x="5109947" y="2586266"/>
            <a:ext cx="1965756" cy="516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核心权益价值感强化</a:t>
            </a:r>
            <a:endParaRPr kumimoji="0" lang="en-US" altLang="zh-CN" sz="12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优惠折扣等营销包装</a:t>
            </a:r>
          </a:p>
        </p:txBody>
      </p:sp>
      <p:pic>
        <p:nvPicPr>
          <p:cNvPr id="18" name="Object 1" descr="Object 1">
            <a:extLst>
              <a:ext uri="{FF2B5EF4-FFF2-40B4-BE49-F238E27FC236}">
                <a16:creationId xmlns:a16="http://schemas.microsoft.com/office/drawing/2014/main" id="{69C2B335-DFDE-49E4-900C-9CD5DD77D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210" y="2021711"/>
            <a:ext cx="2107537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Object29">
            <a:extLst>
              <a:ext uri="{FF2B5EF4-FFF2-40B4-BE49-F238E27FC236}">
                <a16:creationId xmlns:a16="http://schemas.microsoft.com/office/drawing/2014/main" id="{231345F7-DDA5-478C-B164-AB0113A68792}"/>
              </a:ext>
            </a:extLst>
          </p:cNvPr>
          <p:cNvSpPr txBox="1"/>
          <p:nvPr/>
        </p:nvSpPr>
        <p:spPr>
          <a:xfrm>
            <a:off x="7303825" y="2069666"/>
            <a:ext cx="1950306" cy="348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沟通话术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0" name="Object32">
            <a:extLst>
              <a:ext uri="{FF2B5EF4-FFF2-40B4-BE49-F238E27FC236}">
                <a16:creationId xmlns:a16="http://schemas.microsoft.com/office/drawing/2014/main" id="{9D5E7D59-8D0F-4459-8EAB-51EB301AE88A}"/>
              </a:ext>
            </a:extLst>
          </p:cNvPr>
          <p:cNvSpPr txBox="1"/>
          <p:nvPr/>
        </p:nvSpPr>
        <p:spPr>
          <a:xfrm>
            <a:off x="7296100" y="2586266"/>
            <a:ext cx="1965756" cy="516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用户心境话术刺激</a:t>
            </a:r>
            <a:endParaRPr kumimoji="0" lang="en-US" altLang="zh-CN" sz="12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在适当的实际 说对的话</a:t>
            </a:r>
          </a:p>
        </p:txBody>
      </p:sp>
      <p:pic>
        <p:nvPicPr>
          <p:cNvPr id="21" name="Object 1" descr="Object 1">
            <a:extLst>
              <a:ext uri="{FF2B5EF4-FFF2-40B4-BE49-F238E27FC236}">
                <a16:creationId xmlns:a16="http://schemas.microsoft.com/office/drawing/2014/main" id="{3BBFAEA8-913D-44D0-A609-AC61099D8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1363" y="2021711"/>
            <a:ext cx="2107537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Object29">
            <a:extLst>
              <a:ext uri="{FF2B5EF4-FFF2-40B4-BE49-F238E27FC236}">
                <a16:creationId xmlns:a16="http://schemas.microsoft.com/office/drawing/2014/main" id="{7C4570C7-F72E-4559-9AD9-E181BD591036}"/>
              </a:ext>
            </a:extLst>
          </p:cNvPr>
          <p:cNvSpPr txBox="1"/>
          <p:nvPr/>
        </p:nvSpPr>
        <p:spPr>
          <a:xfrm>
            <a:off x="9489979" y="2069666"/>
            <a:ext cx="1950306" cy="348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操作引导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3" name="Object32">
            <a:extLst>
              <a:ext uri="{FF2B5EF4-FFF2-40B4-BE49-F238E27FC236}">
                <a16:creationId xmlns:a16="http://schemas.microsoft.com/office/drawing/2014/main" id="{07324461-5BC8-4DAF-B88A-6C26AECE1271}"/>
              </a:ext>
            </a:extLst>
          </p:cNvPr>
          <p:cNvSpPr txBox="1"/>
          <p:nvPr/>
        </p:nvSpPr>
        <p:spPr>
          <a:xfrm>
            <a:off x="9482253" y="2586266"/>
            <a:ext cx="1965756" cy="516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低门槛人机交互操作引导</a:t>
            </a:r>
            <a:endParaRPr kumimoji="0" lang="en-US" altLang="zh-CN" sz="12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当前情景下的硬件交互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77B3C6F-149D-4970-A3D1-F7BD666B45F2}"/>
              </a:ext>
            </a:extLst>
          </p:cNvPr>
          <p:cNvSpPr/>
          <p:nvPr/>
        </p:nvSpPr>
        <p:spPr>
          <a:xfrm>
            <a:off x="666750" y="3375525"/>
            <a:ext cx="10852150" cy="2859694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7B423748-5F0F-414D-B6D1-9C49D1E3156B}"/>
              </a:ext>
            </a:extLst>
          </p:cNvPr>
          <p:cNvCxnSpPr>
            <a:cxnSpLocks/>
          </p:cNvCxnSpPr>
          <p:nvPr/>
        </p:nvCxnSpPr>
        <p:spPr>
          <a:xfrm>
            <a:off x="1762087" y="5718927"/>
            <a:ext cx="2130014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5B3AE525-A220-48A8-92AC-95481F543156}"/>
              </a:ext>
            </a:extLst>
          </p:cNvPr>
          <p:cNvCxnSpPr>
            <a:cxnSpLocks/>
          </p:cNvCxnSpPr>
          <p:nvPr/>
        </p:nvCxnSpPr>
        <p:spPr>
          <a:xfrm flipV="1">
            <a:off x="1762087" y="3728762"/>
            <a:ext cx="0" cy="1990165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1" name="椭圆 30">
            <a:extLst>
              <a:ext uri="{FF2B5EF4-FFF2-40B4-BE49-F238E27FC236}">
                <a16:creationId xmlns:a16="http://schemas.microsoft.com/office/drawing/2014/main" id="{7C5B7C7A-47DD-4A2C-A4E2-0EF59620A0D8}"/>
              </a:ext>
            </a:extLst>
          </p:cNvPr>
          <p:cNvSpPr/>
          <p:nvPr/>
        </p:nvSpPr>
        <p:spPr>
          <a:xfrm rot="10800000">
            <a:off x="1818462" y="3568111"/>
            <a:ext cx="2017264" cy="2017264"/>
          </a:xfrm>
          <a:prstGeom prst="ellipse">
            <a:avLst/>
          </a:prstGeom>
          <a:gradFill flip="none" rotWithShape="1">
            <a:gsLst>
              <a:gs pos="59000">
                <a:schemeClr val="bg1"/>
              </a:gs>
              <a:gs pos="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6514694-3635-4FA2-A5A0-5675CDE95B2A}"/>
              </a:ext>
            </a:extLst>
          </p:cNvPr>
          <p:cNvSpPr txBox="1"/>
          <p:nvPr/>
        </p:nvSpPr>
        <p:spPr>
          <a:xfrm rot="3188538">
            <a:off x="1905556" y="4628260"/>
            <a:ext cx="1169549" cy="5860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prstTxWarp prst="textArchDown">
              <a:avLst>
                <a:gd name="adj" fmla="val 1139960"/>
              </a:avLst>
            </a:prstTxWarp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rPr>
              <a:t>行为触发边界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0" name="Object24">
            <a:extLst>
              <a:ext uri="{FF2B5EF4-FFF2-40B4-BE49-F238E27FC236}">
                <a16:creationId xmlns:a16="http://schemas.microsoft.com/office/drawing/2014/main" id="{5F378F25-F164-4791-B0AC-301C5BFBEBCF}"/>
              </a:ext>
            </a:extLst>
          </p:cNvPr>
          <p:cNvSpPr txBox="1"/>
          <p:nvPr/>
        </p:nvSpPr>
        <p:spPr>
          <a:xfrm>
            <a:off x="2634753" y="4456377"/>
            <a:ext cx="74852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成功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32" name="Object32">
            <a:extLst>
              <a:ext uri="{FF2B5EF4-FFF2-40B4-BE49-F238E27FC236}">
                <a16:creationId xmlns:a16="http://schemas.microsoft.com/office/drawing/2014/main" id="{BD26E016-5A94-4DFA-AAE0-6CF060D7B878}"/>
              </a:ext>
            </a:extLst>
          </p:cNvPr>
          <p:cNvSpPr txBox="1"/>
          <p:nvPr/>
        </p:nvSpPr>
        <p:spPr>
          <a:xfrm>
            <a:off x="1818461" y="5778784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en-US" altLang="zh-CN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Fogg</a:t>
            </a: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行为模型</a:t>
            </a:r>
          </a:p>
        </p:txBody>
      </p:sp>
      <p:sp>
        <p:nvSpPr>
          <p:cNvPr id="33" name="Object32">
            <a:extLst>
              <a:ext uri="{FF2B5EF4-FFF2-40B4-BE49-F238E27FC236}">
                <a16:creationId xmlns:a16="http://schemas.microsoft.com/office/drawing/2014/main" id="{5419BB63-7122-4FC0-8A2C-2060B7A993CA}"/>
              </a:ext>
            </a:extLst>
          </p:cNvPr>
          <p:cNvSpPr txBox="1"/>
          <p:nvPr/>
        </p:nvSpPr>
        <p:spPr>
          <a:xfrm>
            <a:off x="2923794" y="5782571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「</a:t>
            </a:r>
            <a:r>
              <a:rPr kumimoji="0" lang="en-US" altLang="zh-CN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B=MAT</a:t>
            </a: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」</a:t>
            </a:r>
          </a:p>
        </p:txBody>
      </p:sp>
      <p:sp>
        <p:nvSpPr>
          <p:cNvPr id="34" name="Object32">
            <a:extLst>
              <a:ext uri="{FF2B5EF4-FFF2-40B4-BE49-F238E27FC236}">
                <a16:creationId xmlns:a16="http://schemas.microsoft.com/office/drawing/2014/main" id="{37E5FC30-3B56-4DBF-95E6-7165E12325C3}"/>
              </a:ext>
            </a:extLst>
          </p:cNvPr>
          <p:cNvSpPr txBox="1"/>
          <p:nvPr/>
        </p:nvSpPr>
        <p:spPr>
          <a:xfrm>
            <a:off x="1314131" y="3586463"/>
            <a:ext cx="391583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动机</a:t>
            </a:r>
          </a:p>
        </p:txBody>
      </p:sp>
      <p:sp>
        <p:nvSpPr>
          <p:cNvPr id="35" name="Object32">
            <a:extLst>
              <a:ext uri="{FF2B5EF4-FFF2-40B4-BE49-F238E27FC236}">
                <a16:creationId xmlns:a16="http://schemas.microsoft.com/office/drawing/2014/main" id="{452F0F9C-72BD-4CA1-9A36-2A286C266E45}"/>
              </a:ext>
            </a:extLst>
          </p:cNvPr>
          <p:cNvSpPr txBox="1"/>
          <p:nvPr/>
        </p:nvSpPr>
        <p:spPr>
          <a:xfrm>
            <a:off x="3909883" y="5626594"/>
            <a:ext cx="391583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能力</a:t>
            </a:r>
          </a:p>
        </p:txBody>
      </p:sp>
      <p:sp>
        <p:nvSpPr>
          <p:cNvPr id="36" name="Object24">
            <a:extLst>
              <a:ext uri="{FF2B5EF4-FFF2-40B4-BE49-F238E27FC236}">
                <a16:creationId xmlns:a16="http://schemas.microsoft.com/office/drawing/2014/main" id="{79BBE5AB-4CD5-4F03-AE35-5414CBAD10A6}"/>
              </a:ext>
            </a:extLst>
          </p:cNvPr>
          <p:cNvSpPr txBox="1"/>
          <p:nvPr/>
        </p:nvSpPr>
        <p:spPr>
          <a:xfrm>
            <a:off x="5793737" y="1330114"/>
            <a:ext cx="383435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行为可能性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=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动机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+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能力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+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触发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pic>
        <p:nvPicPr>
          <p:cNvPr id="37" name="Object 2" descr="Object 2">
            <a:extLst>
              <a:ext uri="{FF2B5EF4-FFF2-40B4-BE49-F238E27FC236}">
                <a16:creationId xmlns:a16="http://schemas.microsoft.com/office/drawing/2014/main" id="{911B8225-F8B3-435E-8608-28E43B1DA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604" y="3530973"/>
            <a:ext cx="2862496" cy="2576246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椭圆 37">
            <a:extLst>
              <a:ext uri="{FF2B5EF4-FFF2-40B4-BE49-F238E27FC236}">
                <a16:creationId xmlns:a16="http://schemas.microsoft.com/office/drawing/2014/main" id="{5F9BA9C5-26E7-4945-B58A-4BB8E96373D5}"/>
              </a:ext>
            </a:extLst>
          </p:cNvPr>
          <p:cNvSpPr/>
          <p:nvPr/>
        </p:nvSpPr>
        <p:spPr>
          <a:xfrm>
            <a:off x="5125666" y="4079910"/>
            <a:ext cx="1478372" cy="1478372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9" name="Object24">
            <a:extLst>
              <a:ext uri="{FF2B5EF4-FFF2-40B4-BE49-F238E27FC236}">
                <a16:creationId xmlns:a16="http://schemas.microsoft.com/office/drawing/2014/main" id="{F5192968-8CF3-4CE2-BE6F-BB0C06818B5D}"/>
              </a:ext>
            </a:extLst>
          </p:cNvPr>
          <p:cNvSpPr txBox="1"/>
          <p:nvPr/>
        </p:nvSpPr>
        <p:spPr>
          <a:xfrm>
            <a:off x="5284287" y="4351101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行为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可能性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45309D20-9AEF-4D61-BBB2-F18C81A7F2A2}"/>
              </a:ext>
            </a:extLst>
          </p:cNvPr>
          <p:cNvSpPr/>
          <p:nvPr/>
        </p:nvSpPr>
        <p:spPr>
          <a:xfrm>
            <a:off x="7066159" y="4255545"/>
            <a:ext cx="1127102" cy="1127102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1" name="Object29">
            <a:extLst>
              <a:ext uri="{FF2B5EF4-FFF2-40B4-BE49-F238E27FC236}">
                <a16:creationId xmlns:a16="http://schemas.microsoft.com/office/drawing/2014/main" id="{F2D4A6D9-1D04-4576-B9F8-D0B47A930A4B}"/>
              </a:ext>
            </a:extLst>
          </p:cNvPr>
          <p:cNvSpPr txBox="1"/>
          <p:nvPr/>
        </p:nvSpPr>
        <p:spPr>
          <a:xfrm>
            <a:off x="7286810" y="4680597"/>
            <a:ext cx="685801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动机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25554E94-AAE5-4956-8D19-EBEF05DD5443}"/>
              </a:ext>
            </a:extLst>
          </p:cNvPr>
          <p:cNvSpPr/>
          <p:nvPr/>
        </p:nvSpPr>
        <p:spPr>
          <a:xfrm>
            <a:off x="8500992" y="4255545"/>
            <a:ext cx="1127102" cy="1127102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3" name="Object29">
            <a:extLst>
              <a:ext uri="{FF2B5EF4-FFF2-40B4-BE49-F238E27FC236}">
                <a16:creationId xmlns:a16="http://schemas.microsoft.com/office/drawing/2014/main" id="{16C5D11B-C50E-4B83-99F1-C7C786D9FE89}"/>
              </a:ext>
            </a:extLst>
          </p:cNvPr>
          <p:cNvSpPr txBox="1"/>
          <p:nvPr/>
        </p:nvSpPr>
        <p:spPr>
          <a:xfrm>
            <a:off x="8721643" y="4680597"/>
            <a:ext cx="685801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能力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CB3F84A3-2D5C-4461-9935-DC158096A766}"/>
              </a:ext>
            </a:extLst>
          </p:cNvPr>
          <p:cNvSpPr/>
          <p:nvPr/>
        </p:nvSpPr>
        <p:spPr>
          <a:xfrm>
            <a:off x="9935852" y="4255545"/>
            <a:ext cx="1127102" cy="1127102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5" name="Object29">
            <a:extLst>
              <a:ext uri="{FF2B5EF4-FFF2-40B4-BE49-F238E27FC236}">
                <a16:creationId xmlns:a16="http://schemas.microsoft.com/office/drawing/2014/main" id="{27F23B74-3941-4CCC-96CD-A50D2052CCD7}"/>
              </a:ext>
            </a:extLst>
          </p:cNvPr>
          <p:cNvSpPr txBox="1"/>
          <p:nvPr/>
        </p:nvSpPr>
        <p:spPr>
          <a:xfrm>
            <a:off x="10156503" y="4680597"/>
            <a:ext cx="685801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触发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6" name="Object24">
            <a:extLst>
              <a:ext uri="{FF2B5EF4-FFF2-40B4-BE49-F238E27FC236}">
                <a16:creationId xmlns:a16="http://schemas.microsoft.com/office/drawing/2014/main" id="{125D508F-D4EE-4BC0-B307-C21DBAE1C606}"/>
              </a:ext>
            </a:extLst>
          </p:cNvPr>
          <p:cNvSpPr txBox="1"/>
          <p:nvPr/>
        </p:nvSpPr>
        <p:spPr>
          <a:xfrm>
            <a:off x="6667343" y="4665208"/>
            <a:ext cx="34185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=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47" name="Object24">
            <a:extLst>
              <a:ext uri="{FF2B5EF4-FFF2-40B4-BE49-F238E27FC236}">
                <a16:creationId xmlns:a16="http://schemas.microsoft.com/office/drawing/2014/main" id="{90F5BC7A-D823-4C43-9E58-74031F17D521}"/>
              </a:ext>
            </a:extLst>
          </p:cNvPr>
          <p:cNvSpPr txBox="1"/>
          <p:nvPr/>
        </p:nvSpPr>
        <p:spPr>
          <a:xfrm>
            <a:off x="8176185" y="4665208"/>
            <a:ext cx="34185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+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48" name="Object24">
            <a:extLst>
              <a:ext uri="{FF2B5EF4-FFF2-40B4-BE49-F238E27FC236}">
                <a16:creationId xmlns:a16="http://schemas.microsoft.com/office/drawing/2014/main" id="{831A5590-0299-404B-B9A8-712EBF8D302F}"/>
              </a:ext>
            </a:extLst>
          </p:cNvPr>
          <p:cNvSpPr txBox="1"/>
          <p:nvPr/>
        </p:nvSpPr>
        <p:spPr>
          <a:xfrm>
            <a:off x="9628094" y="4665208"/>
            <a:ext cx="34185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+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</p:spTree>
    <p:extLst>
      <p:ext uri="{BB962C8B-B14F-4D97-AF65-F5344CB8AC3E}">
        <p14:creationId xmlns:p14="http://schemas.microsoft.com/office/powerpoint/2010/main" val="2586703582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>
            <a:extLst>
              <a:ext uri="{FF2B5EF4-FFF2-40B4-BE49-F238E27FC236}">
                <a16:creationId xmlns:a16="http://schemas.microsoft.com/office/drawing/2014/main" id="{CF23C1EA-99F8-41EC-BEF3-3DB68EB5701E}"/>
              </a:ext>
            </a:extLst>
          </p:cNvPr>
          <p:cNvSpPr/>
          <p:nvPr/>
        </p:nvSpPr>
        <p:spPr>
          <a:xfrm>
            <a:off x="3396061" y="1574230"/>
            <a:ext cx="6064250" cy="4002031"/>
          </a:xfrm>
          <a:prstGeom prst="triangle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" name="Object23">
            <a:extLst>
              <a:ext uri="{FF2B5EF4-FFF2-40B4-BE49-F238E27FC236}">
                <a16:creationId xmlns:a16="http://schemas.microsoft.com/office/drawing/2014/main" id="{90B99B05-61A7-43AB-B873-E34FC7839174}"/>
              </a:ext>
            </a:extLst>
          </p:cNvPr>
          <p:cNvSpPr txBox="1"/>
          <p:nvPr/>
        </p:nvSpPr>
        <p:spPr>
          <a:xfrm>
            <a:off x="666750" y="800099"/>
            <a:ext cx="102758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en-US" altLang="zh-CN" dirty="0">
                <a:sym typeface="Helvetica"/>
              </a:rPr>
              <a:t>HOW?</a:t>
            </a:r>
            <a:endParaRPr dirty="0">
              <a:sym typeface="Helvetica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93728C19-A1CF-470A-8C4B-331E1ADB5F46}"/>
              </a:ext>
            </a:extLst>
          </p:cNvPr>
          <p:cNvSpPr txBox="1"/>
          <p:nvPr/>
        </p:nvSpPr>
        <p:spPr>
          <a:xfrm>
            <a:off x="1570617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设计支撑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pic>
        <p:nvPicPr>
          <p:cNvPr id="6" name="Object 1" descr="Object 1">
            <a:extLst>
              <a:ext uri="{FF2B5EF4-FFF2-40B4-BE49-F238E27FC236}">
                <a16:creationId xmlns:a16="http://schemas.microsoft.com/office/drawing/2014/main" id="{9B6D6907-2510-4252-BC5F-6B3A6DC74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2121695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Object25">
            <a:extLst>
              <a:ext uri="{FF2B5EF4-FFF2-40B4-BE49-F238E27FC236}">
                <a16:creationId xmlns:a16="http://schemas.microsoft.com/office/drawing/2014/main" id="{CB00F747-1B79-4FCC-B133-8509092F44FC}"/>
              </a:ext>
            </a:extLst>
          </p:cNvPr>
          <p:cNvSpPr txBox="1"/>
          <p:nvPr/>
        </p:nvSpPr>
        <p:spPr>
          <a:xfrm>
            <a:off x="798006" y="1331598"/>
            <a:ext cx="1945193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设计支撑业务快速发展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B9C29481-139D-4B16-AE06-1BBCDA041EDB}"/>
              </a:ext>
            </a:extLst>
          </p:cNvPr>
          <p:cNvSpPr/>
          <p:nvPr/>
        </p:nvSpPr>
        <p:spPr>
          <a:xfrm>
            <a:off x="2719133" y="4827381"/>
            <a:ext cx="1353856" cy="13538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" name="Object29">
            <a:extLst>
              <a:ext uri="{FF2B5EF4-FFF2-40B4-BE49-F238E27FC236}">
                <a16:creationId xmlns:a16="http://schemas.microsoft.com/office/drawing/2014/main" id="{6380A65F-14B0-4D00-A5E5-F43CC6F814C5}"/>
              </a:ext>
            </a:extLst>
          </p:cNvPr>
          <p:cNvSpPr txBox="1"/>
          <p:nvPr/>
        </p:nvSpPr>
        <p:spPr>
          <a:xfrm>
            <a:off x="3053161" y="5136668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收集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共建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1D47B67-8DCF-46D1-899A-F42571D08547}"/>
              </a:ext>
            </a:extLst>
          </p:cNvPr>
          <p:cNvSpPr/>
          <p:nvPr/>
        </p:nvSpPr>
        <p:spPr>
          <a:xfrm>
            <a:off x="8783383" y="4827381"/>
            <a:ext cx="1353856" cy="13538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1" name="Object29">
            <a:extLst>
              <a:ext uri="{FF2B5EF4-FFF2-40B4-BE49-F238E27FC236}">
                <a16:creationId xmlns:a16="http://schemas.microsoft.com/office/drawing/2014/main" id="{D8585503-6354-4886-B041-07C42557B5CB}"/>
              </a:ext>
            </a:extLst>
          </p:cNvPr>
          <p:cNvSpPr txBox="1"/>
          <p:nvPr/>
        </p:nvSpPr>
        <p:spPr>
          <a:xfrm>
            <a:off x="9117411" y="5136668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阶段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目标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25C12ACF-EFAA-4941-884F-DAF83589850F}"/>
              </a:ext>
            </a:extLst>
          </p:cNvPr>
          <p:cNvSpPr/>
          <p:nvPr/>
        </p:nvSpPr>
        <p:spPr>
          <a:xfrm>
            <a:off x="5751258" y="969254"/>
            <a:ext cx="1353856" cy="135385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" name="Object29">
            <a:extLst>
              <a:ext uri="{FF2B5EF4-FFF2-40B4-BE49-F238E27FC236}">
                <a16:creationId xmlns:a16="http://schemas.microsoft.com/office/drawing/2014/main" id="{84723771-DDF2-4D53-8193-974DFB48E799}"/>
              </a:ext>
            </a:extLst>
          </p:cNvPr>
          <p:cNvSpPr txBox="1"/>
          <p:nvPr/>
        </p:nvSpPr>
        <p:spPr>
          <a:xfrm>
            <a:off x="6085286" y="1278541"/>
            <a:ext cx="685801" cy="69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资源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投入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6" name="Object24">
            <a:extLst>
              <a:ext uri="{FF2B5EF4-FFF2-40B4-BE49-F238E27FC236}">
                <a16:creationId xmlns:a16="http://schemas.microsoft.com/office/drawing/2014/main" id="{8F26DE28-2F62-4BE2-9BC5-E1DF73F32BA1}"/>
              </a:ext>
            </a:extLst>
          </p:cNvPr>
          <p:cNvSpPr txBox="1"/>
          <p:nvPr/>
        </p:nvSpPr>
        <p:spPr>
          <a:xfrm>
            <a:off x="5847621" y="3617582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设计</a:t>
            </a:r>
            <a:endParaRPr kumimoji="0" lang="en-US" altLang="zh-CN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支撑</a:t>
            </a:r>
            <a:endParaRPr kumimoji="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21" name="等腰三角形 20">
            <a:extLst>
              <a:ext uri="{FF2B5EF4-FFF2-40B4-BE49-F238E27FC236}">
                <a16:creationId xmlns:a16="http://schemas.microsoft.com/office/drawing/2014/main" id="{8D73B62A-0E75-47F0-8369-A28CE0E85B26}"/>
              </a:ext>
            </a:extLst>
          </p:cNvPr>
          <p:cNvSpPr/>
          <p:nvPr/>
        </p:nvSpPr>
        <p:spPr>
          <a:xfrm flipV="1">
            <a:off x="5153261" y="3467331"/>
            <a:ext cx="2534930" cy="1672898"/>
          </a:xfrm>
          <a:prstGeom prst="triangle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pic>
        <p:nvPicPr>
          <p:cNvPr id="14" name="Object 2" descr="Object 2">
            <a:extLst>
              <a:ext uri="{FF2B5EF4-FFF2-40B4-BE49-F238E27FC236}">
                <a16:creationId xmlns:a16="http://schemas.microsoft.com/office/drawing/2014/main" id="{16BB58E4-91A5-497D-8740-B93F75820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869" y="2792892"/>
            <a:ext cx="2872634" cy="2585370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椭圆 14">
            <a:extLst>
              <a:ext uri="{FF2B5EF4-FFF2-40B4-BE49-F238E27FC236}">
                <a16:creationId xmlns:a16="http://schemas.microsoft.com/office/drawing/2014/main" id="{7A0EFBB2-4CFA-402B-B5C1-A30D2F70B4A0}"/>
              </a:ext>
            </a:extLst>
          </p:cNvPr>
          <p:cNvSpPr/>
          <p:nvPr/>
        </p:nvSpPr>
        <p:spPr>
          <a:xfrm>
            <a:off x="5686382" y="3343773"/>
            <a:ext cx="1483608" cy="1483608"/>
          </a:xfrm>
          <a:prstGeom prst="ellipse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0" name="Object32">
            <a:extLst>
              <a:ext uri="{FF2B5EF4-FFF2-40B4-BE49-F238E27FC236}">
                <a16:creationId xmlns:a16="http://schemas.microsoft.com/office/drawing/2014/main" id="{1202CC55-15B5-48E7-BF0B-AC7C93035424}"/>
              </a:ext>
            </a:extLst>
          </p:cNvPr>
          <p:cNvSpPr txBox="1"/>
          <p:nvPr/>
        </p:nvSpPr>
        <p:spPr>
          <a:xfrm>
            <a:off x="5232818" y="3216213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视觉</a:t>
            </a:r>
            <a:r>
              <a:rPr kumimoji="0" lang="en-US" altLang="zh-CN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/</a:t>
            </a: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交互</a:t>
            </a:r>
          </a:p>
        </p:txBody>
      </p:sp>
      <p:sp>
        <p:nvSpPr>
          <p:cNvPr id="22" name="Object32">
            <a:extLst>
              <a:ext uri="{FF2B5EF4-FFF2-40B4-BE49-F238E27FC236}">
                <a16:creationId xmlns:a16="http://schemas.microsoft.com/office/drawing/2014/main" id="{53489615-AE34-48CC-A231-97EA5A353E14}"/>
              </a:ext>
            </a:extLst>
          </p:cNvPr>
          <p:cNvSpPr txBox="1"/>
          <p:nvPr/>
        </p:nvSpPr>
        <p:spPr>
          <a:xfrm>
            <a:off x="6480691" y="3216213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品牌</a:t>
            </a:r>
            <a:r>
              <a:rPr kumimoji="0" lang="en-US" altLang="zh-CN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/</a:t>
            </a: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营销</a:t>
            </a:r>
          </a:p>
        </p:txBody>
      </p:sp>
      <p:sp>
        <p:nvSpPr>
          <p:cNvPr id="23" name="Object32">
            <a:extLst>
              <a:ext uri="{FF2B5EF4-FFF2-40B4-BE49-F238E27FC236}">
                <a16:creationId xmlns:a16="http://schemas.microsoft.com/office/drawing/2014/main" id="{4872EC13-3DF6-4C87-99B1-1E4A301DF288}"/>
              </a:ext>
            </a:extLst>
          </p:cNvPr>
          <p:cNvSpPr txBox="1"/>
          <p:nvPr/>
        </p:nvSpPr>
        <p:spPr>
          <a:xfrm>
            <a:off x="6480691" y="4995136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en-US" altLang="zh-CN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DAU/GMV</a:t>
            </a:r>
            <a:endParaRPr kumimoji="0" lang="zh-CN" altLang="en-US" sz="12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24" name="Object32">
            <a:extLst>
              <a:ext uri="{FF2B5EF4-FFF2-40B4-BE49-F238E27FC236}">
                <a16:creationId xmlns:a16="http://schemas.microsoft.com/office/drawing/2014/main" id="{1EFF9E45-084B-4995-8E42-080D4A5787FE}"/>
              </a:ext>
            </a:extLst>
          </p:cNvPr>
          <p:cNvSpPr txBox="1"/>
          <p:nvPr/>
        </p:nvSpPr>
        <p:spPr>
          <a:xfrm>
            <a:off x="6766225" y="4535227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清晰目标</a:t>
            </a:r>
          </a:p>
        </p:txBody>
      </p:sp>
      <p:sp>
        <p:nvSpPr>
          <p:cNvPr id="25" name="Object32">
            <a:extLst>
              <a:ext uri="{FF2B5EF4-FFF2-40B4-BE49-F238E27FC236}">
                <a16:creationId xmlns:a16="http://schemas.microsoft.com/office/drawing/2014/main" id="{CD63C1A8-E2E6-4052-8A16-CB04AB80A013}"/>
              </a:ext>
            </a:extLst>
          </p:cNvPr>
          <p:cNvSpPr txBox="1"/>
          <p:nvPr/>
        </p:nvSpPr>
        <p:spPr>
          <a:xfrm>
            <a:off x="7051759" y="4075318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时间点</a:t>
            </a:r>
          </a:p>
        </p:txBody>
      </p:sp>
      <p:sp>
        <p:nvSpPr>
          <p:cNvPr id="26" name="Object32">
            <a:extLst>
              <a:ext uri="{FF2B5EF4-FFF2-40B4-BE49-F238E27FC236}">
                <a16:creationId xmlns:a16="http://schemas.microsoft.com/office/drawing/2014/main" id="{96E885B9-D3D8-4789-A2E9-827D94EFBCCE}"/>
              </a:ext>
            </a:extLst>
          </p:cNvPr>
          <p:cNvSpPr txBox="1"/>
          <p:nvPr/>
        </p:nvSpPr>
        <p:spPr>
          <a:xfrm>
            <a:off x="5145074" y="4995136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风格确立</a:t>
            </a:r>
          </a:p>
        </p:txBody>
      </p:sp>
      <p:sp>
        <p:nvSpPr>
          <p:cNvPr id="27" name="Object32">
            <a:extLst>
              <a:ext uri="{FF2B5EF4-FFF2-40B4-BE49-F238E27FC236}">
                <a16:creationId xmlns:a16="http://schemas.microsoft.com/office/drawing/2014/main" id="{E481B370-5FEB-42E6-B6CC-85D72849A3AF}"/>
              </a:ext>
            </a:extLst>
          </p:cNvPr>
          <p:cNvSpPr txBox="1"/>
          <p:nvPr/>
        </p:nvSpPr>
        <p:spPr>
          <a:xfrm>
            <a:off x="4896512" y="4535227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用户分析</a:t>
            </a:r>
          </a:p>
        </p:txBody>
      </p:sp>
      <p:sp>
        <p:nvSpPr>
          <p:cNvPr id="28" name="Object32">
            <a:extLst>
              <a:ext uri="{FF2B5EF4-FFF2-40B4-BE49-F238E27FC236}">
                <a16:creationId xmlns:a16="http://schemas.microsoft.com/office/drawing/2014/main" id="{81C228A7-DA96-4686-B4E3-07B6CF99098F}"/>
              </a:ext>
            </a:extLst>
          </p:cNvPr>
          <p:cNvSpPr txBox="1"/>
          <p:nvPr/>
        </p:nvSpPr>
        <p:spPr>
          <a:xfrm>
            <a:off x="4684019" y="4075318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竞品分析</a:t>
            </a:r>
          </a:p>
        </p:txBody>
      </p:sp>
      <p:sp>
        <p:nvSpPr>
          <p:cNvPr id="29" name="Object24">
            <a:extLst>
              <a:ext uri="{FF2B5EF4-FFF2-40B4-BE49-F238E27FC236}">
                <a16:creationId xmlns:a16="http://schemas.microsoft.com/office/drawing/2014/main" id="{7EEA59AA-F918-4C54-B97B-94D2072DAEC9}"/>
              </a:ext>
            </a:extLst>
          </p:cNvPr>
          <p:cNvSpPr txBox="1"/>
          <p:nvPr/>
        </p:nvSpPr>
        <p:spPr>
          <a:xfrm>
            <a:off x="5830461" y="3581364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设计</a:t>
            </a:r>
            <a:endParaRPr kumimoji="0" lang="en-US" altLang="zh-CN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支撑</a:t>
            </a:r>
            <a:endParaRPr kumimoji="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30" name="Object32">
            <a:extLst>
              <a:ext uri="{FF2B5EF4-FFF2-40B4-BE49-F238E27FC236}">
                <a16:creationId xmlns:a16="http://schemas.microsoft.com/office/drawing/2014/main" id="{993069C7-0258-4825-9CBA-8E75A33D41C7}"/>
              </a:ext>
            </a:extLst>
          </p:cNvPr>
          <p:cNvSpPr txBox="1"/>
          <p:nvPr/>
        </p:nvSpPr>
        <p:spPr>
          <a:xfrm>
            <a:off x="5840087" y="5755711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Regular"/>
              </a:rPr>
              <a:t>第一性原则</a:t>
            </a:r>
          </a:p>
        </p:txBody>
      </p:sp>
      <p:sp>
        <p:nvSpPr>
          <p:cNvPr id="31" name="Object32">
            <a:extLst>
              <a:ext uri="{FF2B5EF4-FFF2-40B4-BE49-F238E27FC236}">
                <a16:creationId xmlns:a16="http://schemas.microsoft.com/office/drawing/2014/main" id="{684DBCEA-934B-4662-A558-F9702E6ECE2B}"/>
              </a:ext>
            </a:extLst>
          </p:cNvPr>
          <p:cNvSpPr txBox="1"/>
          <p:nvPr/>
        </p:nvSpPr>
        <p:spPr>
          <a:xfrm rot="18437464">
            <a:off x="4039487" y="3351683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Regular"/>
              </a:rPr>
              <a:t>统一认知</a:t>
            </a:r>
          </a:p>
        </p:txBody>
      </p:sp>
      <p:sp>
        <p:nvSpPr>
          <p:cNvPr id="32" name="Object32">
            <a:extLst>
              <a:ext uri="{FF2B5EF4-FFF2-40B4-BE49-F238E27FC236}">
                <a16:creationId xmlns:a16="http://schemas.microsoft.com/office/drawing/2014/main" id="{CCC9C1CD-0610-463F-B44F-778FF175A60C}"/>
              </a:ext>
            </a:extLst>
          </p:cNvPr>
          <p:cNvSpPr txBox="1"/>
          <p:nvPr/>
        </p:nvSpPr>
        <p:spPr>
          <a:xfrm rot="3162536" flipH="1">
            <a:off x="7609084" y="3449037"/>
            <a:ext cx="117619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Regular"/>
              </a:rPr>
              <a:t>阶段目标拆解</a:t>
            </a: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3EE7FD25-1AEC-46A3-8D3B-E1FCBAA2DA1B}"/>
              </a:ext>
            </a:extLst>
          </p:cNvPr>
          <p:cNvCxnSpPr>
            <a:cxnSpLocks/>
          </p:cNvCxnSpPr>
          <p:nvPr/>
        </p:nvCxnSpPr>
        <p:spPr>
          <a:xfrm>
            <a:off x="6428187" y="2323110"/>
            <a:ext cx="0" cy="848532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81564533-AE82-4D1F-8528-D5BD8142A083}"/>
              </a:ext>
            </a:extLst>
          </p:cNvPr>
          <p:cNvCxnSpPr>
            <a:cxnSpLocks/>
          </p:cNvCxnSpPr>
          <p:nvPr/>
        </p:nvCxnSpPr>
        <p:spPr>
          <a:xfrm flipV="1">
            <a:off x="4167328" y="4805448"/>
            <a:ext cx="734850" cy="424266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6829E4B0-CEC8-4242-BF3C-F7FC40B2BA9B}"/>
              </a:ext>
            </a:extLst>
          </p:cNvPr>
          <p:cNvCxnSpPr>
            <a:cxnSpLocks/>
          </p:cNvCxnSpPr>
          <p:nvPr/>
        </p:nvCxnSpPr>
        <p:spPr>
          <a:xfrm flipH="1" flipV="1">
            <a:off x="7994457" y="4805448"/>
            <a:ext cx="734850" cy="424266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15009798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bject23">
            <a:extLst>
              <a:ext uri="{FF2B5EF4-FFF2-40B4-BE49-F238E27FC236}">
                <a16:creationId xmlns:a16="http://schemas.microsoft.com/office/drawing/2014/main" id="{065ED8F1-BB07-E84B-AD0F-37591E989AC5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78" name="Object24">
            <a:extLst>
              <a:ext uri="{FF2B5EF4-FFF2-40B4-BE49-F238E27FC236}">
                <a16:creationId xmlns:a16="http://schemas.microsoft.com/office/drawing/2014/main" id="{A8BFB771-2D93-AD42-9957-A5DB40FE2192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飞猪会员设计体系</a:t>
            </a:r>
          </a:p>
        </p:txBody>
      </p:sp>
      <p:sp>
        <p:nvSpPr>
          <p:cNvPr id="79" name="Object25">
            <a:extLst>
              <a:ext uri="{FF2B5EF4-FFF2-40B4-BE49-F238E27FC236}">
                <a16:creationId xmlns:a16="http://schemas.microsoft.com/office/drawing/2014/main" id="{1A42C380-2E7B-6544-8859-8A8C1B1C0DDF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80" name="Object 1" descr="Object 1">
            <a:extLst>
              <a:ext uri="{FF2B5EF4-FFF2-40B4-BE49-F238E27FC236}">
                <a16:creationId xmlns:a16="http://schemas.microsoft.com/office/drawing/2014/main" id="{8CA7DC09-8FD2-1C4F-A215-E9B7EF850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349123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Object25">
            <a:extLst>
              <a:ext uri="{FF2B5EF4-FFF2-40B4-BE49-F238E27FC236}">
                <a16:creationId xmlns:a16="http://schemas.microsoft.com/office/drawing/2014/main" id="{C6DF5103-996D-8F47-B881-15F010CCB8E3}"/>
              </a:ext>
            </a:extLst>
          </p:cNvPr>
          <p:cNvSpPr txBox="1"/>
          <p:nvPr/>
        </p:nvSpPr>
        <p:spPr>
          <a:xfrm>
            <a:off x="700086" y="1338713"/>
            <a:ext cx="3995358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FLYING PIG MEMBER DESIGN SYSTEM.</a:t>
            </a:r>
          </a:p>
        </p:txBody>
      </p:sp>
      <p:grpSp>
        <p:nvGrpSpPr>
          <p:cNvPr id="183" name="组合 182">
            <a:extLst>
              <a:ext uri="{FF2B5EF4-FFF2-40B4-BE49-F238E27FC236}">
                <a16:creationId xmlns:a16="http://schemas.microsoft.com/office/drawing/2014/main" id="{5B611E1C-5414-E249-9C61-2F4D78D2D911}"/>
              </a:ext>
            </a:extLst>
          </p:cNvPr>
          <p:cNvGrpSpPr/>
          <p:nvPr/>
        </p:nvGrpSpPr>
        <p:grpSpPr>
          <a:xfrm>
            <a:off x="1255794" y="1843735"/>
            <a:ext cx="9680412" cy="4675399"/>
            <a:chOff x="1261088" y="1843735"/>
            <a:chExt cx="9680412" cy="4675399"/>
          </a:xfrm>
        </p:grpSpPr>
        <p:sp>
          <p:nvSpPr>
            <p:cNvPr id="84" name="矩形: 圆角 114">
              <a:extLst>
                <a:ext uri="{FF2B5EF4-FFF2-40B4-BE49-F238E27FC236}">
                  <a16:creationId xmlns:a16="http://schemas.microsoft.com/office/drawing/2014/main" id="{8F803D10-780E-0246-A8A4-B837BDBF7D5E}"/>
                </a:ext>
              </a:extLst>
            </p:cNvPr>
            <p:cNvSpPr/>
            <p:nvPr/>
          </p:nvSpPr>
          <p:spPr>
            <a:xfrm>
              <a:off x="4695443" y="2669792"/>
              <a:ext cx="2544007" cy="2277884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9525" cap="flat">
              <a:noFill/>
              <a:prstDash val="solid"/>
              <a:miter/>
            </a:ln>
            <a:effectLst>
              <a:outerShdw blurRad="253732" sx="104000" sy="104000" algn="ctr" rotWithShape="0">
                <a:srgbClr val="3C5DEC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85" name="Object57">
              <a:extLst>
                <a:ext uri="{FF2B5EF4-FFF2-40B4-BE49-F238E27FC236}">
                  <a16:creationId xmlns:a16="http://schemas.microsoft.com/office/drawing/2014/main" id="{24C4AE30-81D5-EC40-B00F-989FB4C93425}"/>
                </a:ext>
              </a:extLst>
            </p:cNvPr>
            <p:cNvSpPr/>
            <p:nvPr/>
          </p:nvSpPr>
          <p:spPr>
            <a:xfrm>
              <a:off x="5319746" y="3385434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680"/>
                </a:lnSpc>
              </a:pPr>
              <a:r>
                <a:rPr lang="en-US" dirty="0" err="1">
                  <a:solidFill>
                    <a:schemeClr val="bg1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付费体系</a:t>
              </a:r>
              <a:endParaRPr lang="en-US" dirty="0">
                <a:solidFill>
                  <a:schemeClr val="bg1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endParaRPr>
            </a:p>
          </p:txBody>
        </p:sp>
        <p:sp>
          <p:nvSpPr>
            <p:cNvPr id="87" name="Object60">
              <a:extLst>
                <a:ext uri="{FF2B5EF4-FFF2-40B4-BE49-F238E27FC236}">
                  <a16:creationId xmlns:a16="http://schemas.microsoft.com/office/drawing/2014/main" id="{5446A5C3-7910-3E4C-8986-0BEF3FBE9B19}"/>
                </a:ext>
              </a:extLst>
            </p:cNvPr>
            <p:cNvSpPr/>
            <p:nvPr/>
          </p:nvSpPr>
          <p:spPr>
            <a:xfrm>
              <a:off x="5201636" y="3647690"/>
              <a:ext cx="1531620" cy="27920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en-US" sz="1400" dirty="0" err="1">
                  <a:solidFill>
                    <a:schemeClr val="bg1"/>
                  </a:solidFill>
                  <a:latin typeface="OPPOSans R" pitchFamily="18" charset="-122"/>
                  <a:ea typeface="OPPOSans R" pitchFamily="18" charset="-122"/>
                  <a:cs typeface="OPPOSans R" pitchFamily="18" charset="-122"/>
                </a:rPr>
                <a:t>身份体系or权益包</a:t>
              </a:r>
              <a:endParaRPr lang="en-US" sz="1400" dirty="0">
                <a:solidFill>
                  <a:schemeClr val="bg1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92985F6A-3EDF-ED4B-8617-88E7A787F0EC}"/>
                </a:ext>
              </a:extLst>
            </p:cNvPr>
            <p:cNvGrpSpPr/>
            <p:nvPr/>
          </p:nvGrpSpPr>
          <p:grpSpPr>
            <a:xfrm>
              <a:off x="5330483" y="4424200"/>
              <a:ext cx="1273926" cy="152400"/>
              <a:chOff x="5400477" y="4424200"/>
              <a:chExt cx="1273926" cy="152400"/>
            </a:xfrm>
          </p:grpSpPr>
          <p:sp>
            <p:nvSpPr>
              <p:cNvPr id="91" name="Object60">
                <a:extLst>
                  <a:ext uri="{FF2B5EF4-FFF2-40B4-BE49-F238E27FC236}">
                    <a16:creationId xmlns:a16="http://schemas.microsoft.com/office/drawing/2014/main" id="{D69E5776-1166-EF4A-9263-164F09276FBF}"/>
                  </a:ext>
                </a:extLst>
              </p:cNvPr>
              <p:cNvSpPr/>
              <p:nvPr/>
            </p:nvSpPr>
            <p:spPr>
              <a:xfrm>
                <a:off x="5517597" y="4424200"/>
                <a:ext cx="1156806" cy="1524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>
                  <a:lnSpc>
                    <a:spcPts val="1176"/>
                  </a:lnSpc>
                </a:pPr>
                <a:r>
                  <a:rPr lang="en-US" sz="1200" dirty="0" err="1">
                    <a:solidFill>
                      <a:schemeClr val="bg1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飞猪省钱卡项目</a:t>
                </a:r>
                <a:endParaRPr lang="en-US" sz="1200" dirty="0">
                  <a:solidFill>
                    <a:schemeClr val="bg1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  <p:sp>
            <p:nvSpPr>
              <p:cNvPr id="92" name="三角形 91">
                <a:extLst>
                  <a:ext uri="{FF2B5EF4-FFF2-40B4-BE49-F238E27FC236}">
                    <a16:creationId xmlns:a16="http://schemas.microsoft.com/office/drawing/2014/main" id="{460167DA-C7ED-7146-9830-C6D351AB0719}"/>
                  </a:ext>
                </a:extLst>
              </p:cNvPr>
              <p:cNvSpPr/>
              <p:nvPr/>
            </p:nvSpPr>
            <p:spPr>
              <a:xfrm rot="5400000">
                <a:off x="5398323" y="4456664"/>
                <a:ext cx="80705" cy="76398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93" name="Object57">
              <a:extLst>
                <a:ext uri="{FF2B5EF4-FFF2-40B4-BE49-F238E27FC236}">
                  <a16:creationId xmlns:a16="http://schemas.microsoft.com/office/drawing/2014/main" id="{79EAE6C5-078D-774E-B212-3EF7DF6CC29F}"/>
                </a:ext>
              </a:extLst>
            </p:cNvPr>
            <p:cNvSpPr/>
            <p:nvPr/>
          </p:nvSpPr>
          <p:spPr>
            <a:xfrm>
              <a:off x="6615146" y="2758342"/>
              <a:ext cx="578403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680"/>
                </a:lnSpc>
              </a:pPr>
              <a:r>
                <a:rPr lang="en-US" sz="1200" dirty="0">
                  <a:solidFill>
                    <a:schemeClr val="bg1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NEW</a:t>
              </a:r>
            </a:p>
          </p:txBody>
        </p:sp>
        <p:sp>
          <p:nvSpPr>
            <p:cNvPr id="95" name="矩形: 圆角 114">
              <a:extLst>
                <a:ext uri="{FF2B5EF4-FFF2-40B4-BE49-F238E27FC236}">
                  <a16:creationId xmlns:a16="http://schemas.microsoft.com/office/drawing/2014/main" id="{6BAC79C2-5814-A042-A4A9-29F078EA2409}"/>
                </a:ext>
              </a:extLst>
            </p:cNvPr>
            <p:cNvSpPr/>
            <p:nvPr/>
          </p:nvSpPr>
          <p:spPr>
            <a:xfrm>
              <a:off x="1263754" y="2669792"/>
              <a:ext cx="3054049" cy="2277884"/>
            </a:xfrm>
            <a:prstGeom prst="roundRect">
              <a:avLst>
                <a:gd name="adj" fmla="val 0"/>
              </a:avLst>
            </a:pr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96" name="Object57">
              <a:extLst>
                <a:ext uri="{FF2B5EF4-FFF2-40B4-BE49-F238E27FC236}">
                  <a16:creationId xmlns:a16="http://schemas.microsoft.com/office/drawing/2014/main" id="{B684B914-5DF1-4049-9539-5B0FD9F66AFC}"/>
                </a:ext>
              </a:extLst>
            </p:cNvPr>
            <p:cNvSpPr/>
            <p:nvPr/>
          </p:nvSpPr>
          <p:spPr>
            <a:xfrm>
              <a:off x="2143078" y="3385434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680"/>
                </a:lnSpc>
              </a:pPr>
              <a:r>
                <a:rPr lang="en-US" dirty="0" err="1">
                  <a:solidFill>
                    <a:srgbClr val="3C5DEC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成长体系</a:t>
              </a:r>
              <a:endParaRPr lang="en-US" dirty="0">
                <a:solidFill>
                  <a:srgbClr val="3C5DEC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endParaRPr>
            </a:p>
          </p:txBody>
        </p:sp>
        <p:sp>
          <p:nvSpPr>
            <p:cNvPr id="97" name="Object60">
              <a:extLst>
                <a:ext uri="{FF2B5EF4-FFF2-40B4-BE49-F238E27FC236}">
                  <a16:creationId xmlns:a16="http://schemas.microsoft.com/office/drawing/2014/main" id="{C3D4004F-3D76-C944-964B-CA55E953CE06}"/>
                </a:ext>
              </a:extLst>
            </p:cNvPr>
            <p:cNvSpPr/>
            <p:nvPr/>
          </p:nvSpPr>
          <p:spPr>
            <a:xfrm>
              <a:off x="1754743" y="3676511"/>
              <a:ext cx="2072071" cy="22156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en-US" sz="1400" dirty="0" err="1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等级体系</a:t>
              </a:r>
              <a:r>
                <a:rPr lang="en-US" altLang="zh-CN" sz="140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&amp;</a:t>
              </a:r>
              <a:r>
                <a:rPr lang="zh-CN" altLang="en-US" sz="140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权益体系</a:t>
              </a:r>
              <a:endParaRPr lang="en-US" sz="140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endParaRPr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AB5DBD06-7C57-EA4C-9191-4A227D9DC5A4}"/>
                </a:ext>
              </a:extLst>
            </p:cNvPr>
            <p:cNvGrpSpPr/>
            <p:nvPr/>
          </p:nvGrpSpPr>
          <p:grpSpPr>
            <a:xfrm>
              <a:off x="1852490" y="4424200"/>
              <a:ext cx="1876577" cy="200167"/>
              <a:chOff x="1968788" y="4424200"/>
              <a:chExt cx="1876577" cy="200167"/>
            </a:xfrm>
          </p:grpSpPr>
          <p:sp>
            <p:nvSpPr>
              <p:cNvPr id="99" name="Object60">
                <a:extLst>
                  <a:ext uri="{FF2B5EF4-FFF2-40B4-BE49-F238E27FC236}">
                    <a16:creationId xmlns:a16="http://schemas.microsoft.com/office/drawing/2014/main" id="{E63EE2F7-6222-364E-9FF9-1D2E6D9EBCA8}"/>
                  </a:ext>
                </a:extLst>
              </p:cNvPr>
              <p:cNvSpPr/>
              <p:nvPr/>
            </p:nvSpPr>
            <p:spPr>
              <a:xfrm>
                <a:off x="2085908" y="4424200"/>
                <a:ext cx="1759457" cy="200167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>
                  <a:lnSpc>
                    <a:spcPts val="1176"/>
                  </a:lnSpc>
                </a:pPr>
                <a:r>
                  <a:rPr lang="en-US" sz="1200" dirty="0" err="1">
                    <a:solidFill>
                      <a:srgbClr val="3C5DEC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会员成长路径的体验整合</a:t>
                </a:r>
                <a:endParaRPr lang="en-US" sz="1200" dirty="0">
                  <a:solidFill>
                    <a:srgbClr val="3C5DEC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  <p:sp>
            <p:nvSpPr>
              <p:cNvPr id="102" name="三角形 101">
                <a:extLst>
                  <a:ext uri="{FF2B5EF4-FFF2-40B4-BE49-F238E27FC236}">
                    <a16:creationId xmlns:a16="http://schemas.microsoft.com/office/drawing/2014/main" id="{731D91DC-B4B2-5443-A6D8-43E537D27B14}"/>
                  </a:ext>
                </a:extLst>
              </p:cNvPr>
              <p:cNvSpPr/>
              <p:nvPr/>
            </p:nvSpPr>
            <p:spPr>
              <a:xfrm rot="5400000">
                <a:off x="1966634" y="4456664"/>
                <a:ext cx="80705" cy="76398"/>
              </a:xfrm>
              <a:prstGeom prst="triangl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04" name="组合 103">
              <a:extLst>
                <a:ext uri="{FF2B5EF4-FFF2-40B4-BE49-F238E27FC236}">
                  <a16:creationId xmlns:a16="http://schemas.microsoft.com/office/drawing/2014/main" id="{00595EF3-95FE-0546-9A8E-D6CEB5537EAA}"/>
                </a:ext>
              </a:extLst>
            </p:cNvPr>
            <p:cNvGrpSpPr/>
            <p:nvPr/>
          </p:nvGrpSpPr>
          <p:grpSpPr>
            <a:xfrm>
              <a:off x="1261088" y="5540634"/>
              <a:ext cx="9679439" cy="978500"/>
              <a:chOff x="4695443" y="2694504"/>
              <a:chExt cx="9679439" cy="978500"/>
            </a:xfrm>
          </p:grpSpPr>
          <p:sp>
            <p:nvSpPr>
              <p:cNvPr id="105" name="矩形: 圆角 114">
                <a:extLst>
                  <a:ext uri="{FF2B5EF4-FFF2-40B4-BE49-F238E27FC236}">
                    <a16:creationId xmlns:a16="http://schemas.microsoft.com/office/drawing/2014/main" id="{9F552099-1048-704A-A8BC-A3800C3D57B5}"/>
                  </a:ext>
                </a:extLst>
              </p:cNvPr>
              <p:cNvSpPr/>
              <p:nvPr/>
            </p:nvSpPr>
            <p:spPr>
              <a:xfrm>
                <a:off x="4695443" y="2694504"/>
                <a:ext cx="9679439" cy="978500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731520"/>
                <a:endParaRPr lang="zh-CN" altLang="en-US" sz="144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06" name="Object57">
                <a:extLst>
                  <a:ext uri="{FF2B5EF4-FFF2-40B4-BE49-F238E27FC236}">
                    <a16:creationId xmlns:a16="http://schemas.microsoft.com/office/drawing/2014/main" id="{4373B57C-EE0D-6648-9308-0FECB13618BB}"/>
                  </a:ext>
                </a:extLst>
              </p:cNvPr>
              <p:cNvSpPr/>
              <p:nvPr/>
            </p:nvSpPr>
            <p:spPr>
              <a:xfrm>
                <a:off x="8887462" y="2972212"/>
                <a:ext cx="1295400" cy="21336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>
                  <a:lnSpc>
                    <a:spcPts val="1680"/>
                  </a:lnSpc>
                </a:pPr>
                <a:r>
                  <a:rPr lang="en-US" dirty="0" err="1">
                    <a:solidFill>
                      <a:srgbClr val="3C5DEC"/>
                    </a:solidFill>
                    <a:latin typeface="OPPOSans H" pitchFamily="18" charset="-122"/>
                    <a:ea typeface="OPPOSans H" pitchFamily="18" charset="-122"/>
                    <a:cs typeface="OPPOSans H" pitchFamily="18" charset="-122"/>
                  </a:rPr>
                  <a:t>里程体系</a:t>
                </a:r>
                <a:endParaRPr lang="en-US" dirty="0">
                  <a:solidFill>
                    <a:srgbClr val="3C5DEC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endParaRPr>
              </a:p>
            </p:txBody>
          </p:sp>
          <p:sp>
            <p:nvSpPr>
              <p:cNvPr id="108" name="Object60">
                <a:extLst>
                  <a:ext uri="{FF2B5EF4-FFF2-40B4-BE49-F238E27FC236}">
                    <a16:creationId xmlns:a16="http://schemas.microsoft.com/office/drawing/2014/main" id="{5B96FC7F-7A1F-D346-B943-513971A1A9FE}"/>
                  </a:ext>
                </a:extLst>
              </p:cNvPr>
              <p:cNvSpPr/>
              <p:nvPr/>
            </p:nvSpPr>
            <p:spPr>
              <a:xfrm>
                <a:off x="8499126" y="3288559"/>
                <a:ext cx="2072072" cy="22156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>
                  <a:lnSpc>
                    <a:spcPts val="1176"/>
                  </a:lnSpc>
                </a:pPr>
                <a:r>
                  <a:rPr lang="en-US" sz="1400" dirty="0" err="1">
                    <a:solidFill>
                      <a:srgbClr val="000000"/>
                    </a:solidFill>
                    <a:latin typeface="OPPOSans R" pitchFamily="18" charset="-122"/>
                    <a:ea typeface="OPPOSans R" pitchFamily="18" charset="-122"/>
                    <a:cs typeface="OPPOSans R" pitchFamily="18" charset="-122"/>
                  </a:rPr>
                  <a:t>货币银行</a:t>
                </a:r>
                <a:endParaRPr lang="en-US" sz="1400" dirty="0">
                  <a:solidFill>
                    <a:srgbClr val="000000"/>
                  </a:solidFill>
                  <a:latin typeface="OPPOSans R" pitchFamily="18" charset="-122"/>
                  <a:ea typeface="OPPOSans R" pitchFamily="18" charset="-122"/>
                  <a:cs typeface="OPPOSans R" pitchFamily="18" charset="-122"/>
                </a:endParaRPr>
              </a:p>
            </p:txBody>
          </p:sp>
        </p:grpSp>
        <p:grpSp>
          <p:nvGrpSpPr>
            <p:cNvPr id="111" name="组合 110">
              <a:extLst>
                <a:ext uri="{FF2B5EF4-FFF2-40B4-BE49-F238E27FC236}">
                  <a16:creationId xmlns:a16="http://schemas.microsoft.com/office/drawing/2014/main" id="{F4B9638B-C9DE-5843-A6FA-A3D0707A0B67}"/>
                </a:ext>
              </a:extLst>
            </p:cNvPr>
            <p:cNvGrpSpPr/>
            <p:nvPr/>
          </p:nvGrpSpPr>
          <p:grpSpPr>
            <a:xfrm>
              <a:off x="8244270" y="2669792"/>
              <a:ext cx="2696257" cy="439883"/>
              <a:chOff x="4767757" y="2736301"/>
              <a:chExt cx="2696257" cy="439883"/>
            </a:xfrm>
          </p:grpSpPr>
          <p:sp>
            <p:nvSpPr>
              <p:cNvPr id="112" name="矩形: 圆角 114">
                <a:extLst>
                  <a:ext uri="{FF2B5EF4-FFF2-40B4-BE49-F238E27FC236}">
                    <a16:creationId xmlns:a16="http://schemas.microsoft.com/office/drawing/2014/main" id="{D1AF36CC-0ACD-954A-8556-57D2A1911BD5}"/>
                  </a:ext>
                </a:extLst>
              </p:cNvPr>
              <p:cNvSpPr/>
              <p:nvPr/>
            </p:nvSpPr>
            <p:spPr>
              <a:xfrm>
                <a:off x="4767757" y="2736301"/>
                <a:ext cx="2696257" cy="439883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731520"/>
                <a:endParaRPr lang="zh-CN" altLang="en-US" sz="144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15" name="Object60">
                <a:extLst>
                  <a:ext uri="{FF2B5EF4-FFF2-40B4-BE49-F238E27FC236}">
                    <a16:creationId xmlns:a16="http://schemas.microsoft.com/office/drawing/2014/main" id="{F70C82D6-2A98-A446-93CC-9E94E99EE588}"/>
                  </a:ext>
                </a:extLst>
              </p:cNvPr>
              <p:cNvSpPr/>
              <p:nvPr/>
            </p:nvSpPr>
            <p:spPr>
              <a:xfrm>
                <a:off x="5079849" y="2871738"/>
                <a:ext cx="2072072" cy="16900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/>
                <a:r>
                  <a:rPr lang="en-US" sz="1200" dirty="0" err="1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单体酒店会员</a:t>
                </a:r>
                <a:endPara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32" name="组合 131">
              <a:extLst>
                <a:ext uri="{FF2B5EF4-FFF2-40B4-BE49-F238E27FC236}">
                  <a16:creationId xmlns:a16="http://schemas.microsoft.com/office/drawing/2014/main" id="{D4D75C78-8379-4F40-B8A1-CA2F7C2384E1}"/>
                </a:ext>
              </a:extLst>
            </p:cNvPr>
            <p:cNvGrpSpPr/>
            <p:nvPr/>
          </p:nvGrpSpPr>
          <p:grpSpPr>
            <a:xfrm>
              <a:off x="8244270" y="3306399"/>
              <a:ext cx="2696257" cy="439883"/>
              <a:chOff x="4767757" y="2736301"/>
              <a:chExt cx="2696257" cy="439883"/>
            </a:xfrm>
          </p:grpSpPr>
          <p:sp>
            <p:nvSpPr>
              <p:cNvPr id="133" name="矩形: 圆角 114">
                <a:extLst>
                  <a:ext uri="{FF2B5EF4-FFF2-40B4-BE49-F238E27FC236}">
                    <a16:creationId xmlns:a16="http://schemas.microsoft.com/office/drawing/2014/main" id="{E8F286D3-B494-3D4F-9EC5-F12949488FAC}"/>
                  </a:ext>
                </a:extLst>
              </p:cNvPr>
              <p:cNvSpPr/>
              <p:nvPr/>
            </p:nvSpPr>
            <p:spPr>
              <a:xfrm>
                <a:off x="4767757" y="2736301"/>
                <a:ext cx="2696257" cy="439883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731520"/>
                <a:endParaRPr lang="zh-CN" altLang="en-US" sz="144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34" name="Object60">
                <a:extLst>
                  <a:ext uri="{FF2B5EF4-FFF2-40B4-BE49-F238E27FC236}">
                    <a16:creationId xmlns:a16="http://schemas.microsoft.com/office/drawing/2014/main" id="{A1A7A1BB-F49D-F443-B85C-CDB1A9444331}"/>
                  </a:ext>
                </a:extLst>
              </p:cNvPr>
              <p:cNvSpPr/>
              <p:nvPr/>
            </p:nvSpPr>
            <p:spPr>
              <a:xfrm>
                <a:off x="5079849" y="2871738"/>
                <a:ext cx="2072072" cy="16900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/>
                <a:r>
                  <a:rPr lang="en-US" sz="1200" dirty="0" err="1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酒店集团会员</a:t>
                </a:r>
                <a:endPara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35" name="组合 134">
              <a:extLst>
                <a:ext uri="{FF2B5EF4-FFF2-40B4-BE49-F238E27FC236}">
                  <a16:creationId xmlns:a16="http://schemas.microsoft.com/office/drawing/2014/main" id="{29A11D18-6E45-6E42-B0A1-5A63307B5848}"/>
                </a:ext>
              </a:extLst>
            </p:cNvPr>
            <p:cNvGrpSpPr/>
            <p:nvPr/>
          </p:nvGrpSpPr>
          <p:grpSpPr>
            <a:xfrm>
              <a:off x="8244270" y="3919857"/>
              <a:ext cx="2696257" cy="439883"/>
              <a:chOff x="4767757" y="2736301"/>
              <a:chExt cx="2696257" cy="439883"/>
            </a:xfrm>
          </p:grpSpPr>
          <p:sp>
            <p:nvSpPr>
              <p:cNvPr id="136" name="矩形: 圆角 114">
                <a:extLst>
                  <a:ext uri="{FF2B5EF4-FFF2-40B4-BE49-F238E27FC236}">
                    <a16:creationId xmlns:a16="http://schemas.microsoft.com/office/drawing/2014/main" id="{24CD49E6-BF30-0946-B7C9-EAA0BF66BD6B}"/>
                  </a:ext>
                </a:extLst>
              </p:cNvPr>
              <p:cNvSpPr/>
              <p:nvPr/>
            </p:nvSpPr>
            <p:spPr>
              <a:xfrm>
                <a:off x="4767757" y="2736301"/>
                <a:ext cx="2696257" cy="439883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731520"/>
                <a:endParaRPr lang="zh-CN" altLang="en-US" sz="144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37" name="Object60">
                <a:extLst>
                  <a:ext uri="{FF2B5EF4-FFF2-40B4-BE49-F238E27FC236}">
                    <a16:creationId xmlns:a16="http://schemas.microsoft.com/office/drawing/2014/main" id="{7D351A2F-0E7E-2342-AC24-C58226838BAC}"/>
                  </a:ext>
                </a:extLst>
              </p:cNvPr>
              <p:cNvSpPr/>
              <p:nvPr/>
            </p:nvSpPr>
            <p:spPr>
              <a:xfrm>
                <a:off x="5079849" y="2871738"/>
                <a:ext cx="2072072" cy="16900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/>
                <a:r>
                  <a:rPr lang="en-US" sz="1200" dirty="0" err="1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航司会员</a:t>
                </a:r>
                <a:endParaRPr 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38" name="组合 137">
              <a:extLst>
                <a:ext uri="{FF2B5EF4-FFF2-40B4-BE49-F238E27FC236}">
                  <a16:creationId xmlns:a16="http://schemas.microsoft.com/office/drawing/2014/main" id="{91235EE2-10A6-7844-9E02-7FDA9F3308AD}"/>
                </a:ext>
              </a:extLst>
            </p:cNvPr>
            <p:cNvGrpSpPr/>
            <p:nvPr/>
          </p:nvGrpSpPr>
          <p:grpSpPr>
            <a:xfrm>
              <a:off x="8244270" y="4533316"/>
              <a:ext cx="2696257" cy="439883"/>
              <a:chOff x="4767757" y="2736301"/>
              <a:chExt cx="2696257" cy="439883"/>
            </a:xfrm>
          </p:grpSpPr>
          <p:sp>
            <p:nvSpPr>
              <p:cNvPr id="139" name="矩形: 圆角 114">
                <a:extLst>
                  <a:ext uri="{FF2B5EF4-FFF2-40B4-BE49-F238E27FC236}">
                    <a16:creationId xmlns:a16="http://schemas.microsoft.com/office/drawing/2014/main" id="{08D9D56C-6485-6A41-9537-95202E171A36}"/>
                  </a:ext>
                </a:extLst>
              </p:cNvPr>
              <p:cNvSpPr/>
              <p:nvPr/>
            </p:nvSpPr>
            <p:spPr>
              <a:xfrm>
                <a:off x="4767757" y="2736301"/>
                <a:ext cx="2696257" cy="439883"/>
              </a:xfrm>
              <a:prstGeom prst="roundRect">
                <a:avLst>
                  <a:gd name="adj" fmla="val 0"/>
                </a:avLst>
              </a:prstGeom>
              <a:noFill/>
              <a:ln w="12700" cap="flat">
                <a:solidFill>
                  <a:srgbClr val="3C5DE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731520"/>
                <a:endParaRPr lang="zh-CN" altLang="en-US" sz="144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40" name="Object60">
                <a:extLst>
                  <a:ext uri="{FF2B5EF4-FFF2-40B4-BE49-F238E27FC236}">
                    <a16:creationId xmlns:a16="http://schemas.microsoft.com/office/drawing/2014/main" id="{2D6E932E-CC2C-474F-B2B7-93E1F01351AB}"/>
                  </a:ext>
                </a:extLst>
              </p:cNvPr>
              <p:cNvSpPr/>
              <p:nvPr/>
            </p:nvSpPr>
            <p:spPr>
              <a:xfrm>
                <a:off x="5079849" y="2871738"/>
                <a:ext cx="2072072" cy="16900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/>
                <a:r>
                  <a:rPr lang="en-US" sz="1200" dirty="0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…</a:t>
                </a:r>
              </a:p>
            </p:txBody>
          </p:sp>
        </p:grpSp>
        <p:cxnSp>
          <p:nvCxnSpPr>
            <p:cNvPr id="14" name="直线箭头连接符 13">
              <a:extLst>
                <a:ext uri="{FF2B5EF4-FFF2-40B4-BE49-F238E27FC236}">
                  <a16:creationId xmlns:a16="http://schemas.microsoft.com/office/drawing/2014/main" id="{030FD2F1-0C2D-844D-A5B0-8FA793D2FE9C}"/>
                </a:ext>
              </a:extLst>
            </p:cNvPr>
            <p:cNvCxnSpPr/>
            <p:nvPr/>
          </p:nvCxnSpPr>
          <p:spPr>
            <a:xfrm flipH="1">
              <a:off x="7346913" y="3919857"/>
              <a:ext cx="776976" cy="0"/>
            </a:xfrm>
            <a:prstGeom prst="straightConnector1">
              <a:avLst/>
            </a:prstGeom>
            <a:ln>
              <a:solidFill>
                <a:srgbClr val="3C5DE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Object58">
              <a:extLst>
                <a:ext uri="{FF2B5EF4-FFF2-40B4-BE49-F238E27FC236}">
                  <a16:creationId xmlns:a16="http://schemas.microsoft.com/office/drawing/2014/main" id="{9B9EFDBB-6B38-064E-A002-6F460B2AF736}"/>
                </a:ext>
              </a:extLst>
            </p:cNvPr>
            <p:cNvSpPr/>
            <p:nvPr/>
          </p:nvSpPr>
          <p:spPr>
            <a:xfrm>
              <a:off x="7399924" y="3734850"/>
              <a:ext cx="623301" cy="1524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176"/>
                </a:lnSpc>
              </a:pPr>
              <a:r>
                <a:rPr lang="en-US" sz="1000" dirty="0" err="1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权益反哺</a:t>
              </a:r>
              <a:endParaRPr lang="en-US" sz="100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endParaRPr>
            </a:p>
          </p:txBody>
        </p:sp>
        <p:grpSp>
          <p:nvGrpSpPr>
            <p:cNvPr id="161" name="组合 160">
              <a:extLst>
                <a:ext uri="{FF2B5EF4-FFF2-40B4-BE49-F238E27FC236}">
                  <a16:creationId xmlns:a16="http://schemas.microsoft.com/office/drawing/2014/main" id="{7EA71E27-6F2A-EA4D-B861-245CFADA88A9}"/>
                </a:ext>
              </a:extLst>
            </p:cNvPr>
            <p:cNvGrpSpPr/>
            <p:nvPr/>
          </p:nvGrpSpPr>
          <p:grpSpPr>
            <a:xfrm>
              <a:off x="5655796" y="5091534"/>
              <a:ext cx="623301" cy="270755"/>
              <a:chOff x="5732733" y="5091534"/>
              <a:chExt cx="623301" cy="270755"/>
            </a:xfrm>
          </p:grpSpPr>
          <p:cxnSp>
            <p:nvCxnSpPr>
              <p:cNvPr id="144" name="直线箭头连接符 143">
                <a:extLst>
                  <a:ext uri="{FF2B5EF4-FFF2-40B4-BE49-F238E27FC236}">
                    <a16:creationId xmlns:a16="http://schemas.microsoft.com/office/drawing/2014/main" id="{3CBCB669-AB3D-3A4B-A6C7-1DC3CAAEE8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44685" y="5091534"/>
                <a:ext cx="0" cy="270755"/>
              </a:xfrm>
              <a:prstGeom prst="straightConnector1">
                <a:avLst/>
              </a:prstGeom>
              <a:ln>
                <a:solidFill>
                  <a:srgbClr val="3C5DE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Object58">
                <a:extLst>
                  <a:ext uri="{FF2B5EF4-FFF2-40B4-BE49-F238E27FC236}">
                    <a16:creationId xmlns:a16="http://schemas.microsoft.com/office/drawing/2014/main" id="{A747DC6C-A8A3-A54F-90BE-7960F300D082}"/>
                  </a:ext>
                </a:extLst>
              </p:cNvPr>
              <p:cNvSpPr/>
              <p:nvPr/>
            </p:nvSpPr>
            <p:spPr>
              <a:xfrm>
                <a:off x="5732733" y="5150711"/>
                <a:ext cx="623301" cy="1524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>
                  <a:lnSpc>
                    <a:spcPts val="1176"/>
                  </a:lnSpc>
                </a:pPr>
                <a:r>
                  <a:rPr lang="en-US" sz="1000" dirty="0" err="1">
                    <a:solidFill>
                      <a:srgbClr val="000000"/>
                    </a:solidFill>
                    <a:latin typeface="OPPOSans R" panose="00020600040101010101" pitchFamily="18" charset="-122"/>
                    <a:ea typeface="OPPOSans R" panose="00020600040101010101" pitchFamily="18" charset="-122"/>
                    <a:cs typeface="OPPOSans R" panose="00020600040101010101" pitchFamily="18" charset="-122"/>
                  </a:rPr>
                  <a:t>发放</a:t>
                </a:r>
                <a:endParaRPr lang="en-US" sz="100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endParaRPr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BA5ED205-05E9-6449-965B-E62F37E71190}"/>
                </a:ext>
              </a:extLst>
            </p:cNvPr>
            <p:cNvGrpSpPr/>
            <p:nvPr/>
          </p:nvGrpSpPr>
          <p:grpSpPr>
            <a:xfrm>
              <a:off x="9280748" y="5094446"/>
              <a:ext cx="623301" cy="264930"/>
              <a:chOff x="9342831" y="5094446"/>
              <a:chExt cx="623301" cy="264930"/>
            </a:xfrm>
          </p:grpSpPr>
          <p:cxnSp>
            <p:nvCxnSpPr>
              <p:cNvPr id="151" name="直线箭头连接符 150">
                <a:extLst>
                  <a:ext uri="{FF2B5EF4-FFF2-40B4-BE49-F238E27FC236}">
                    <a16:creationId xmlns:a16="http://schemas.microsoft.com/office/drawing/2014/main" id="{D750C558-F994-DD4A-98D0-4C3A31BC331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374589" y="5094446"/>
                <a:ext cx="0" cy="264930"/>
              </a:xfrm>
              <a:prstGeom prst="straightConnector1">
                <a:avLst/>
              </a:prstGeom>
              <a:ln>
                <a:solidFill>
                  <a:srgbClr val="3C5DE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2" name="Object58">
                <a:extLst>
                  <a:ext uri="{FF2B5EF4-FFF2-40B4-BE49-F238E27FC236}">
                    <a16:creationId xmlns:a16="http://schemas.microsoft.com/office/drawing/2014/main" id="{FABC0349-E34A-4740-AF91-53F62EE3B4E9}"/>
                  </a:ext>
                </a:extLst>
              </p:cNvPr>
              <p:cNvSpPr/>
              <p:nvPr/>
            </p:nvSpPr>
            <p:spPr>
              <a:xfrm>
                <a:off x="9342831" y="5150711"/>
                <a:ext cx="623301" cy="1524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>
                  <a:lnSpc>
                    <a:spcPts val="1176"/>
                  </a:lnSpc>
                </a:pPr>
                <a:r>
                  <a:rPr lang="en-US" sz="1000" dirty="0" err="1">
                    <a:solidFill>
                      <a:srgbClr val="000000"/>
                    </a:solidFill>
                    <a:latin typeface="OPPOSans R" panose="00020600040101010101" pitchFamily="18" charset="-122"/>
                    <a:ea typeface="OPPOSans R" panose="00020600040101010101" pitchFamily="18" charset="-122"/>
                    <a:cs typeface="OPPOSans R" panose="00020600040101010101" pitchFamily="18" charset="-122"/>
                  </a:rPr>
                  <a:t>回收</a:t>
                </a:r>
                <a:endParaRPr lang="en-US" sz="100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endParaRPr>
              </a:p>
            </p:txBody>
          </p:sp>
        </p:grpSp>
        <p:grpSp>
          <p:nvGrpSpPr>
            <p:cNvPr id="162" name="组合 161">
              <a:extLst>
                <a:ext uri="{FF2B5EF4-FFF2-40B4-BE49-F238E27FC236}">
                  <a16:creationId xmlns:a16="http://schemas.microsoft.com/office/drawing/2014/main" id="{A2AC2D56-7458-9449-8296-CCBF261BC012}"/>
                </a:ext>
              </a:extLst>
            </p:cNvPr>
            <p:cNvGrpSpPr/>
            <p:nvPr/>
          </p:nvGrpSpPr>
          <p:grpSpPr>
            <a:xfrm>
              <a:off x="2115034" y="5091534"/>
              <a:ext cx="1351488" cy="270755"/>
              <a:chOff x="2122635" y="5091534"/>
              <a:chExt cx="1351488" cy="270755"/>
            </a:xfrm>
          </p:grpSpPr>
          <p:cxnSp>
            <p:nvCxnSpPr>
              <p:cNvPr id="154" name="直线箭头连接符 153">
                <a:extLst>
                  <a:ext uri="{FF2B5EF4-FFF2-40B4-BE49-F238E27FC236}">
                    <a16:creationId xmlns:a16="http://schemas.microsoft.com/office/drawing/2014/main" id="{C0C800BF-08E4-D24C-9795-85822ABDDB0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82580" y="5094446"/>
                <a:ext cx="0" cy="264930"/>
              </a:xfrm>
              <a:prstGeom prst="straightConnector1">
                <a:avLst/>
              </a:prstGeom>
              <a:ln>
                <a:solidFill>
                  <a:srgbClr val="3C5DE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5" name="Object58">
                <a:extLst>
                  <a:ext uri="{FF2B5EF4-FFF2-40B4-BE49-F238E27FC236}">
                    <a16:creationId xmlns:a16="http://schemas.microsoft.com/office/drawing/2014/main" id="{A13A97DA-7B91-FC47-A4C9-F14ED19F5D84}"/>
                  </a:ext>
                </a:extLst>
              </p:cNvPr>
              <p:cNvSpPr/>
              <p:nvPr/>
            </p:nvSpPr>
            <p:spPr>
              <a:xfrm>
                <a:off x="2850822" y="5150711"/>
                <a:ext cx="623301" cy="1524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>
                  <a:lnSpc>
                    <a:spcPts val="1176"/>
                  </a:lnSpc>
                </a:pPr>
                <a:r>
                  <a:rPr lang="en-US" sz="1000" dirty="0" err="1">
                    <a:solidFill>
                      <a:srgbClr val="000000"/>
                    </a:solidFill>
                    <a:latin typeface="OPPOSans R" panose="00020600040101010101" pitchFamily="18" charset="-122"/>
                    <a:ea typeface="OPPOSans R" panose="00020600040101010101" pitchFamily="18" charset="-122"/>
                    <a:cs typeface="OPPOSans R" panose="00020600040101010101" pitchFamily="18" charset="-122"/>
                  </a:rPr>
                  <a:t>回收</a:t>
                </a:r>
                <a:endParaRPr lang="en-US" sz="100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endParaRPr>
              </a:p>
            </p:txBody>
          </p:sp>
          <p:cxnSp>
            <p:nvCxnSpPr>
              <p:cNvPr id="159" name="直线箭头连接符 158">
                <a:extLst>
                  <a:ext uri="{FF2B5EF4-FFF2-40B4-BE49-F238E27FC236}">
                    <a16:creationId xmlns:a16="http://schemas.microsoft.com/office/drawing/2014/main" id="{474197EF-DFEE-DB4C-8F05-D01C2976FD7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33984" y="5091534"/>
                <a:ext cx="0" cy="270755"/>
              </a:xfrm>
              <a:prstGeom prst="straightConnector1">
                <a:avLst/>
              </a:prstGeom>
              <a:ln>
                <a:solidFill>
                  <a:srgbClr val="3C5DE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0" name="Object58">
                <a:extLst>
                  <a:ext uri="{FF2B5EF4-FFF2-40B4-BE49-F238E27FC236}">
                    <a16:creationId xmlns:a16="http://schemas.microsoft.com/office/drawing/2014/main" id="{33EF6218-4AEB-4748-9110-2721B8C611FB}"/>
                  </a:ext>
                </a:extLst>
              </p:cNvPr>
              <p:cNvSpPr/>
              <p:nvPr/>
            </p:nvSpPr>
            <p:spPr>
              <a:xfrm flipH="1">
                <a:off x="2122635" y="5150711"/>
                <a:ext cx="623301" cy="1524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>
                  <a:lnSpc>
                    <a:spcPts val="1176"/>
                  </a:lnSpc>
                </a:pPr>
                <a:r>
                  <a:rPr lang="en-US" sz="1000" dirty="0" err="1">
                    <a:solidFill>
                      <a:srgbClr val="000000"/>
                    </a:solidFill>
                    <a:latin typeface="OPPOSans R" panose="00020600040101010101" pitchFamily="18" charset="-122"/>
                    <a:ea typeface="OPPOSans R" panose="00020600040101010101" pitchFamily="18" charset="-122"/>
                    <a:cs typeface="OPPOSans R" panose="00020600040101010101" pitchFamily="18" charset="-122"/>
                  </a:rPr>
                  <a:t>发放</a:t>
                </a:r>
                <a:endParaRPr lang="en-US" sz="1000" dirty="0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endParaRPr>
              </a:p>
            </p:txBody>
          </p:sp>
        </p:grpSp>
        <p:cxnSp>
          <p:nvCxnSpPr>
            <p:cNvPr id="165" name="直线箭头连接符 164">
              <a:extLst>
                <a:ext uri="{FF2B5EF4-FFF2-40B4-BE49-F238E27FC236}">
                  <a16:creationId xmlns:a16="http://schemas.microsoft.com/office/drawing/2014/main" id="{1023990A-9F78-FF4D-9CFF-23CEBF78C8F6}"/>
                </a:ext>
              </a:extLst>
            </p:cNvPr>
            <p:cNvCxnSpPr>
              <a:cxnSpLocks/>
            </p:cNvCxnSpPr>
            <p:nvPr/>
          </p:nvCxnSpPr>
          <p:spPr>
            <a:xfrm>
              <a:off x="7394053" y="2092750"/>
              <a:ext cx="729836" cy="0"/>
            </a:xfrm>
            <a:prstGeom prst="straightConnector1">
              <a:avLst/>
            </a:prstGeom>
            <a:ln>
              <a:solidFill>
                <a:srgbClr val="3C5DE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bject58">
              <a:extLst>
                <a:ext uri="{FF2B5EF4-FFF2-40B4-BE49-F238E27FC236}">
                  <a16:creationId xmlns:a16="http://schemas.microsoft.com/office/drawing/2014/main" id="{345FC7C9-A951-FC48-85E4-1612525760E8}"/>
                </a:ext>
              </a:extLst>
            </p:cNvPr>
            <p:cNvSpPr/>
            <p:nvPr/>
          </p:nvSpPr>
          <p:spPr>
            <a:xfrm>
              <a:off x="7396989" y="1843735"/>
              <a:ext cx="723965" cy="17701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176"/>
                </a:lnSpc>
              </a:pPr>
              <a:r>
                <a:rPr lang="en-US" sz="1000" dirty="0" err="1">
                  <a:solidFill>
                    <a:srgbClr val="000000"/>
                  </a:solidFill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</a:rPr>
                <a:t>一卡通百卡</a:t>
              </a:r>
              <a:endParaRPr lang="en-US" sz="100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endParaRPr>
            </a:p>
          </p:txBody>
        </p:sp>
        <p:cxnSp>
          <p:nvCxnSpPr>
            <p:cNvPr id="170" name="直线连接符 169">
              <a:extLst>
                <a:ext uri="{FF2B5EF4-FFF2-40B4-BE49-F238E27FC236}">
                  <a16:creationId xmlns:a16="http://schemas.microsoft.com/office/drawing/2014/main" id="{F4B4D8E3-418F-DC48-B91F-939AB8BF3405}"/>
                </a:ext>
              </a:extLst>
            </p:cNvPr>
            <p:cNvCxnSpPr>
              <a:cxnSpLocks/>
            </p:cNvCxnSpPr>
            <p:nvPr/>
          </p:nvCxnSpPr>
          <p:spPr>
            <a:xfrm>
              <a:off x="1261088" y="2270234"/>
              <a:ext cx="5978362" cy="0"/>
            </a:xfrm>
            <a:prstGeom prst="line">
              <a:avLst/>
            </a:prstGeom>
            <a:ln>
              <a:solidFill>
                <a:srgbClr val="3C5DE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1" name="Object57">
              <a:extLst>
                <a:ext uri="{FF2B5EF4-FFF2-40B4-BE49-F238E27FC236}">
                  <a16:creationId xmlns:a16="http://schemas.microsoft.com/office/drawing/2014/main" id="{E78BC075-1342-CC40-81BB-5F67E4F9DAB2}"/>
                </a:ext>
              </a:extLst>
            </p:cNvPr>
            <p:cNvSpPr/>
            <p:nvPr/>
          </p:nvSpPr>
          <p:spPr>
            <a:xfrm>
              <a:off x="3602569" y="1884375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680"/>
                </a:lnSpc>
              </a:pPr>
              <a:r>
                <a:rPr lang="en-US" dirty="0" err="1">
                  <a:solidFill>
                    <a:srgbClr val="000000"/>
                  </a:solidFill>
                  <a:latin typeface="OPPOSans R" pitchFamily="18" charset="-122"/>
                  <a:ea typeface="OPPOSans R" pitchFamily="18" charset="-122"/>
                  <a:cs typeface="OPPOSans R" pitchFamily="18" charset="-122"/>
                </a:rPr>
                <a:t>平台会员</a:t>
              </a:r>
              <a:endParaRPr lang="en-US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endParaRPr>
            </a:p>
          </p:txBody>
        </p:sp>
        <p:cxnSp>
          <p:nvCxnSpPr>
            <p:cNvPr id="172" name="直线连接符 171">
              <a:extLst>
                <a:ext uri="{FF2B5EF4-FFF2-40B4-BE49-F238E27FC236}">
                  <a16:creationId xmlns:a16="http://schemas.microsoft.com/office/drawing/2014/main" id="{8DE346E4-81DF-2B45-9CA0-95E162B9D6A8}"/>
                </a:ext>
              </a:extLst>
            </p:cNvPr>
            <p:cNvCxnSpPr>
              <a:cxnSpLocks/>
            </p:cNvCxnSpPr>
            <p:nvPr/>
          </p:nvCxnSpPr>
          <p:spPr>
            <a:xfrm>
              <a:off x="8236400" y="2270234"/>
              <a:ext cx="2704127" cy="0"/>
            </a:xfrm>
            <a:prstGeom prst="line">
              <a:avLst/>
            </a:prstGeom>
            <a:ln>
              <a:solidFill>
                <a:srgbClr val="3C5DE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Object57">
              <a:extLst>
                <a:ext uri="{FF2B5EF4-FFF2-40B4-BE49-F238E27FC236}">
                  <a16:creationId xmlns:a16="http://schemas.microsoft.com/office/drawing/2014/main" id="{51983409-CB98-CC44-BC83-717C8BAFDAC2}"/>
                </a:ext>
              </a:extLst>
            </p:cNvPr>
            <p:cNvSpPr/>
            <p:nvPr/>
          </p:nvSpPr>
          <p:spPr>
            <a:xfrm>
              <a:off x="8955899" y="1888932"/>
              <a:ext cx="1295400" cy="2133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680"/>
                </a:lnSpc>
              </a:pPr>
              <a:r>
                <a:rPr lang="en-US" dirty="0" err="1">
                  <a:solidFill>
                    <a:srgbClr val="000000"/>
                  </a:solidFill>
                  <a:latin typeface="OPPOSans R" pitchFamily="18" charset="-122"/>
                  <a:ea typeface="OPPOSans R" pitchFamily="18" charset="-122"/>
                  <a:cs typeface="OPPOSans R" pitchFamily="18" charset="-122"/>
                </a:rPr>
                <a:t>行业会员</a:t>
              </a:r>
              <a:endParaRPr lang="en-US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endParaRPr>
            </a:p>
          </p:txBody>
        </p:sp>
        <p:cxnSp>
          <p:nvCxnSpPr>
            <p:cNvPr id="177" name="直线连接符 176">
              <a:extLst>
                <a:ext uri="{FF2B5EF4-FFF2-40B4-BE49-F238E27FC236}">
                  <a16:creationId xmlns:a16="http://schemas.microsoft.com/office/drawing/2014/main" id="{EC6CD939-D652-F041-88DE-AB9653493A47}"/>
                </a:ext>
              </a:extLst>
            </p:cNvPr>
            <p:cNvCxnSpPr>
              <a:cxnSpLocks/>
            </p:cNvCxnSpPr>
            <p:nvPr/>
          </p:nvCxnSpPr>
          <p:spPr>
            <a:xfrm>
              <a:off x="7245800" y="2239195"/>
              <a:ext cx="0" cy="6207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线连接符 178">
              <a:extLst>
                <a:ext uri="{FF2B5EF4-FFF2-40B4-BE49-F238E27FC236}">
                  <a16:creationId xmlns:a16="http://schemas.microsoft.com/office/drawing/2014/main" id="{69CC8639-46AE-D041-AB76-DF1E1AF5E45A}"/>
                </a:ext>
              </a:extLst>
            </p:cNvPr>
            <p:cNvCxnSpPr>
              <a:cxnSpLocks/>
            </p:cNvCxnSpPr>
            <p:nvPr/>
          </p:nvCxnSpPr>
          <p:spPr>
            <a:xfrm>
              <a:off x="1261088" y="2239195"/>
              <a:ext cx="0" cy="6207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线连接符 179">
              <a:extLst>
                <a:ext uri="{FF2B5EF4-FFF2-40B4-BE49-F238E27FC236}">
                  <a16:creationId xmlns:a16="http://schemas.microsoft.com/office/drawing/2014/main" id="{79DCEB10-08F7-4449-8D53-AC4EB17648A0}"/>
                </a:ext>
              </a:extLst>
            </p:cNvPr>
            <p:cNvCxnSpPr>
              <a:cxnSpLocks/>
            </p:cNvCxnSpPr>
            <p:nvPr/>
          </p:nvCxnSpPr>
          <p:spPr>
            <a:xfrm>
              <a:off x="8236400" y="2239195"/>
              <a:ext cx="0" cy="6207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线连接符 181">
              <a:extLst>
                <a:ext uri="{FF2B5EF4-FFF2-40B4-BE49-F238E27FC236}">
                  <a16:creationId xmlns:a16="http://schemas.microsoft.com/office/drawing/2014/main" id="{DF79C8B2-19AE-A840-BAE1-E75E763E0516}"/>
                </a:ext>
              </a:extLst>
            </p:cNvPr>
            <p:cNvCxnSpPr>
              <a:cxnSpLocks/>
            </p:cNvCxnSpPr>
            <p:nvPr/>
          </p:nvCxnSpPr>
          <p:spPr>
            <a:xfrm>
              <a:off x="10941500" y="2239195"/>
              <a:ext cx="0" cy="6207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9487745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形状">
            <a:extLst>
              <a:ext uri="{FF2B5EF4-FFF2-40B4-BE49-F238E27FC236}">
                <a16:creationId xmlns:a16="http://schemas.microsoft.com/office/drawing/2014/main" id="{2152DC72-E860-48A6-9046-60053AB031ED}"/>
              </a:ext>
            </a:extLst>
          </p:cNvPr>
          <p:cNvSpPr/>
          <p:nvPr/>
        </p:nvSpPr>
        <p:spPr>
          <a:xfrm>
            <a:off x="6259340" y="1926646"/>
            <a:ext cx="1960192" cy="451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" y="9032"/>
                </a:moveTo>
                <a:lnTo>
                  <a:pt x="21600" y="0"/>
                </a:lnTo>
                <a:lnTo>
                  <a:pt x="21472" y="21600"/>
                </a:lnTo>
                <a:lnTo>
                  <a:pt x="0" y="12234"/>
                </a:lnTo>
                <a:lnTo>
                  <a:pt x="1" y="9032"/>
                </a:lnTo>
                <a:close/>
              </a:path>
            </a:pathLst>
          </a:custGeom>
          <a:gradFill flip="none" rotWithShape="1">
            <a:gsLst>
              <a:gs pos="0">
                <a:srgbClr val="3C5DEB">
                  <a:alpha val="40000"/>
                </a:srgbClr>
              </a:gs>
              <a:gs pos="62425">
                <a:srgbClr val="97A9F4">
                  <a:alpha val="10000"/>
                </a:srgbClr>
              </a:gs>
              <a:gs pos="86998">
                <a:srgbClr val="CBD4FA">
                  <a:alpha val="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  <a:tileRect/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pic>
        <p:nvPicPr>
          <p:cNvPr id="8" name="Object 2" descr="Object 2">
            <a:extLst>
              <a:ext uri="{FF2B5EF4-FFF2-40B4-BE49-F238E27FC236}">
                <a16:creationId xmlns:a16="http://schemas.microsoft.com/office/drawing/2014/main" id="{0F3FA94F-8444-4B6C-A056-355439F61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372" y="2550502"/>
            <a:ext cx="3392368" cy="305313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形状">
            <a:extLst>
              <a:ext uri="{FF2B5EF4-FFF2-40B4-BE49-F238E27FC236}">
                <a16:creationId xmlns:a16="http://schemas.microsoft.com/office/drawing/2014/main" id="{9667AF85-C88E-4FBE-908E-154970A8172C}"/>
              </a:ext>
            </a:extLst>
          </p:cNvPr>
          <p:cNvSpPr/>
          <p:nvPr/>
        </p:nvSpPr>
        <p:spPr>
          <a:xfrm>
            <a:off x="1491601" y="1926646"/>
            <a:ext cx="1960192" cy="45160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" y="9032"/>
                </a:moveTo>
                <a:lnTo>
                  <a:pt x="21600" y="0"/>
                </a:lnTo>
                <a:lnTo>
                  <a:pt x="21472" y="21600"/>
                </a:lnTo>
                <a:lnTo>
                  <a:pt x="0" y="12234"/>
                </a:lnTo>
                <a:lnTo>
                  <a:pt x="1" y="9032"/>
                </a:lnTo>
                <a:close/>
              </a:path>
            </a:pathLst>
          </a:custGeom>
          <a:gradFill flip="none" rotWithShape="1">
            <a:gsLst>
              <a:gs pos="0">
                <a:srgbClr val="3C5DEB">
                  <a:alpha val="40000"/>
                </a:srgbClr>
              </a:gs>
              <a:gs pos="62425">
                <a:srgbClr val="97A9F4">
                  <a:alpha val="10000"/>
                </a:srgbClr>
              </a:gs>
              <a:gs pos="86998">
                <a:srgbClr val="CBD4FA">
                  <a:alpha val="500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  <a:tileRect/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" name="Object23">
            <a:extLst>
              <a:ext uri="{FF2B5EF4-FFF2-40B4-BE49-F238E27FC236}">
                <a16:creationId xmlns:a16="http://schemas.microsoft.com/office/drawing/2014/main" id="{CB11DC1E-2C33-4F9F-95C3-539338D55D09}"/>
              </a:ext>
            </a:extLst>
          </p:cNvPr>
          <p:cNvSpPr txBox="1"/>
          <p:nvPr/>
        </p:nvSpPr>
        <p:spPr>
          <a:xfrm>
            <a:off x="666750" y="800099"/>
            <a:ext cx="102758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zh-CN" altLang="en-US" dirty="0">
                <a:sym typeface="Helvetica"/>
              </a:rPr>
              <a:t>设计创新</a:t>
            </a:r>
            <a:endParaRPr dirty="0">
              <a:sym typeface="Helvetica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C1051CEC-14D4-4628-B76B-9067D3863A93}"/>
              </a:ext>
            </a:extLst>
          </p:cNvPr>
          <p:cNvSpPr txBox="1"/>
          <p:nvPr/>
        </p:nvSpPr>
        <p:spPr>
          <a:xfrm>
            <a:off x="1727596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落地图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pic>
        <p:nvPicPr>
          <p:cNvPr id="6" name="Object 1" descr="Object 1">
            <a:extLst>
              <a:ext uri="{FF2B5EF4-FFF2-40B4-BE49-F238E27FC236}">
                <a16:creationId xmlns:a16="http://schemas.microsoft.com/office/drawing/2014/main" id="{2BC26609-6BC9-47B7-9D9F-F939B28EF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49" y="1201681"/>
            <a:ext cx="312420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Object25">
            <a:extLst>
              <a:ext uri="{FF2B5EF4-FFF2-40B4-BE49-F238E27FC236}">
                <a16:creationId xmlns:a16="http://schemas.microsoft.com/office/drawing/2014/main" id="{2EF32BF9-C066-4382-8E52-929CDA15674C}"/>
              </a:ext>
            </a:extLst>
          </p:cNvPr>
          <p:cNvSpPr txBox="1"/>
          <p:nvPr/>
        </p:nvSpPr>
        <p:spPr>
          <a:xfrm>
            <a:off x="798006" y="1331598"/>
            <a:ext cx="290721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在常规设计需求中推动创新设计项目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E79B329C-CA8C-4186-A829-875EA2DE6541}"/>
              </a:ext>
            </a:extLst>
          </p:cNvPr>
          <p:cNvSpPr/>
          <p:nvPr/>
        </p:nvSpPr>
        <p:spPr>
          <a:xfrm>
            <a:off x="803214" y="3337881"/>
            <a:ext cx="1478372" cy="1478372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0" name="Object24">
            <a:extLst>
              <a:ext uri="{FF2B5EF4-FFF2-40B4-BE49-F238E27FC236}">
                <a16:creationId xmlns:a16="http://schemas.microsoft.com/office/drawing/2014/main" id="{DC474733-03FB-4D95-8C7B-4F16A916CB18}"/>
              </a:ext>
            </a:extLst>
          </p:cNvPr>
          <p:cNvSpPr txBox="1"/>
          <p:nvPr/>
        </p:nvSpPr>
        <p:spPr>
          <a:xfrm>
            <a:off x="961835" y="3609072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设计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落地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09CE702-5E8F-4592-9B03-7FBA49A269FE}"/>
              </a:ext>
            </a:extLst>
          </p:cNvPr>
          <p:cNvSpPr/>
          <p:nvPr/>
        </p:nvSpPr>
        <p:spPr>
          <a:xfrm>
            <a:off x="687363" y="3222030"/>
            <a:ext cx="1710074" cy="1710074"/>
          </a:xfrm>
          <a:prstGeom prst="ellipse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9368649-E424-47EA-8E08-5DA3F4C379CB}"/>
              </a:ext>
            </a:extLst>
          </p:cNvPr>
          <p:cNvSpPr/>
          <p:nvPr/>
        </p:nvSpPr>
        <p:spPr>
          <a:xfrm>
            <a:off x="3201675" y="2025575"/>
            <a:ext cx="1127102" cy="1127102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4" name="Object29">
            <a:extLst>
              <a:ext uri="{FF2B5EF4-FFF2-40B4-BE49-F238E27FC236}">
                <a16:creationId xmlns:a16="http://schemas.microsoft.com/office/drawing/2014/main" id="{CD1627B1-01A2-49F1-9FED-4804506E7A70}"/>
              </a:ext>
            </a:extLst>
          </p:cNvPr>
          <p:cNvSpPr txBox="1"/>
          <p:nvPr/>
        </p:nvSpPr>
        <p:spPr>
          <a:xfrm>
            <a:off x="3419238" y="2192062"/>
            <a:ext cx="685801" cy="794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业务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诉求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F254036C-3A8D-47A0-B2A7-37D19CE2E455}"/>
              </a:ext>
            </a:extLst>
          </p:cNvPr>
          <p:cNvSpPr/>
          <p:nvPr/>
        </p:nvSpPr>
        <p:spPr>
          <a:xfrm>
            <a:off x="3201675" y="3513516"/>
            <a:ext cx="1127102" cy="1127102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6" name="Object29">
            <a:extLst>
              <a:ext uri="{FF2B5EF4-FFF2-40B4-BE49-F238E27FC236}">
                <a16:creationId xmlns:a16="http://schemas.microsoft.com/office/drawing/2014/main" id="{2D1284CB-7817-41E6-87A1-82E1A5F7B92D}"/>
              </a:ext>
            </a:extLst>
          </p:cNvPr>
          <p:cNvSpPr txBox="1"/>
          <p:nvPr/>
        </p:nvSpPr>
        <p:spPr>
          <a:xfrm>
            <a:off x="3419238" y="3680003"/>
            <a:ext cx="685801" cy="794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用户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需求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1DD4B633-CC36-4CF9-9D2C-A08EC6DCDCC2}"/>
              </a:ext>
            </a:extLst>
          </p:cNvPr>
          <p:cNvSpPr/>
          <p:nvPr/>
        </p:nvSpPr>
        <p:spPr>
          <a:xfrm>
            <a:off x="3201675" y="5001457"/>
            <a:ext cx="1127102" cy="1127102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8" name="Object29">
            <a:extLst>
              <a:ext uri="{FF2B5EF4-FFF2-40B4-BE49-F238E27FC236}">
                <a16:creationId xmlns:a16="http://schemas.microsoft.com/office/drawing/2014/main" id="{67AD5435-AA9D-43A8-ADB7-2E1409A99919}"/>
              </a:ext>
            </a:extLst>
          </p:cNvPr>
          <p:cNvSpPr txBox="1"/>
          <p:nvPr/>
        </p:nvSpPr>
        <p:spPr>
          <a:xfrm>
            <a:off x="3419238" y="5167944"/>
            <a:ext cx="685801" cy="794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产品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需求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AC40A85C-9837-461B-88E4-209B8C415653}"/>
              </a:ext>
            </a:extLst>
          </p:cNvPr>
          <p:cNvSpPr/>
          <p:nvPr/>
        </p:nvSpPr>
        <p:spPr>
          <a:xfrm>
            <a:off x="5569540" y="3201051"/>
            <a:ext cx="1752032" cy="1752032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0" name="Object24">
            <a:extLst>
              <a:ext uri="{FF2B5EF4-FFF2-40B4-BE49-F238E27FC236}">
                <a16:creationId xmlns:a16="http://schemas.microsoft.com/office/drawing/2014/main" id="{997722DA-7A1A-4091-A6BD-0692664F42FD}"/>
              </a:ext>
            </a:extLst>
          </p:cNvPr>
          <p:cNvSpPr txBox="1"/>
          <p:nvPr/>
        </p:nvSpPr>
        <p:spPr>
          <a:xfrm>
            <a:off x="5757524" y="3522443"/>
            <a:ext cx="1376064" cy="11092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设计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创新力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29" name="线条">
            <a:extLst>
              <a:ext uri="{FF2B5EF4-FFF2-40B4-BE49-F238E27FC236}">
                <a16:creationId xmlns:a16="http://schemas.microsoft.com/office/drawing/2014/main" id="{19F08872-65FA-45D7-A5C0-15B2CF715361}"/>
              </a:ext>
            </a:extLst>
          </p:cNvPr>
          <p:cNvSpPr/>
          <p:nvPr/>
        </p:nvSpPr>
        <p:spPr>
          <a:xfrm>
            <a:off x="4165428" y="4088229"/>
            <a:ext cx="1404112" cy="0"/>
          </a:xfrm>
          <a:prstGeom prst="line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1" name="连接符: 肘形 30">
            <a:extLst>
              <a:ext uri="{FF2B5EF4-FFF2-40B4-BE49-F238E27FC236}">
                <a16:creationId xmlns:a16="http://schemas.microsoft.com/office/drawing/2014/main" id="{D1167079-92E3-4980-ADC4-5C9368C03C56}"/>
              </a:ext>
            </a:extLst>
          </p:cNvPr>
          <p:cNvCxnSpPr>
            <a:stCxn id="17" idx="6"/>
            <a:endCxn id="19" idx="4"/>
          </p:cNvCxnSpPr>
          <p:nvPr/>
        </p:nvCxnSpPr>
        <p:spPr>
          <a:xfrm flipV="1">
            <a:off x="4328777" y="4953083"/>
            <a:ext cx="2116779" cy="611925"/>
          </a:xfrm>
          <a:prstGeom prst="bentConnector2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</p:cxnSp>
      <p:cxnSp>
        <p:nvCxnSpPr>
          <p:cNvPr id="33" name="连接符: 肘形 32">
            <a:extLst>
              <a:ext uri="{FF2B5EF4-FFF2-40B4-BE49-F238E27FC236}">
                <a16:creationId xmlns:a16="http://schemas.microsoft.com/office/drawing/2014/main" id="{9446822F-C377-4394-AFA7-1A608FF159AC}"/>
              </a:ext>
            </a:extLst>
          </p:cNvPr>
          <p:cNvCxnSpPr>
            <a:cxnSpLocks/>
            <a:stCxn id="13" idx="6"/>
            <a:endCxn id="19" idx="0"/>
          </p:cNvCxnSpPr>
          <p:nvPr/>
        </p:nvCxnSpPr>
        <p:spPr>
          <a:xfrm>
            <a:off x="4328777" y="2589126"/>
            <a:ext cx="2116779" cy="611925"/>
          </a:xfrm>
          <a:prstGeom prst="bentConnector2">
            <a:avLst/>
          </a:prstGeom>
          <a:ln w="12700">
            <a:solidFill>
              <a:schemeClr val="accent1"/>
            </a:solidFill>
            <a:custDash>
              <a:ds d="200000" sp="200000"/>
            </a:custDash>
            <a:miter lim="400000"/>
            <a:tailEnd type="triangle"/>
          </a:ln>
        </p:spPr>
      </p:cxn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185D03F7-34D4-451B-8942-3535B75E136A}"/>
              </a:ext>
            </a:extLst>
          </p:cNvPr>
          <p:cNvGrpSpPr/>
          <p:nvPr/>
        </p:nvGrpSpPr>
        <p:grpSpPr>
          <a:xfrm>
            <a:off x="7930542" y="2211126"/>
            <a:ext cx="4181217" cy="378000"/>
            <a:chOff x="7930542" y="2421378"/>
            <a:chExt cx="4181217" cy="378000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CB738FD8-CA52-470B-8774-C0E5A2B78C8B}"/>
                </a:ext>
              </a:extLst>
            </p:cNvPr>
            <p:cNvSpPr/>
            <p:nvPr/>
          </p:nvSpPr>
          <p:spPr>
            <a:xfrm>
              <a:off x="7930542" y="2421378"/>
              <a:ext cx="1131396" cy="378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35" name="Object29">
              <a:extLst>
                <a:ext uri="{FF2B5EF4-FFF2-40B4-BE49-F238E27FC236}">
                  <a16:creationId xmlns:a16="http://schemas.microsoft.com/office/drawing/2014/main" id="{FA7F089C-7684-44F6-8DF6-931CBF4D2A65}"/>
                </a:ext>
              </a:extLst>
            </p:cNvPr>
            <p:cNvSpPr txBox="1"/>
            <p:nvPr/>
          </p:nvSpPr>
          <p:spPr>
            <a:xfrm>
              <a:off x="8010276" y="2507720"/>
              <a:ext cx="971928" cy="20531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征信品牌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  <p:sp>
          <p:nvSpPr>
            <p:cNvPr id="42" name="Object32">
              <a:extLst>
                <a:ext uri="{FF2B5EF4-FFF2-40B4-BE49-F238E27FC236}">
                  <a16:creationId xmlns:a16="http://schemas.microsoft.com/office/drawing/2014/main" id="{B8F1FDA4-C303-4E9D-8FFF-D31A0BD5966C}"/>
                </a:ext>
              </a:extLst>
            </p:cNvPr>
            <p:cNvSpPr txBox="1"/>
            <p:nvPr/>
          </p:nvSpPr>
          <p:spPr>
            <a:xfrm>
              <a:off x="9194925" y="2498007"/>
              <a:ext cx="2916834" cy="2247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vert="horz" wrap="square" lIns="0" tIns="0" rIns="0" bIns="0">
              <a:spAutoFit/>
            </a:bodyPr>
            <a:lstStyle/>
            <a:p>
              <a:pPr marL="0" marR="0" lvl="0" indent="0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提升品牌可信度 影响力 </a:t>
              </a:r>
              <a:r>
                <a:rPr kumimoji="0" lang="en-US" altLang="zh-CN" sz="12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IP</a:t>
              </a: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形象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DAF6CD4-41C7-410A-A611-3453B64A6E6C}"/>
              </a:ext>
            </a:extLst>
          </p:cNvPr>
          <p:cNvGrpSpPr/>
          <p:nvPr/>
        </p:nvGrpSpPr>
        <p:grpSpPr>
          <a:xfrm>
            <a:off x="7930542" y="3136353"/>
            <a:ext cx="4181217" cy="378000"/>
            <a:chOff x="7930542" y="3413660"/>
            <a:chExt cx="4181217" cy="378000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E99EBC4F-0F54-4170-9485-A08833BA5510}"/>
                </a:ext>
              </a:extLst>
            </p:cNvPr>
            <p:cNvSpPr/>
            <p:nvPr/>
          </p:nvSpPr>
          <p:spPr>
            <a:xfrm>
              <a:off x="7930542" y="3413660"/>
              <a:ext cx="1131396" cy="378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37" name="Object29">
              <a:extLst>
                <a:ext uri="{FF2B5EF4-FFF2-40B4-BE49-F238E27FC236}">
                  <a16:creationId xmlns:a16="http://schemas.microsoft.com/office/drawing/2014/main" id="{7AC9048E-30B2-4825-949C-39CF4CBC52BD}"/>
                </a:ext>
              </a:extLst>
            </p:cNvPr>
            <p:cNvSpPr txBox="1"/>
            <p:nvPr/>
          </p:nvSpPr>
          <p:spPr>
            <a:xfrm>
              <a:off x="8010276" y="3500002"/>
              <a:ext cx="971928" cy="20531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情感体系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  <p:sp>
          <p:nvSpPr>
            <p:cNvPr id="43" name="Object32">
              <a:extLst>
                <a:ext uri="{FF2B5EF4-FFF2-40B4-BE49-F238E27FC236}">
                  <a16:creationId xmlns:a16="http://schemas.microsoft.com/office/drawing/2014/main" id="{E7D1CDC2-EF5E-4EC7-AF01-80D9381E329D}"/>
                </a:ext>
              </a:extLst>
            </p:cNvPr>
            <p:cNvSpPr txBox="1"/>
            <p:nvPr/>
          </p:nvSpPr>
          <p:spPr>
            <a:xfrm>
              <a:off x="9194925" y="3490289"/>
              <a:ext cx="2916834" cy="2247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vert="horz" wrap="square" lIns="0" tIns="0" rIns="0" bIns="0">
              <a:spAutoFit/>
            </a:bodyPr>
            <a:lstStyle/>
            <a:p>
              <a:pPr marL="0" marR="0" lvl="0" indent="0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创意视觉 氛围营造人性化</a:t>
              </a: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83E1DEBA-12C7-4A6A-B8A4-A1BA7F372D32}"/>
              </a:ext>
            </a:extLst>
          </p:cNvPr>
          <p:cNvGrpSpPr/>
          <p:nvPr/>
        </p:nvGrpSpPr>
        <p:grpSpPr>
          <a:xfrm>
            <a:off x="7930542" y="4684398"/>
            <a:ext cx="4181217" cy="378000"/>
            <a:chOff x="7930542" y="4430563"/>
            <a:chExt cx="4181217" cy="378000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BC39407D-6C5B-466A-9218-3EF99AFA447E}"/>
                </a:ext>
              </a:extLst>
            </p:cNvPr>
            <p:cNvSpPr/>
            <p:nvPr/>
          </p:nvSpPr>
          <p:spPr>
            <a:xfrm>
              <a:off x="7930542" y="4430563"/>
              <a:ext cx="1131396" cy="378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39" name="Object29">
              <a:extLst>
                <a:ext uri="{FF2B5EF4-FFF2-40B4-BE49-F238E27FC236}">
                  <a16:creationId xmlns:a16="http://schemas.microsoft.com/office/drawing/2014/main" id="{FCBCC7EE-EF7D-476C-A40C-9B9CD1FE6B68}"/>
                </a:ext>
              </a:extLst>
            </p:cNvPr>
            <p:cNvSpPr txBox="1"/>
            <p:nvPr/>
          </p:nvSpPr>
          <p:spPr>
            <a:xfrm>
              <a:off x="8010276" y="4516905"/>
              <a:ext cx="971928" cy="20531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交互动效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  <p:sp>
          <p:nvSpPr>
            <p:cNvPr id="44" name="Object32">
              <a:extLst>
                <a:ext uri="{FF2B5EF4-FFF2-40B4-BE49-F238E27FC236}">
                  <a16:creationId xmlns:a16="http://schemas.microsoft.com/office/drawing/2014/main" id="{79CF7811-CFCC-4247-B61D-E38AEBD73965}"/>
                </a:ext>
              </a:extLst>
            </p:cNvPr>
            <p:cNvSpPr txBox="1"/>
            <p:nvPr/>
          </p:nvSpPr>
          <p:spPr>
            <a:xfrm>
              <a:off x="9194925" y="4507192"/>
              <a:ext cx="2916834" cy="2247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vert="horz" wrap="square" lIns="0" tIns="0" rIns="0" bIns="0">
              <a:spAutoFit/>
            </a:bodyPr>
            <a:lstStyle/>
            <a:p>
              <a:pPr marL="0" marR="0" lvl="0" indent="0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体验易用性 一致性 流畅度</a:t>
              </a: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54B7233D-1F61-49AF-A59B-697F8F276AB2}"/>
              </a:ext>
            </a:extLst>
          </p:cNvPr>
          <p:cNvGrpSpPr/>
          <p:nvPr/>
        </p:nvGrpSpPr>
        <p:grpSpPr>
          <a:xfrm>
            <a:off x="7930542" y="5528941"/>
            <a:ext cx="4181217" cy="378000"/>
            <a:chOff x="7930542" y="5471701"/>
            <a:chExt cx="4181217" cy="378000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3FB34BF6-C02A-4461-AC65-D8EE7BA23A11}"/>
                </a:ext>
              </a:extLst>
            </p:cNvPr>
            <p:cNvSpPr/>
            <p:nvPr/>
          </p:nvSpPr>
          <p:spPr>
            <a:xfrm>
              <a:off x="7930542" y="5471701"/>
              <a:ext cx="1131396" cy="378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41" name="Object29">
              <a:extLst>
                <a:ext uri="{FF2B5EF4-FFF2-40B4-BE49-F238E27FC236}">
                  <a16:creationId xmlns:a16="http://schemas.microsoft.com/office/drawing/2014/main" id="{2BDD8AD4-B963-46BE-A597-A14892DEF29E}"/>
                </a:ext>
              </a:extLst>
            </p:cNvPr>
            <p:cNvSpPr txBox="1"/>
            <p:nvPr/>
          </p:nvSpPr>
          <p:spPr>
            <a:xfrm>
              <a:off x="8010276" y="5558043"/>
              <a:ext cx="971928" cy="20531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内容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  <p:sp>
          <p:nvSpPr>
            <p:cNvPr id="45" name="Object32">
              <a:extLst>
                <a:ext uri="{FF2B5EF4-FFF2-40B4-BE49-F238E27FC236}">
                  <a16:creationId xmlns:a16="http://schemas.microsoft.com/office/drawing/2014/main" id="{6B5DC227-3EE6-4FB6-B59B-CF64C31BF2B9}"/>
                </a:ext>
              </a:extLst>
            </p:cNvPr>
            <p:cNvSpPr txBox="1"/>
            <p:nvPr/>
          </p:nvSpPr>
          <p:spPr>
            <a:xfrm>
              <a:off x="9194925" y="5548330"/>
              <a:ext cx="2916834" cy="2247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vert="horz" wrap="square" lIns="0" tIns="0" rIns="0" bIns="0">
              <a:spAutoFit/>
            </a:bodyPr>
            <a:lstStyle/>
            <a:p>
              <a:pPr marL="0" marR="0" lvl="0" indent="0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高效 简洁</a:t>
              </a:r>
            </a:p>
          </p:txBody>
        </p:sp>
      </p:grpSp>
      <p:sp>
        <p:nvSpPr>
          <p:cNvPr id="46" name="Object32">
            <a:extLst>
              <a:ext uri="{FF2B5EF4-FFF2-40B4-BE49-F238E27FC236}">
                <a16:creationId xmlns:a16="http://schemas.microsoft.com/office/drawing/2014/main" id="{F375BE90-CB19-48E8-806F-C19676B4FBA1}"/>
              </a:ext>
            </a:extLst>
          </p:cNvPr>
          <p:cNvSpPr txBox="1"/>
          <p:nvPr/>
        </p:nvSpPr>
        <p:spPr>
          <a:xfrm>
            <a:off x="8176933" y="3844664"/>
            <a:ext cx="3081313" cy="46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在常规版本需求中与业务 产品 用户寻找设计创新机会点与平衡点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AADF9A83-C12A-4580-A2A2-636D881DB4B1}"/>
              </a:ext>
            </a:extLst>
          </p:cNvPr>
          <p:cNvSpPr/>
          <p:nvPr/>
        </p:nvSpPr>
        <p:spPr>
          <a:xfrm>
            <a:off x="7930542" y="3738096"/>
            <a:ext cx="3574095" cy="677942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5B1CF0F3-D7FA-4C5F-AE57-C1059D19DB55}"/>
              </a:ext>
            </a:extLst>
          </p:cNvPr>
          <p:cNvCxnSpPr>
            <a:cxnSpLocks/>
          </p:cNvCxnSpPr>
          <p:nvPr/>
        </p:nvCxnSpPr>
        <p:spPr>
          <a:xfrm>
            <a:off x="7321572" y="4071486"/>
            <a:ext cx="608970" cy="11162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509936997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Object 2" descr="Object 2">
            <a:extLst>
              <a:ext uri="{FF2B5EF4-FFF2-40B4-BE49-F238E27FC236}">
                <a16:creationId xmlns:a16="http://schemas.microsoft.com/office/drawing/2014/main" id="{3DF933F1-B842-4AF3-A4B4-770649F18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02384" y="1795642"/>
            <a:ext cx="4689088" cy="4220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Object 2" descr="Object 2">
            <a:extLst>
              <a:ext uri="{FF2B5EF4-FFF2-40B4-BE49-F238E27FC236}">
                <a16:creationId xmlns:a16="http://schemas.microsoft.com/office/drawing/2014/main" id="{872637FC-7778-4FF3-835D-A9D8073E1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268" y="2464860"/>
            <a:ext cx="4689088" cy="422017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椭圆 23">
            <a:extLst>
              <a:ext uri="{FF2B5EF4-FFF2-40B4-BE49-F238E27FC236}">
                <a16:creationId xmlns:a16="http://schemas.microsoft.com/office/drawing/2014/main" id="{D6B2AE28-4062-49E0-B653-24CC2285EA5A}"/>
              </a:ext>
            </a:extLst>
          </p:cNvPr>
          <p:cNvSpPr/>
          <p:nvPr/>
        </p:nvSpPr>
        <p:spPr>
          <a:xfrm>
            <a:off x="4866101" y="3258778"/>
            <a:ext cx="1756618" cy="1756618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" name="Object23">
            <a:extLst>
              <a:ext uri="{FF2B5EF4-FFF2-40B4-BE49-F238E27FC236}">
                <a16:creationId xmlns:a16="http://schemas.microsoft.com/office/drawing/2014/main" id="{C3CD9410-7D3F-4F5A-9BA5-CEFEFED15D17}"/>
              </a:ext>
            </a:extLst>
          </p:cNvPr>
          <p:cNvSpPr txBox="1"/>
          <p:nvPr/>
        </p:nvSpPr>
        <p:spPr>
          <a:xfrm>
            <a:off x="666750" y="800099"/>
            <a:ext cx="102758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zh-CN" altLang="en-US" dirty="0">
                <a:sym typeface="Helvetica"/>
              </a:rPr>
              <a:t>信息过载</a:t>
            </a:r>
            <a:endParaRPr dirty="0">
              <a:sym typeface="Helvetica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1DD9EFFF-A4B5-49B6-AF15-D09A5F214E38}"/>
              </a:ext>
            </a:extLst>
          </p:cNvPr>
          <p:cNvSpPr txBox="1"/>
          <p:nvPr/>
        </p:nvSpPr>
        <p:spPr>
          <a:xfrm>
            <a:off x="1727596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解构方法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32" name="弧形 31">
            <a:extLst>
              <a:ext uri="{FF2B5EF4-FFF2-40B4-BE49-F238E27FC236}">
                <a16:creationId xmlns:a16="http://schemas.microsoft.com/office/drawing/2014/main" id="{58FE6E94-8979-4725-9258-63C74BB69C9D}"/>
              </a:ext>
            </a:extLst>
          </p:cNvPr>
          <p:cNvSpPr/>
          <p:nvPr/>
        </p:nvSpPr>
        <p:spPr>
          <a:xfrm>
            <a:off x="3611953" y="2023854"/>
            <a:ext cx="4200139" cy="4200138"/>
          </a:xfrm>
          <a:prstGeom prst="arc">
            <a:avLst>
              <a:gd name="adj1" fmla="val 17669362"/>
              <a:gd name="adj2" fmla="val 1645844"/>
            </a:avLst>
          </a:prstGeom>
          <a:noFill/>
          <a:ln w="12700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96289096-0D78-4AB6-A4CA-A58CA794EA0F}"/>
              </a:ext>
            </a:extLst>
          </p:cNvPr>
          <p:cNvSpPr/>
          <p:nvPr/>
        </p:nvSpPr>
        <p:spPr>
          <a:xfrm>
            <a:off x="4523097" y="3976203"/>
            <a:ext cx="1039192" cy="1039192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" name="Object29">
            <a:extLst>
              <a:ext uri="{FF2B5EF4-FFF2-40B4-BE49-F238E27FC236}">
                <a16:creationId xmlns:a16="http://schemas.microsoft.com/office/drawing/2014/main" id="{76921705-FBDB-4914-A991-B65A312AEAB7}"/>
              </a:ext>
            </a:extLst>
          </p:cNvPr>
          <p:cNvSpPr txBox="1"/>
          <p:nvPr/>
        </p:nvSpPr>
        <p:spPr>
          <a:xfrm>
            <a:off x="4737617" y="4171919"/>
            <a:ext cx="574153" cy="583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逻辑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解构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4044E2A3-D52B-423D-9AF9-9AA4388B4CD8}"/>
              </a:ext>
            </a:extLst>
          </p:cNvPr>
          <p:cNvSpPr/>
          <p:nvPr/>
        </p:nvSpPr>
        <p:spPr>
          <a:xfrm>
            <a:off x="5903475" y="3976203"/>
            <a:ext cx="1039192" cy="1039192"/>
          </a:xfrm>
          <a:prstGeom prst="ellipse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1" name="Object29">
            <a:extLst>
              <a:ext uri="{FF2B5EF4-FFF2-40B4-BE49-F238E27FC236}">
                <a16:creationId xmlns:a16="http://schemas.microsoft.com/office/drawing/2014/main" id="{A7AA092A-48C8-4DE0-A5E8-A5CED4C6FA88}"/>
              </a:ext>
            </a:extLst>
          </p:cNvPr>
          <p:cNvSpPr txBox="1"/>
          <p:nvPr/>
        </p:nvSpPr>
        <p:spPr>
          <a:xfrm>
            <a:off x="6170240" y="4166103"/>
            <a:ext cx="574153" cy="583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信息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解构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1E738DF7-CCCA-41A7-89D2-501D5EF54989}"/>
              </a:ext>
            </a:extLst>
          </p:cNvPr>
          <p:cNvSpPr/>
          <p:nvPr/>
        </p:nvSpPr>
        <p:spPr>
          <a:xfrm>
            <a:off x="5215466" y="2866538"/>
            <a:ext cx="1039192" cy="1039192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" name="Object29">
            <a:extLst>
              <a:ext uri="{FF2B5EF4-FFF2-40B4-BE49-F238E27FC236}">
                <a16:creationId xmlns:a16="http://schemas.microsoft.com/office/drawing/2014/main" id="{D8679926-9FB1-4DB0-B37B-6467A0025F7C}"/>
              </a:ext>
            </a:extLst>
          </p:cNvPr>
          <p:cNvSpPr txBox="1"/>
          <p:nvPr/>
        </p:nvSpPr>
        <p:spPr>
          <a:xfrm>
            <a:off x="5447986" y="3040257"/>
            <a:ext cx="574153" cy="583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场景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解构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6FC954B1-60A5-4E35-9DDD-B7091A84AD21}"/>
              </a:ext>
            </a:extLst>
          </p:cNvPr>
          <p:cNvSpPr/>
          <p:nvPr/>
        </p:nvSpPr>
        <p:spPr>
          <a:xfrm>
            <a:off x="5268012" y="3730263"/>
            <a:ext cx="888022" cy="765536"/>
          </a:xfrm>
          <a:prstGeom prst="triangle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4" name="Object32">
            <a:extLst>
              <a:ext uri="{FF2B5EF4-FFF2-40B4-BE49-F238E27FC236}">
                <a16:creationId xmlns:a16="http://schemas.microsoft.com/office/drawing/2014/main" id="{8721FEBE-32E8-4F75-A7EB-AF93C82C00B2}"/>
              </a:ext>
            </a:extLst>
          </p:cNvPr>
          <p:cNvSpPr txBox="1"/>
          <p:nvPr/>
        </p:nvSpPr>
        <p:spPr>
          <a:xfrm>
            <a:off x="5447985" y="4007358"/>
            <a:ext cx="537292" cy="38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信息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过载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4603F3D1-2F53-4769-A9DE-EBF543E65938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5733214" y="2477843"/>
            <a:ext cx="1848" cy="388695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D59F3350-A327-4419-AF84-F7C9B1F59916}"/>
              </a:ext>
            </a:extLst>
          </p:cNvPr>
          <p:cNvCxnSpPr>
            <a:cxnSpLocks/>
          </p:cNvCxnSpPr>
          <p:nvPr/>
        </p:nvCxnSpPr>
        <p:spPr>
          <a:xfrm rot="8100000" flipV="1">
            <a:off x="6988871" y="4782974"/>
            <a:ext cx="1848" cy="341566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EF5A98B2-144B-47E0-95DE-6CD03AEC23CE}"/>
              </a:ext>
            </a:extLst>
          </p:cNvPr>
          <p:cNvCxnSpPr/>
          <p:nvPr/>
        </p:nvCxnSpPr>
        <p:spPr>
          <a:xfrm rot="13500000" flipH="1" flipV="1">
            <a:off x="4489392" y="4782974"/>
            <a:ext cx="1848" cy="341566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" name="Object32">
            <a:extLst>
              <a:ext uri="{FF2B5EF4-FFF2-40B4-BE49-F238E27FC236}">
                <a16:creationId xmlns:a16="http://schemas.microsoft.com/office/drawing/2014/main" id="{8D033652-E41D-4CE1-B0FF-3E9B10B9428A}"/>
              </a:ext>
            </a:extLst>
          </p:cNvPr>
          <p:cNvSpPr txBox="1"/>
          <p:nvPr/>
        </p:nvSpPr>
        <p:spPr>
          <a:xfrm>
            <a:off x="5464568" y="2302218"/>
            <a:ext cx="537292" cy="154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抽象</a:t>
            </a:r>
          </a:p>
        </p:txBody>
      </p:sp>
      <p:sp>
        <p:nvSpPr>
          <p:cNvPr id="21" name="Object32">
            <a:extLst>
              <a:ext uri="{FF2B5EF4-FFF2-40B4-BE49-F238E27FC236}">
                <a16:creationId xmlns:a16="http://schemas.microsoft.com/office/drawing/2014/main" id="{E3A20FFA-7805-4D7B-B2FD-40E369D1EEF2}"/>
              </a:ext>
            </a:extLst>
          </p:cNvPr>
          <p:cNvSpPr txBox="1"/>
          <p:nvPr/>
        </p:nvSpPr>
        <p:spPr>
          <a:xfrm>
            <a:off x="3953023" y="5106732"/>
            <a:ext cx="537292" cy="154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结构化</a:t>
            </a:r>
          </a:p>
        </p:txBody>
      </p:sp>
      <p:sp>
        <p:nvSpPr>
          <p:cNvPr id="22" name="Object32">
            <a:extLst>
              <a:ext uri="{FF2B5EF4-FFF2-40B4-BE49-F238E27FC236}">
                <a16:creationId xmlns:a16="http://schemas.microsoft.com/office/drawing/2014/main" id="{F3536CA3-890D-4148-87F1-AC79D062D6F1}"/>
              </a:ext>
            </a:extLst>
          </p:cNvPr>
          <p:cNvSpPr txBox="1"/>
          <p:nvPr/>
        </p:nvSpPr>
        <p:spPr>
          <a:xfrm>
            <a:off x="6989794" y="5106732"/>
            <a:ext cx="537292" cy="154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减法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4061AA6-48D5-4E5D-AF03-7D8938563694}"/>
              </a:ext>
            </a:extLst>
          </p:cNvPr>
          <p:cNvSpPr/>
          <p:nvPr/>
        </p:nvSpPr>
        <p:spPr>
          <a:xfrm>
            <a:off x="4973219" y="1898168"/>
            <a:ext cx="1523686" cy="316462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7" name="Object29">
            <a:extLst>
              <a:ext uri="{FF2B5EF4-FFF2-40B4-BE49-F238E27FC236}">
                <a16:creationId xmlns:a16="http://schemas.microsoft.com/office/drawing/2014/main" id="{57ABAE49-186B-437F-A860-35645FEB7A83}"/>
              </a:ext>
            </a:extLst>
          </p:cNvPr>
          <p:cNvSpPr txBox="1"/>
          <p:nvPr/>
        </p:nvSpPr>
        <p:spPr>
          <a:xfrm>
            <a:off x="5166490" y="1979098"/>
            <a:ext cx="1137144" cy="154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以“用户”为中心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799165F-9E59-4681-A83E-99F4F3A37587}"/>
              </a:ext>
            </a:extLst>
          </p:cNvPr>
          <p:cNvSpPr/>
          <p:nvPr/>
        </p:nvSpPr>
        <p:spPr>
          <a:xfrm>
            <a:off x="3209470" y="5386052"/>
            <a:ext cx="1815224" cy="316462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9" name="Object29">
            <a:extLst>
              <a:ext uri="{FF2B5EF4-FFF2-40B4-BE49-F238E27FC236}">
                <a16:creationId xmlns:a16="http://schemas.microsoft.com/office/drawing/2014/main" id="{61DA4920-DCD0-47F0-B2B3-A66DE0652F34}"/>
              </a:ext>
            </a:extLst>
          </p:cNvPr>
          <p:cNvSpPr txBox="1"/>
          <p:nvPr/>
        </p:nvSpPr>
        <p:spPr>
          <a:xfrm>
            <a:off x="3356373" y="5466982"/>
            <a:ext cx="1521420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以“逻辑解构”为中心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DF98BFE-5549-4593-BF73-16FC80ED9FC3}"/>
              </a:ext>
            </a:extLst>
          </p:cNvPr>
          <p:cNvSpPr/>
          <p:nvPr/>
        </p:nvSpPr>
        <p:spPr>
          <a:xfrm>
            <a:off x="6349288" y="5386052"/>
            <a:ext cx="1815224" cy="316462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1" name="Object29">
            <a:extLst>
              <a:ext uri="{FF2B5EF4-FFF2-40B4-BE49-F238E27FC236}">
                <a16:creationId xmlns:a16="http://schemas.microsoft.com/office/drawing/2014/main" id="{1A1D019F-D428-490F-AC64-270530D9D34E}"/>
              </a:ext>
            </a:extLst>
          </p:cNvPr>
          <p:cNvSpPr txBox="1"/>
          <p:nvPr/>
        </p:nvSpPr>
        <p:spPr>
          <a:xfrm>
            <a:off x="6487126" y="5466982"/>
            <a:ext cx="1539548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以“信息内容”为中心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0B1FC6C8-C299-47F5-B167-072CA9BBF891}"/>
              </a:ext>
            </a:extLst>
          </p:cNvPr>
          <p:cNvGrpSpPr/>
          <p:nvPr/>
        </p:nvGrpSpPr>
        <p:grpSpPr>
          <a:xfrm>
            <a:off x="5034551" y="1412793"/>
            <a:ext cx="1401022" cy="418112"/>
            <a:chOff x="8493642" y="2314633"/>
            <a:chExt cx="1895379" cy="565646"/>
          </a:xfrm>
        </p:grpSpPr>
        <p:sp>
          <p:nvSpPr>
            <p:cNvPr id="44" name="矩形">
              <a:extLst>
                <a:ext uri="{FF2B5EF4-FFF2-40B4-BE49-F238E27FC236}">
                  <a16:creationId xmlns:a16="http://schemas.microsoft.com/office/drawing/2014/main" id="{6FEB3B93-CA6D-43C5-8040-D7905A0C0BDD}"/>
                </a:ext>
              </a:extLst>
            </p:cNvPr>
            <p:cNvSpPr/>
            <p:nvPr/>
          </p:nvSpPr>
          <p:spPr>
            <a:xfrm flipV="1">
              <a:off x="8539050" y="2413704"/>
              <a:ext cx="1808479" cy="456016"/>
            </a:xfrm>
            <a:prstGeom prst="rect">
              <a:avLst/>
            </a:prstGeom>
            <a:gradFill>
              <a:gsLst>
                <a:gs pos="0">
                  <a:srgbClr val="3C5DEB">
                    <a:alpha val="15616"/>
                  </a:srgbClr>
                </a:gs>
                <a:gs pos="72330">
                  <a:srgbClr val="9DAEF5">
                    <a:alpha val="7808"/>
                  </a:srgbClr>
                </a:gs>
                <a:gs pos="100000">
                  <a:srgbClr val="FFFFFF">
                    <a:alpha val="0"/>
                  </a:srgbClr>
                </a:gs>
              </a:gsLst>
              <a:path>
                <a:fillToRect l="49598" t="101030" r="50401" b="-1030"/>
              </a:path>
            </a:gradFill>
            <a:ln w="3175"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3C5DEB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45" name="设计">
              <a:extLst>
                <a:ext uri="{FF2B5EF4-FFF2-40B4-BE49-F238E27FC236}">
                  <a16:creationId xmlns:a16="http://schemas.microsoft.com/office/drawing/2014/main" id="{6FD505F5-BFAD-4F53-86F5-68D4A7E89B51}"/>
                </a:ext>
              </a:extLst>
            </p:cNvPr>
            <p:cNvSpPr txBox="1"/>
            <p:nvPr/>
          </p:nvSpPr>
          <p:spPr>
            <a:xfrm>
              <a:off x="8658584" y="2542977"/>
              <a:ext cx="666850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用户场景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46" name="线条">
              <a:extLst>
                <a:ext uri="{FF2B5EF4-FFF2-40B4-BE49-F238E27FC236}">
                  <a16:creationId xmlns:a16="http://schemas.microsoft.com/office/drawing/2014/main" id="{8D0593F6-A857-447C-B286-2040D979ACF1}"/>
                </a:ext>
              </a:extLst>
            </p:cNvPr>
            <p:cNvSpPr/>
            <p:nvPr/>
          </p:nvSpPr>
          <p:spPr>
            <a:xfrm>
              <a:off x="8542690" y="2437223"/>
              <a:ext cx="0" cy="436648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7" name="圆形">
              <a:extLst>
                <a:ext uri="{FF2B5EF4-FFF2-40B4-BE49-F238E27FC236}">
                  <a16:creationId xmlns:a16="http://schemas.microsoft.com/office/drawing/2014/main" id="{69CA6621-596F-434A-BB17-98F23F675C9C}"/>
                </a:ext>
              </a:extLst>
            </p:cNvPr>
            <p:cNvSpPr/>
            <p:nvPr/>
          </p:nvSpPr>
          <p:spPr>
            <a:xfrm flipV="1">
              <a:off x="8493642" y="2334001"/>
              <a:ext cx="98095" cy="98095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48" name="线条">
              <a:extLst>
                <a:ext uri="{FF2B5EF4-FFF2-40B4-BE49-F238E27FC236}">
                  <a16:creationId xmlns:a16="http://schemas.microsoft.com/office/drawing/2014/main" id="{59BA4E2F-E7F1-46C1-BE1C-146A3E856410}"/>
                </a:ext>
              </a:extLst>
            </p:cNvPr>
            <p:cNvSpPr/>
            <p:nvPr/>
          </p:nvSpPr>
          <p:spPr>
            <a:xfrm>
              <a:off x="9441332" y="2417855"/>
              <a:ext cx="0" cy="462424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9" name="圆形">
              <a:extLst>
                <a:ext uri="{FF2B5EF4-FFF2-40B4-BE49-F238E27FC236}">
                  <a16:creationId xmlns:a16="http://schemas.microsoft.com/office/drawing/2014/main" id="{E47A531B-08D0-49F1-A629-27DE7BE1A3A7}"/>
                </a:ext>
              </a:extLst>
            </p:cNvPr>
            <p:cNvSpPr/>
            <p:nvPr/>
          </p:nvSpPr>
          <p:spPr>
            <a:xfrm flipV="1">
              <a:off x="9392284" y="2314633"/>
              <a:ext cx="98095" cy="98095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50" name="线条">
              <a:extLst>
                <a:ext uri="{FF2B5EF4-FFF2-40B4-BE49-F238E27FC236}">
                  <a16:creationId xmlns:a16="http://schemas.microsoft.com/office/drawing/2014/main" id="{754B76B3-290B-4E2A-B09D-6A04576BBBB3}"/>
                </a:ext>
              </a:extLst>
            </p:cNvPr>
            <p:cNvSpPr/>
            <p:nvPr/>
          </p:nvSpPr>
          <p:spPr>
            <a:xfrm>
              <a:off x="10339973" y="2417855"/>
              <a:ext cx="1" cy="456016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1" name="圆形">
              <a:extLst>
                <a:ext uri="{FF2B5EF4-FFF2-40B4-BE49-F238E27FC236}">
                  <a16:creationId xmlns:a16="http://schemas.microsoft.com/office/drawing/2014/main" id="{E2072A4F-842A-463B-9096-1237E2AC7D10}"/>
                </a:ext>
              </a:extLst>
            </p:cNvPr>
            <p:cNvSpPr/>
            <p:nvPr/>
          </p:nvSpPr>
          <p:spPr>
            <a:xfrm flipV="1">
              <a:off x="10290926" y="2314633"/>
              <a:ext cx="98095" cy="98095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52" name="切图">
              <a:extLst>
                <a:ext uri="{FF2B5EF4-FFF2-40B4-BE49-F238E27FC236}">
                  <a16:creationId xmlns:a16="http://schemas.microsoft.com/office/drawing/2014/main" id="{0C5CDCB2-8BDF-4E99-9080-5B1B897A751D}"/>
                </a:ext>
              </a:extLst>
            </p:cNvPr>
            <p:cNvSpPr txBox="1"/>
            <p:nvPr/>
          </p:nvSpPr>
          <p:spPr>
            <a:xfrm>
              <a:off x="9557228" y="2542977"/>
              <a:ext cx="666850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用户习惯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2CF6989D-E6DF-45FE-8DC1-BB3590E7A89D}"/>
              </a:ext>
            </a:extLst>
          </p:cNvPr>
          <p:cNvGrpSpPr/>
          <p:nvPr/>
        </p:nvGrpSpPr>
        <p:grpSpPr>
          <a:xfrm>
            <a:off x="3389198" y="5777941"/>
            <a:ext cx="1455768" cy="434452"/>
            <a:chOff x="1486413" y="5676224"/>
            <a:chExt cx="1562786" cy="466389"/>
          </a:xfrm>
        </p:grpSpPr>
        <p:sp>
          <p:nvSpPr>
            <p:cNvPr id="54" name="矩形">
              <a:extLst>
                <a:ext uri="{FF2B5EF4-FFF2-40B4-BE49-F238E27FC236}">
                  <a16:creationId xmlns:a16="http://schemas.microsoft.com/office/drawing/2014/main" id="{FC280742-2B94-46E0-B9E7-C8EB67A2C261}"/>
                </a:ext>
              </a:extLst>
            </p:cNvPr>
            <p:cNvSpPr/>
            <p:nvPr/>
          </p:nvSpPr>
          <p:spPr>
            <a:xfrm>
              <a:off x="1523853" y="5684930"/>
              <a:ext cx="1491135" cy="375996"/>
            </a:xfrm>
            <a:prstGeom prst="rect">
              <a:avLst/>
            </a:prstGeom>
            <a:gradFill>
              <a:gsLst>
                <a:gs pos="0">
                  <a:srgbClr val="3C5DEB">
                    <a:alpha val="15616"/>
                  </a:srgbClr>
                </a:gs>
                <a:gs pos="72330">
                  <a:srgbClr val="9DAEF5">
                    <a:alpha val="7808"/>
                  </a:srgbClr>
                </a:gs>
                <a:gs pos="100000">
                  <a:srgbClr val="FFFFFF">
                    <a:alpha val="0"/>
                  </a:srgbClr>
                </a:gs>
              </a:gsLst>
              <a:path>
                <a:fillToRect l="49598" t="101030" r="50401" b="-1030"/>
              </a:path>
            </a:gradFill>
            <a:ln w="3175"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3C5DEB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55" name="设计">
              <a:extLst>
                <a:ext uri="{FF2B5EF4-FFF2-40B4-BE49-F238E27FC236}">
                  <a16:creationId xmlns:a16="http://schemas.microsoft.com/office/drawing/2014/main" id="{5BBDB332-93CD-460F-BB0D-7106C50A7D24}"/>
                </a:ext>
              </a:extLst>
            </p:cNvPr>
            <p:cNvSpPr txBox="1"/>
            <p:nvPr/>
          </p:nvSpPr>
          <p:spPr>
            <a:xfrm>
              <a:off x="1622412" y="5759781"/>
              <a:ext cx="549834" cy="19455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产品逻辑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56" name="线条">
              <a:extLst>
                <a:ext uri="{FF2B5EF4-FFF2-40B4-BE49-F238E27FC236}">
                  <a16:creationId xmlns:a16="http://schemas.microsoft.com/office/drawing/2014/main" id="{0FF4BD26-655C-410B-BB4B-E5FFBC062521}"/>
                </a:ext>
              </a:extLst>
            </p:cNvPr>
            <p:cNvSpPr/>
            <p:nvPr/>
          </p:nvSpPr>
          <p:spPr>
            <a:xfrm flipV="1">
              <a:off x="1526854" y="5681508"/>
              <a:ext cx="0" cy="360027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7" name="圆形">
              <a:extLst>
                <a:ext uri="{FF2B5EF4-FFF2-40B4-BE49-F238E27FC236}">
                  <a16:creationId xmlns:a16="http://schemas.microsoft.com/office/drawing/2014/main" id="{0B30256F-48D9-4C8E-9D8F-A640239DD2D1}"/>
                </a:ext>
              </a:extLst>
            </p:cNvPr>
            <p:cNvSpPr/>
            <p:nvPr/>
          </p:nvSpPr>
          <p:spPr>
            <a:xfrm>
              <a:off x="1486413" y="6045762"/>
              <a:ext cx="80882" cy="80882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58" name="线条">
              <a:extLst>
                <a:ext uri="{FF2B5EF4-FFF2-40B4-BE49-F238E27FC236}">
                  <a16:creationId xmlns:a16="http://schemas.microsoft.com/office/drawing/2014/main" id="{265015B4-FF01-4A41-B64F-1F977BDC65D7}"/>
                </a:ext>
              </a:extLst>
            </p:cNvPr>
            <p:cNvSpPr/>
            <p:nvPr/>
          </p:nvSpPr>
          <p:spPr>
            <a:xfrm flipV="1">
              <a:off x="2267806" y="5676224"/>
              <a:ext cx="0" cy="381280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9" name="圆形">
              <a:extLst>
                <a:ext uri="{FF2B5EF4-FFF2-40B4-BE49-F238E27FC236}">
                  <a16:creationId xmlns:a16="http://schemas.microsoft.com/office/drawing/2014/main" id="{0A9510EF-70DE-4D01-9DC0-947DA11A6350}"/>
                </a:ext>
              </a:extLst>
            </p:cNvPr>
            <p:cNvSpPr/>
            <p:nvPr/>
          </p:nvSpPr>
          <p:spPr>
            <a:xfrm>
              <a:off x="2227365" y="6061731"/>
              <a:ext cx="80882" cy="80882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60" name="线条">
              <a:extLst>
                <a:ext uri="{FF2B5EF4-FFF2-40B4-BE49-F238E27FC236}">
                  <a16:creationId xmlns:a16="http://schemas.microsoft.com/office/drawing/2014/main" id="{0DC3684E-EC24-4D0A-906F-D35F51778D7B}"/>
                </a:ext>
              </a:extLst>
            </p:cNvPr>
            <p:cNvSpPr/>
            <p:nvPr/>
          </p:nvSpPr>
          <p:spPr>
            <a:xfrm flipV="1">
              <a:off x="3008758" y="5681508"/>
              <a:ext cx="1" cy="375996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61" name="圆形">
              <a:extLst>
                <a:ext uri="{FF2B5EF4-FFF2-40B4-BE49-F238E27FC236}">
                  <a16:creationId xmlns:a16="http://schemas.microsoft.com/office/drawing/2014/main" id="{DB5B8439-E742-4ECF-B76E-3EDE1D2F7875}"/>
                </a:ext>
              </a:extLst>
            </p:cNvPr>
            <p:cNvSpPr/>
            <p:nvPr/>
          </p:nvSpPr>
          <p:spPr>
            <a:xfrm>
              <a:off x="2968317" y="6061731"/>
              <a:ext cx="80882" cy="80882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62" name="切图">
              <a:extLst>
                <a:ext uri="{FF2B5EF4-FFF2-40B4-BE49-F238E27FC236}">
                  <a16:creationId xmlns:a16="http://schemas.microsoft.com/office/drawing/2014/main" id="{F6E1ECE8-2BE0-4878-A5A3-2EBE4752BEBE}"/>
                </a:ext>
              </a:extLst>
            </p:cNvPr>
            <p:cNvSpPr txBox="1"/>
            <p:nvPr/>
          </p:nvSpPr>
          <p:spPr>
            <a:xfrm>
              <a:off x="2363365" y="5759781"/>
              <a:ext cx="549834" cy="19455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关系逻辑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2A07BD22-5FAE-4905-83E0-7D34F8C5ECD9}"/>
              </a:ext>
            </a:extLst>
          </p:cNvPr>
          <p:cNvGrpSpPr/>
          <p:nvPr/>
        </p:nvGrpSpPr>
        <p:grpSpPr>
          <a:xfrm>
            <a:off x="6554297" y="5785486"/>
            <a:ext cx="1405206" cy="419362"/>
            <a:chOff x="4676681" y="5676224"/>
            <a:chExt cx="1562786" cy="466389"/>
          </a:xfrm>
        </p:grpSpPr>
        <p:sp>
          <p:nvSpPr>
            <p:cNvPr id="64" name="矩形">
              <a:extLst>
                <a:ext uri="{FF2B5EF4-FFF2-40B4-BE49-F238E27FC236}">
                  <a16:creationId xmlns:a16="http://schemas.microsoft.com/office/drawing/2014/main" id="{FEBCBD6B-2801-459B-9633-7D1CD7C4FC65}"/>
                </a:ext>
              </a:extLst>
            </p:cNvPr>
            <p:cNvSpPr/>
            <p:nvPr/>
          </p:nvSpPr>
          <p:spPr>
            <a:xfrm>
              <a:off x="4714121" y="5684930"/>
              <a:ext cx="1491135" cy="375996"/>
            </a:xfrm>
            <a:prstGeom prst="rect">
              <a:avLst/>
            </a:prstGeom>
            <a:gradFill>
              <a:gsLst>
                <a:gs pos="0">
                  <a:srgbClr val="3C5DEB">
                    <a:alpha val="15616"/>
                  </a:srgbClr>
                </a:gs>
                <a:gs pos="72330">
                  <a:srgbClr val="9DAEF5">
                    <a:alpha val="7808"/>
                  </a:srgbClr>
                </a:gs>
                <a:gs pos="100000">
                  <a:srgbClr val="FFFFFF">
                    <a:alpha val="0"/>
                  </a:srgbClr>
                </a:gs>
              </a:gsLst>
              <a:path>
                <a:fillToRect l="49598" t="101030" r="50401" b="-1030"/>
              </a:path>
            </a:gradFill>
            <a:ln w="3175"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3C5DEB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65" name="设计">
              <a:extLst>
                <a:ext uri="{FF2B5EF4-FFF2-40B4-BE49-F238E27FC236}">
                  <a16:creationId xmlns:a16="http://schemas.microsoft.com/office/drawing/2014/main" id="{032262AD-9C6C-4476-BED7-3186DFE2B154}"/>
                </a:ext>
              </a:extLst>
            </p:cNvPr>
            <p:cNvSpPr txBox="1"/>
            <p:nvPr/>
          </p:nvSpPr>
          <p:spPr>
            <a:xfrm>
              <a:off x="4812680" y="5759781"/>
              <a:ext cx="549834" cy="19455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关系逻辑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  <p:sp>
          <p:nvSpPr>
            <p:cNvPr id="66" name="线条">
              <a:extLst>
                <a:ext uri="{FF2B5EF4-FFF2-40B4-BE49-F238E27FC236}">
                  <a16:creationId xmlns:a16="http://schemas.microsoft.com/office/drawing/2014/main" id="{5B4EB406-26EC-4BB2-B253-336DAD9DEE9E}"/>
                </a:ext>
              </a:extLst>
            </p:cNvPr>
            <p:cNvSpPr/>
            <p:nvPr/>
          </p:nvSpPr>
          <p:spPr>
            <a:xfrm flipV="1">
              <a:off x="4717122" y="5681508"/>
              <a:ext cx="0" cy="360027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67" name="圆形">
              <a:extLst>
                <a:ext uri="{FF2B5EF4-FFF2-40B4-BE49-F238E27FC236}">
                  <a16:creationId xmlns:a16="http://schemas.microsoft.com/office/drawing/2014/main" id="{B0D66394-852F-49F9-B6B3-CDDEF8D1D3BC}"/>
                </a:ext>
              </a:extLst>
            </p:cNvPr>
            <p:cNvSpPr/>
            <p:nvPr/>
          </p:nvSpPr>
          <p:spPr>
            <a:xfrm>
              <a:off x="4676681" y="6045762"/>
              <a:ext cx="80882" cy="80882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68" name="线条">
              <a:extLst>
                <a:ext uri="{FF2B5EF4-FFF2-40B4-BE49-F238E27FC236}">
                  <a16:creationId xmlns:a16="http://schemas.microsoft.com/office/drawing/2014/main" id="{85C3629A-2595-46FC-853A-CBEA85D238EE}"/>
                </a:ext>
              </a:extLst>
            </p:cNvPr>
            <p:cNvSpPr/>
            <p:nvPr/>
          </p:nvSpPr>
          <p:spPr>
            <a:xfrm flipV="1">
              <a:off x="5458074" y="5676224"/>
              <a:ext cx="0" cy="381280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69" name="圆形">
              <a:extLst>
                <a:ext uri="{FF2B5EF4-FFF2-40B4-BE49-F238E27FC236}">
                  <a16:creationId xmlns:a16="http://schemas.microsoft.com/office/drawing/2014/main" id="{179CA349-2BFA-45B5-A7B9-8D1335E69B30}"/>
                </a:ext>
              </a:extLst>
            </p:cNvPr>
            <p:cNvSpPr/>
            <p:nvPr/>
          </p:nvSpPr>
          <p:spPr>
            <a:xfrm>
              <a:off x="5417633" y="6061731"/>
              <a:ext cx="80882" cy="80882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70" name="线条">
              <a:extLst>
                <a:ext uri="{FF2B5EF4-FFF2-40B4-BE49-F238E27FC236}">
                  <a16:creationId xmlns:a16="http://schemas.microsoft.com/office/drawing/2014/main" id="{283F037E-5737-4A0C-ACAD-95AA385A8C63}"/>
                </a:ext>
              </a:extLst>
            </p:cNvPr>
            <p:cNvSpPr/>
            <p:nvPr/>
          </p:nvSpPr>
          <p:spPr>
            <a:xfrm flipV="1">
              <a:off x="6199026" y="5681508"/>
              <a:ext cx="1" cy="375996"/>
            </a:xfrm>
            <a:prstGeom prst="lin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0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1" name="圆形">
              <a:extLst>
                <a:ext uri="{FF2B5EF4-FFF2-40B4-BE49-F238E27FC236}">
                  <a16:creationId xmlns:a16="http://schemas.microsoft.com/office/drawing/2014/main" id="{D1B15074-AB5B-45CE-AA8E-0BF9E4FAF1C4}"/>
                </a:ext>
              </a:extLst>
            </p:cNvPr>
            <p:cNvSpPr/>
            <p:nvPr/>
          </p:nvSpPr>
          <p:spPr>
            <a:xfrm>
              <a:off x="6158585" y="6061731"/>
              <a:ext cx="80882" cy="80882"/>
            </a:xfrm>
            <a:prstGeom prst="ellipse">
              <a:avLst/>
            </a:prstGeom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72" name="切图">
              <a:extLst>
                <a:ext uri="{FF2B5EF4-FFF2-40B4-BE49-F238E27FC236}">
                  <a16:creationId xmlns:a16="http://schemas.microsoft.com/office/drawing/2014/main" id="{AE69F4A3-E120-4152-9F43-32CFE417FF7B}"/>
                </a:ext>
              </a:extLst>
            </p:cNvPr>
            <p:cNvSpPr txBox="1"/>
            <p:nvPr/>
          </p:nvSpPr>
          <p:spPr>
            <a:xfrm>
              <a:off x="5553633" y="5759781"/>
              <a:ext cx="549834" cy="19455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产品逻辑</a:t>
              </a:r>
              <a:endParaRPr kumimoji="0" sz="1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sp>
        <p:nvSpPr>
          <p:cNvPr id="75" name="弧形 74">
            <a:extLst>
              <a:ext uri="{FF2B5EF4-FFF2-40B4-BE49-F238E27FC236}">
                <a16:creationId xmlns:a16="http://schemas.microsoft.com/office/drawing/2014/main" id="{B1EA31D1-C7CD-43EC-A194-1200741127E8}"/>
              </a:ext>
            </a:extLst>
          </p:cNvPr>
          <p:cNvSpPr/>
          <p:nvPr/>
        </p:nvSpPr>
        <p:spPr>
          <a:xfrm flipH="1">
            <a:off x="3644339" y="1999880"/>
            <a:ext cx="4200139" cy="4200138"/>
          </a:xfrm>
          <a:prstGeom prst="arc">
            <a:avLst>
              <a:gd name="adj1" fmla="val 17669362"/>
              <a:gd name="adj2" fmla="val 1645844"/>
            </a:avLst>
          </a:prstGeom>
          <a:noFill/>
          <a:ln w="12700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7B9C89C3-01D1-44D8-BBA6-767845000DF6}"/>
              </a:ext>
            </a:extLst>
          </p:cNvPr>
          <p:cNvCxnSpPr/>
          <p:nvPr/>
        </p:nvCxnSpPr>
        <p:spPr>
          <a:xfrm>
            <a:off x="5120252" y="5559315"/>
            <a:ext cx="1136757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8" name="矩形">
            <a:extLst>
              <a:ext uri="{FF2B5EF4-FFF2-40B4-BE49-F238E27FC236}">
                <a16:creationId xmlns:a16="http://schemas.microsoft.com/office/drawing/2014/main" id="{3FC35D89-170A-456D-901A-30572208E0F1}"/>
              </a:ext>
            </a:extLst>
          </p:cNvPr>
          <p:cNvSpPr/>
          <p:nvPr/>
        </p:nvSpPr>
        <p:spPr>
          <a:xfrm>
            <a:off x="9327061" y="2034901"/>
            <a:ext cx="177788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9" name="提升主题的美化质量">
            <a:extLst>
              <a:ext uri="{FF2B5EF4-FFF2-40B4-BE49-F238E27FC236}">
                <a16:creationId xmlns:a16="http://schemas.microsoft.com/office/drawing/2014/main" id="{15461691-757D-4177-8999-9814900B7D23}"/>
              </a:ext>
            </a:extLst>
          </p:cNvPr>
          <p:cNvSpPr txBox="1"/>
          <p:nvPr/>
        </p:nvSpPr>
        <p:spPr>
          <a:xfrm>
            <a:off x="10349250" y="2121559"/>
            <a:ext cx="544252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场景解构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80" name="矩形">
            <a:extLst>
              <a:ext uri="{FF2B5EF4-FFF2-40B4-BE49-F238E27FC236}">
                <a16:creationId xmlns:a16="http://schemas.microsoft.com/office/drawing/2014/main" id="{F0B2679E-670B-4F71-882F-907A12F1D018}"/>
              </a:ext>
            </a:extLst>
          </p:cNvPr>
          <p:cNvSpPr/>
          <p:nvPr/>
        </p:nvSpPr>
        <p:spPr>
          <a:xfrm>
            <a:off x="9325755" y="2034901"/>
            <a:ext cx="890030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1" name="02">
            <a:extLst>
              <a:ext uri="{FF2B5EF4-FFF2-40B4-BE49-F238E27FC236}">
                <a16:creationId xmlns:a16="http://schemas.microsoft.com/office/drawing/2014/main" id="{B4A9778F-0EAC-49A4-BA3C-494434336B71}"/>
              </a:ext>
            </a:extLst>
          </p:cNvPr>
          <p:cNvSpPr txBox="1"/>
          <p:nvPr/>
        </p:nvSpPr>
        <p:spPr>
          <a:xfrm>
            <a:off x="9461851" y="2075393"/>
            <a:ext cx="461665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抽象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82" name="矩形">
            <a:extLst>
              <a:ext uri="{FF2B5EF4-FFF2-40B4-BE49-F238E27FC236}">
                <a16:creationId xmlns:a16="http://schemas.microsoft.com/office/drawing/2014/main" id="{E2F93517-86FC-4C54-9545-69130BA6A60E}"/>
              </a:ext>
            </a:extLst>
          </p:cNvPr>
          <p:cNvSpPr/>
          <p:nvPr/>
        </p:nvSpPr>
        <p:spPr>
          <a:xfrm>
            <a:off x="9327061" y="3550573"/>
            <a:ext cx="177788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3" name="提升主题的可用性">
            <a:extLst>
              <a:ext uri="{FF2B5EF4-FFF2-40B4-BE49-F238E27FC236}">
                <a16:creationId xmlns:a16="http://schemas.microsoft.com/office/drawing/2014/main" id="{B59C06CF-42B0-40AA-A48D-F2012563EE8F}"/>
              </a:ext>
            </a:extLst>
          </p:cNvPr>
          <p:cNvSpPr txBox="1"/>
          <p:nvPr/>
        </p:nvSpPr>
        <p:spPr>
          <a:xfrm>
            <a:off x="10349250" y="3637231"/>
            <a:ext cx="544252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逻辑解构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84" name="矩形">
            <a:extLst>
              <a:ext uri="{FF2B5EF4-FFF2-40B4-BE49-F238E27FC236}">
                <a16:creationId xmlns:a16="http://schemas.microsoft.com/office/drawing/2014/main" id="{176D87E9-8DC3-4957-A7CE-D5D0DE1048B7}"/>
              </a:ext>
            </a:extLst>
          </p:cNvPr>
          <p:cNvSpPr/>
          <p:nvPr/>
        </p:nvSpPr>
        <p:spPr>
          <a:xfrm>
            <a:off x="9325755" y="3550573"/>
            <a:ext cx="890030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5" name="03">
            <a:extLst>
              <a:ext uri="{FF2B5EF4-FFF2-40B4-BE49-F238E27FC236}">
                <a16:creationId xmlns:a16="http://schemas.microsoft.com/office/drawing/2014/main" id="{1C0B7155-AB45-4A01-B531-EAB9163B950D}"/>
              </a:ext>
            </a:extLst>
          </p:cNvPr>
          <p:cNvSpPr txBox="1"/>
          <p:nvPr/>
        </p:nvSpPr>
        <p:spPr>
          <a:xfrm>
            <a:off x="9461851" y="3591065"/>
            <a:ext cx="66684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结构化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86" name="矩形">
            <a:extLst>
              <a:ext uri="{FF2B5EF4-FFF2-40B4-BE49-F238E27FC236}">
                <a16:creationId xmlns:a16="http://schemas.microsoft.com/office/drawing/2014/main" id="{D272B4E4-50F5-4E5C-9666-172989F38C87}"/>
              </a:ext>
            </a:extLst>
          </p:cNvPr>
          <p:cNvSpPr/>
          <p:nvPr/>
        </p:nvSpPr>
        <p:spPr>
          <a:xfrm>
            <a:off x="9327061" y="4998678"/>
            <a:ext cx="177788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7" name="提升主题的可用性">
            <a:extLst>
              <a:ext uri="{FF2B5EF4-FFF2-40B4-BE49-F238E27FC236}">
                <a16:creationId xmlns:a16="http://schemas.microsoft.com/office/drawing/2014/main" id="{15D69DD0-8A9E-4BFF-8C0C-0760DFFA0704}"/>
              </a:ext>
            </a:extLst>
          </p:cNvPr>
          <p:cNvSpPr txBox="1"/>
          <p:nvPr/>
        </p:nvSpPr>
        <p:spPr>
          <a:xfrm>
            <a:off x="10349250" y="5085336"/>
            <a:ext cx="544252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信息解构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88" name="矩形">
            <a:extLst>
              <a:ext uri="{FF2B5EF4-FFF2-40B4-BE49-F238E27FC236}">
                <a16:creationId xmlns:a16="http://schemas.microsoft.com/office/drawing/2014/main" id="{F965B631-4915-4338-B01B-571890CB03DF}"/>
              </a:ext>
            </a:extLst>
          </p:cNvPr>
          <p:cNvSpPr/>
          <p:nvPr/>
        </p:nvSpPr>
        <p:spPr>
          <a:xfrm>
            <a:off x="9325755" y="4998678"/>
            <a:ext cx="890030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9" name="03">
            <a:extLst>
              <a:ext uri="{FF2B5EF4-FFF2-40B4-BE49-F238E27FC236}">
                <a16:creationId xmlns:a16="http://schemas.microsoft.com/office/drawing/2014/main" id="{D34D8A9F-C9B9-4971-9200-9EAD70A72916}"/>
              </a:ext>
            </a:extLst>
          </p:cNvPr>
          <p:cNvSpPr txBox="1"/>
          <p:nvPr/>
        </p:nvSpPr>
        <p:spPr>
          <a:xfrm>
            <a:off x="9461851" y="5039170"/>
            <a:ext cx="461665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减法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7BA589E7-0DA5-4CE5-AD59-10831F6109B1}"/>
              </a:ext>
            </a:extLst>
          </p:cNvPr>
          <p:cNvSpPr/>
          <p:nvPr/>
        </p:nvSpPr>
        <p:spPr>
          <a:xfrm>
            <a:off x="9327061" y="2500060"/>
            <a:ext cx="1777881" cy="392135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1" name="Object32">
            <a:extLst>
              <a:ext uri="{FF2B5EF4-FFF2-40B4-BE49-F238E27FC236}">
                <a16:creationId xmlns:a16="http://schemas.microsoft.com/office/drawing/2014/main" id="{067EA9F3-2799-48E2-8115-58957D077264}"/>
              </a:ext>
            </a:extLst>
          </p:cNvPr>
          <p:cNvSpPr txBox="1"/>
          <p:nvPr/>
        </p:nvSpPr>
        <p:spPr>
          <a:xfrm>
            <a:off x="9466523" y="2621235"/>
            <a:ext cx="1417897" cy="149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抽象用户使用场景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D364E10F-4D79-4441-A4C9-A4CCB201CA8A}"/>
              </a:ext>
            </a:extLst>
          </p:cNvPr>
          <p:cNvSpPr/>
          <p:nvPr/>
        </p:nvSpPr>
        <p:spPr>
          <a:xfrm>
            <a:off x="9327061" y="4015391"/>
            <a:ext cx="1777881" cy="392135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3" name="Object32">
            <a:extLst>
              <a:ext uri="{FF2B5EF4-FFF2-40B4-BE49-F238E27FC236}">
                <a16:creationId xmlns:a16="http://schemas.microsoft.com/office/drawing/2014/main" id="{C55BCDDD-8CD2-4216-8C72-F1DCE88315C2}"/>
              </a:ext>
            </a:extLst>
          </p:cNvPr>
          <p:cNvSpPr txBox="1"/>
          <p:nvPr/>
        </p:nvSpPr>
        <p:spPr>
          <a:xfrm>
            <a:off x="9466523" y="4136566"/>
            <a:ext cx="1417897" cy="149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结构化多维逻辑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ECBB6D13-2655-4527-9431-EDE0139ED426}"/>
              </a:ext>
            </a:extLst>
          </p:cNvPr>
          <p:cNvSpPr/>
          <p:nvPr/>
        </p:nvSpPr>
        <p:spPr>
          <a:xfrm>
            <a:off x="9327061" y="5467441"/>
            <a:ext cx="1777881" cy="392135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5" name="Object32">
            <a:extLst>
              <a:ext uri="{FF2B5EF4-FFF2-40B4-BE49-F238E27FC236}">
                <a16:creationId xmlns:a16="http://schemas.microsoft.com/office/drawing/2014/main" id="{2AD02745-85DE-462F-9C7D-58A019251117}"/>
              </a:ext>
            </a:extLst>
          </p:cNvPr>
          <p:cNvSpPr txBox="1"/>
          <p:nvPr/>
        </p:nvSpPr>
        <p:spPr>
          <a:xfrm>
            <a:off x="9466523" y="5588616"/>
            <a:ext cx="1417897" cy="149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简化信息承载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97" name="连接符: 曲线 96">
            <a:extLst>
              <a:ext uri="{FF2B5EF4-FFF2-40B4-BE49-F238E27FC236}">
                <a16:creationId xmlns:a16="http://schemas.microsoft.com/office/drawing/2014/main" id="{DA26B390-BA04-4251-AA9B-ECBB1284B774}"/>
              </a:ext>
            </a:extLst>
          </p:cNvPr>
          <p:cNvCxnSpPr>
            <a:cxnSpLocks/>
          </p:cNvCxnSpPr>
          <p:nvPr/>
        </p:nvCxnSpPr>
        <p:spPr>
          <a:xfrm flipV="1">
            <a:off x="7926542" y="2232117"/>
            <a:ext cx="1385612" cy="1385611"/>
          </a:xfrm>
          <a:prstGeom prst="curvedConnector3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0" name="连接符: 曲线 99">
            <a:extLst>
              <a:ext uri="{FF2B5EF4-FFF2-40B4-BE49-F238E27FC236}">
                <a16:creationId xmlns:a16="http://schemas.microsoft.com/office/drawing/2014/main" id="{21675A6B-EBB2-4684-9251-54BE7FE8B640}"/>
              </a:ext>
            </a:extLst>
          </p:cNvPr>
          <p:cNvCxnSpPr>
            <a:cxnSpLocks/>
          </p:cNvCxnSpPr>
          <p:nvPr/>
        </p:nvCxnSpPr>
        <p:spPr>
          <a:xfrm>
            <a:off x="7926542" y="3810722"/>
            <a:ext cx="1385612" cy="1385611"/>
          </a:xfrm>
          <a:prstGeom prst="curvedConnector3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38A39A61-052F-4036-A8BD-9899AA121E82}"/>
              </a:ext>
            </a:extLst>
          </p:cNvPr>
          <p:cNvCxnSpPr/>
          <p:nvPr/>
        </p:nvCxnSpPr>
        <p:spPr>
          <a:xfrm>
            <a:off x="7932440" y="3706040"/>
            <a:ext cx="1333233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6" name="椭圆 105">
            <a:extLst>
              <a:ext uri="{FF2B5EF4-FFF2-40B4-BE49-F238E27FC236}">
                <a16:creationId xmlns:a16="http://schemas.microsoft.com/office/drawing/2014/main" id="{A1EBE18A-6D35-40DD-8B00-9BFF84D8A441}"/>
              </a:ext>
            </a:extLst>
          </p:cNvPr>
          <p:cNvSpPr/>
          <p:nvPr/>
        </p:nvSpPr>
        <p:spPr>
          <a:xfrm>
            <a:off x="626942" y="2426206"/>
            <a:ext cx="2283756" cy="2283756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08" name="Object29">
            <a:extLst>
              <a:ext uri="{FF2B5EF4-FFF2-40B4-BE49-F238E27FC236}">
                <a16:creationId xmlns:a16="http://schemas.microsoft.com/office/drawing/2014/main" id="{F06DE49B-81DC-486E-AFDF-517F32A7D9F1}"/>
              </a:ext>
            </a:extLst>
          </p:cNvPr>
          <p:cNvSpPr txBox="1"/>
          <p:nvPr/>
        </p:nvSpPr>
        <p:spPr>
          <a:xfrm>
            <a:off x="955029" y="3002156"/>
            <a:ext cx="1627582" cy="1131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信息冗余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kern="0" dirty="0">
                <a:solidFill>
                  <a:schemeClr val="accent1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逻辑混乱</a:t>
            </a:r>
            <a:endParaRPr lang="en-US" altLang="zh-CN" b="0" kern="0" dirty="0">
              <a:solidFill>
                <a:schemeClr val="accent1"/>
              </a:solidFill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信息内容复杂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43D87E11-494D-49A8-96C0-C6997D769A9E}"/>
              </a:ext>
            </a:extLst>
          </p:cNvPr>
          <p:cNvCxnSpPr>
            <a:cxnSpLocks/>
            <a:stCxn id="106" idx="6"/>
          </p:cNvCxnSpPr>
          <p:nvPr/>
        </p:nvCxnSpPr>
        <p:spPr>
          <a:xfrm>
            <a:off x="2910698" y="3568084"/>
            <a:ext cx="553843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96" name="Object 1" descr="Object 1">
            <a:extLst>
              <a:ext uri="{FF2B5EF4-FFF2-40B4-BE49-F238E27FC236}">
                <a16:creationId xmlns:a16="http://schemas.microsoft.com/office/drawing/2014/main" id="{4A8AA817-AB98-448D-86ED-D2ECEAB1E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49" y="1201681"/>
            <a:ext cx="2071689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Object25">
            <a:extLst>
              <a:ext uri="{FF2B5EF4-FFF2-40B4-BE49-F238E27FC236}">
                <a16:creationId xmlns:a16="http://schemas.microsoft.com/office/drawing/2014/main" id="{B9C692DC-31EA-4E2E-923D-C533098521CD}"/>
              </a:ext>
            </a:extLst>
          </p:cNvPr>
          <p:cNvSpPr txBox="1"/>
          <p:nvPr/>
        </p:nvSpPr>
        <p:spPr>
          <a:xfrm>
            <a:off x="700086" y="1338713"/>
            <a:ext cx="2266951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设计前置，孵化创新项目</a:t>
            </a:r>
            <a:endParaRPr lang="en-US" altLang="zh-CN" b="0" kern="0" dirty="0">
              <a:latin typeface="OPPOSans R"/>
              <a:ea typeface="OPPOSans R"/>
            </a:endParaRPr>
          </a:p>
        </p:txBody>
      </p:sp>
    </p:spTree>
    <p:extLst>
      <p:ext uri="{BB962C8B-B14F-4D97-AF65-F5344CB8AC3E}">
        <p14:creationId xmlns:p14="http://schemas.microsoft.com/office/powerpoint/2010/main" val="620329592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23">
            <a:extLst>
              <a:ext uri="{FF2B5EF4-FFF2-40B4-BE49-F238E27FC236}">
                <a16:creationId xmlns:a16="http://schemas.microsoft.com/office/drawing/2014/main" id="{ED6D6157-EEA8-4E2B-939E-2D248CE51CAE}"/>
              </a:ext>
            </a:extLst>
          </p:cNvPr>
          <p:cNvSpPr txBox="1"/>
          <p:nvPr/>
        </p:nvSpPr>
        <p:spPr>
          <a:xfrm>
            <a:off x="666750" y="800099"/>
            <a:ext cx="102758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zh-CN" altLang="en-US" dirty="0">
                <a:sym typeface="Helvetica"/>
              </a:rPr>
              <a:t>设计目标</a:t>
            </a:r>
            <a:endParaRPr dirty="0">
              <a:sym typeface="Helvetica"/>
            </a:endParaRPr>
          </a:p>
        </p:txBody>
      </p:sp>
      <p:sp>
        <p:nvSpPr>
          <p:cNvPr id="4" name="Object24">
            <a:extLst>
              <a:ext uri="{FF2B5EF4-FFF2-40B4-BE49-F238E27FC236}">
                <a16:creationId xmlns:a16="http://schemas.microsoft.com/office/drawing/2014/main" id="{7D0CCA9D-A6BD-428B-982C-AC15DABEBC72}"/>
              </a:ext>
            </a:extLst>
          </p:cNvPr>
          <p:cNvSpPr txBox="1"/>
          <p:nvPr/>
        </p:nvSpPr>
        <p:spPr>
          <a:xfrm>
            <a:off x="1727596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DESIGN GOAL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D6B1AF81-05F1-4B7D-B595-0272BA896B3C}"/>
              </a:ext>
            </a:extLst>
          </p:cNvPr>
          <p:cNvSpPr/>
          <p:nvPr/>
        </p:nvSpPr>
        <p:spPr>
          <a:xfrm>
            <a:off x="4362790" y="2626293"/>
            <a:ext cx="3446006" cy="3446006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9DC0173C-7E79-4071-8340-F6941A791A0A}"/>
              </a:ext>
            </a:extLst>
          </p:cNvPr>
          <p:cNvGrpSpPr/>
          <p:nvPr/>
        </p:nvGrpSpPr>
        <p:grpSpPr>
          <a:xfrm>
            <a:off x="3443171" y="3922499"/>
            <a:ext cx="2034044" cy="2034044"/>
            <a:chOff x="3292699" y="3261062"/>
            <a:chExt cx="2034044" cy="2034044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ADF5054F-CE1C-4A30-8ACB-85801FE65795}"/>
                </a:ext>
              </a:extLst>
            </p:cNvPr>
            <p:cNvSpPr/>
            <p:nvPr/>
          </p:nvSpPr>
          <p:spPr>
            <a:xfrm>
              <a:off x="3292699" y="3261062"/>
              <a:ext cx="2034044" cy="2034044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1"/>
              </a:solidFill>
              <a:prstDash val="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algn="ctr" hangingPunct="0"/>
              <a:endParaRPr lang="zh-CN" altLang="en-US">
                <a:solidFill>
                  <a:srgbClr val="000000"/>
                </a:solidFill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C94A66A9-43AD-42CF-B38D-62A0B0BC93CC}"/>
                </a:ext>
              </a:extLst>
            </p:cNvPr>
            <p:cNvSpPr/>
            <p:nvPr/>
          </p:nvSpPr>
          <p:spPr>
            <a:xfrm>
              <a:off x="3394299" y="3362662"/>
              <a:ext cx="1830844" cy="1830844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EE7037CE-A3D5-4683-8FE4-540CBBBC481B}"/>
                </a:ext>
              </a:extLst>
            </p:cNvPr>
            <p:cNvGrpSpPr/>
            <p:nvPr/>
          </p:nvGrpSpPr>
          <p:grpSpPr>
            <a:xfrm>
              <a:off x="3680729" y="3951773"/>
              <a:ext cx="1257984" cy="652622"/>
              <a:chOff x="3680729" y="4014367"/>
              <a:chExt cx="1257984" cy="652622"/>
            </a:xfrm>
          </p:grpSpPr>
          <p:sp>
            <p:nvSpPr>
              <p:cNvPr id="7" name="Object29">
                <a:extLst>
                  <a:ext uri="{FF2B5EF4-FFF2-40B4-BE49-F238E27FC236}">
                    <a16:creationId xmlns:a16="http://schemas.microsoft.com/office/drawing/2014/main" id="{609CBD7E-2C18-4B1A-8881-664802E83D14}"/>
                  </a:ext>
                </a:extLst>
              </p:cNvPr>
              <p:cNvSpPr txBox="1"/>
              <p:nvPr/>
            </p:nvSpPr>
            <p:spPr>
              <a:xfrm>
                <a:off x="3864094" y="4014367"/>
                <a:ext cx="891254" cy="3263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no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marL="0" marR="0" lvl="0" indent="0" defTabSz="609600" rtl="0" eaLnBrk="1" fontAlgn="auto" latinLnBrk="0" hangingPunct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  <a:sym typeface="Microsoft YaHei Bold"/>
                  </a:rPr>
                  <a:t>用户粘性</a:t>
                </a:r>
                <a:endParaRPr kumimoji="0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endParaRPr>
              </a:p>
            </p:txBody>
          </p:sp>
          <p:sp>
            <p:nvSpPr>
              <p:cNvPr id="8" name="Object29">
                <a:extLst>
                  <a:ext uri="{FF2B5EF4-FFF2-40B4-BE49-F238E27FC236}">
                    <a16:creationId xmlns:a16="http://schemas.microsoft.com/office/drawing/2014/main" id="{9761232E-D87E-4327-9AD6-F5208AF8DA28}"/>
                  </a:ext>
                </a:extLst>
              </p:cNvPr>
              <p:cNvSpPr txBox="1"/>
              <p:nvPr/>
            </p:nvSpPr>
            <p:spPr>
              <a:xfrm>
                <a:off x="3680729" y="4340678"/>
                <a:ext cx="1257984" cy="3263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no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marL="0" marR="0" lvl="0" indent="0" defTabSz="609600" rtl="0" eaLnBrk="1" fontAlgn="auto" latinLnBrk="0" hangingPunct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PPOSans R" panose="00020600040101010101" pitchFamily="18" charset="-122"/>
                    <a:ea typeface="OPPOSans R" panose="00020600040101010101" pitchFamily="18" charset="-122"/>
                    <a:cs typeface="OPPOSans R" panose="00020600040101010101" pitchFamily="18" charset="-122"/>
                    <a:sym typeface="Microsoft YaHei Bold"/>
                  </a:rPr>
                  <a:t>User Stickiness</a:t>
                </a:r>
                <a:endParaRPr kumimoji="0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Bold"/>
                </a:endParaRPr>
              </a:p>
            </p:txBody>
          </p:sp>
        </p:grp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20082BB-AECB-4392-9E80-C16413A7EB2C}"/>
              </a:ext>
            </a:extLst>
          </p:cNvPr>
          <p:cNvGrpSpPr/>
          <p:nvPr/>
        </p:nvGrpSpPr>
        <p:grpSpPr>
          <a:xfrm>
            <a:off x="5078978" y="1858412"/>
            <a:ext cx="2034044" cy="2034044"/>
            <a:chOff x="4918299" y="1196975"/>
            <a:chExt cx="2034044" cy="2034044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F07CF40E-5D1B-4D6F-AE6B-C29308DF53C9}"/>
                </a:ext>
              </a:extLst>
            </p:cNvPr>
            <p:cNvSpPr/>
            <p:nvPr/>
          </p:nvSpPr>
          <p:spPr>
            <a:xfrm>
              <a:off x="4918299" y="1196975"/>
              <a:ext cx="2034044" cy="2034044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1"/>
              </a:solidFill>
              <a:prstDash val="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algn="ctr" hangingPunct="0"/>
              <a:endParaRPr lang="zh-CN" altLang="en-US">
                <a:solidFill>
                  <a:srgbClr val="000000"/>
                </a:solidFill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3104257-CC91-4758-A803-A40E647779C5}"/>
                </a:ext>
              </a:extLst>
            </p:cNvPr>
            <p:cNvSpPr/>
            <p:nvPr/>
          </p:nvSpPr>
          <p:spPr>
            <a:xfrm>
              <a:off x="5019899" y="1298575"/>
              <a:ext cx="1830844" cy="1830844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0236137B-7561-4C24-87B4-7A5FD139ACFC}"/>
                </a:ext>
              </a:extLst>
            </p:cNvPr>
            <p:cNvGrpSpPr/>
            <p:nvPr/>
          </p:nvGrpSpPr>
          <p:grpSpPr>
            <a:xfrm>
              <a:off x="5120868" y="1801701"/>
              <a:ext cx="1628906" cy="824592"/>
              <a:chOff x="3495268" y="4014367"/>
              <a:chExt cx="1628906" cy="824592"/>
            </a:xfrm>
          </p:grpSpPr>
          <p:sp>
            <p:nvSpPr>
              <p:cNvPr id="13" name="Object29">
                <a:extLst>
                  <a:ext uri="{FF2B5EF4-FFF2-40B4-BE49-F238E27FC236}">
                    <a16:creationId xmlns:a16="http://schemas.microsoft.com/office/drawing/2014/main" id="{45F83AD3-5667-4546-81D3-860A40302B78}"/>
                  </a:ext>
                </a:extLst>
              </p:cNvPr>
              <p:cNvSpPr txBox="1"/>
              <p:nvPr/>
            </p:nvSpPr>
            <p:spPr>
              <a:xfrm>
                <a:off x="3864094" y="4014367"/>
                <a:ext cx="891254" cy="3263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no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marL="0" marR="0" lvl="0" indent="0" defTabSz="609600" rtl="0" eaLnBrk="1" fontAlgn="auto" latinLnBrk="0" hangingPunct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  <a:sym typeface="Microsoft YaHei Bold"/>
                  </a:rPr>
                  <a:t>提升转化</a:t>
                </a:r>
                <a:endParaRPr kumimoji="0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endParaRPr>
              </a:p>
            </p:txBody>
          </p:sp>
          <p:sp>
            <p:nvSpPr>
              <p:cNvPr id="14" name="Object29">
                <a:extLst>
                  <a:ext uri="{FF2B5EF4-FFF2-40B4-BE49-F238E27FC236}">
                    <a16:creationId xmlns:a16="http://schemas.microsoft.com/office/drawing/2014/main" id="{5A3820AE-2C1B-458A-82D2-6601D9D2B454}"/>
                  </a:ext>
                </a:extLst>
              </p:cNvPr>
              <p:cNvSpPr txBox="1"/>
              <p:nvPr/>
            </p:nvSpPr>
            <p:spPr>
              <a:xfrm>
                <a:off x="3495268" y="4340678"/>
                <a:ext cx="1628906" cy="49828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no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marL="0" marR="0" lvl="0" indent="0" defTabSz="609600" rtl="0" eaLnBrk="1" fontAlgn="auto" latinLnBrk="0" hangingPunct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PPOSans R" panose="00020600040101010101" pitchFamily="18" charset="-122"/>
                    <a:ea typeface="OPPOSans R" panose="00020600040101010101" pitchFamily="18" charset="-122"/>
                    <a:cs typeface="OPPOSans R" panose="00020600040101010101" pitchFamily="18" charset="-122"/>
                    <a:sym typeface="Microsoft YaHei Bold"/>
                  </a:rPr>
                  <a:t>Upgrade TRANSFORMATION</a:t>
                </a:r>
                <a:endParaRPr kumimoji="0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Bold"/>
                </a:endParaRPr>
              </a:p>
            </p:txBody>
          </p: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5A53855-DA33-4A66-89C3-9E3A008D706F}"/>
              </a:ext>
            </a:extLst>
          </p:cNvPr>
          <p:cNvGrpSpPr/>
          <p:nvPr/>
        </p:nvGrpSpPr>
        <p:grpSpPr>
          <a:xfrm>
            <a:off x="6714785" y="3922499"/>
            <a:ext cx="2034044" cy="2034044"/>
            <a:chOff x="6564313" y="3261062"/>
            <a:chExt cx="2034044" cy="2034044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1F33890B-80DB-4E29-B0B4-99290EADE5AB}"/>
                </a:ext>
              </a:extLst>
            </p:cNvPr>
            <p:cNvSpPr/>
            <p:nvPr/>
          </p:nvSpPr>
          <p:spPr>
            <a:xfrm>
              <a:off x="6564313" y="3261062"/>
              <a:ext cx="2034044" cy="2034044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1"/>
              </a:solidFill>
              <a:prstDash val="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algn="ctr" hangingPunct="0"/>
              <a:endParaRPr lang="zh-CN" altLang="en-US">
                <a:solidFill>
                  <a:srgbClr val="000000"/>
                </a:solidFill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6492EA05-C266-48A6-9560-59F2FA9EBFD7}"/>
                </a:ext>
              </a:extLst>
            </p:cNvPr>
            <p:cNvSpPr/>
            <p:nvPr/>
          </p:nvSpPr>
          <p:spPr>
            <a:xfrm>
              <a:off x="6665913" y="3362662"/>
              <a:ext cx="1830844" cy="1830844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3BF93058-770C-4175-AD25-15AF61D80412}"/>
                </a:ext>
              </a:extLst>
            </p:cNvPr>
            <p:cNvGrpSpPr/>
            <p:nvPr/>
          </p:nvGrpSpPr>
          <p:grpSpPr>
            <a:xfrm>
              <a:off x="6952343" y="3951773"/>
              <a:ext cx="1257984" cy="652622"/>
              <a:chOff x="3680729" y="4014367"/>
              <a:chExt cx="1257984" cy="652622"/>
            </a:xfrm>
          </p:grpSpPr>
          <p:sp>
            <p:nvSpPr>
              <p:cNvPr id="18" name="Object29">
                <a:extLst>
                  <a:ext uri="{FF2B5EF4-FFF2-40B4-BE49-F238E27FC236}">
                    <a16:creationId xmlns:a16="http://schemas.microsoft.com/office/drawing/2014/main" id="{83D0DE9F-1831-47D6-B7F4-05B692C553C9}"/>
                  </a:ext>
                </a:extLst>
              </p:cNvPr>
              <p:cNvSpPr txBox="1"/>
              <p:nvPr/>
            </p:nvSpPr>
            <p:spPr>
              <a:xfrm>
                <a:off x="3864094" y="4014367"/>
                <a:ext cx="891254" cy="3263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no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marL="0" marR="0" lvl="0" indent="0" defTabSz="609600" rtl="0" eaLnBrk="1" fontAlgn="auto" latinLnBrk="0" hangingPunct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PPOSans H" panose="00020600040101010101" pitchFamily="18" charset="-122"/>
                    <a:ea typeface="OPPOSans H" panose="00020600040101010101" pitchFamily="18" charset="-122"/>
                    <a:cs typeface="OPPOSans H" panose="00020600040101010101" pitchFamily="18" charset="-122"/>
                    <a:sym typeface="Microsoft YaHei Bold"/>
                  </a:rPr>
                  <a:t>品牌调性</a:t>
                </a:r>
                <a:endParaRPr kumimoji="0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endParaRPr>
              </a:p>
            </p:txBody>
          </p:sp>
          <p:sp>
            <p:nvSpPr>
              <p:cNvPr id="19" name="Object29">
                <a:extLst>
                  <a:ext uri="{FF2B5EF4-FFF2-40B4-BE49-F238E27FC236}">
                    <a16:creationId xmlns:a16="http://schemas.microsoft.com/office/drawing/2014/main" id="{3A9DB00B-669E-49B5-80A2-389C3B370AB7}"/>
                  </a:ext>
                </a:extLst>
              </p:cNvPr>
              <p:cNvSpPr txBox="1"/>
              <p:nvPr/>
            </p:nvSpPr>
            <p:spPr>
              <a:xfrm>
                <a:off x="3680729" y="4340678"/>
                <a:ext cx="1257984" cy="32631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0" tIns="0" rIns="0" bIns="0">
                <a:noAutofit/>
              </a:bodyPr>
              <a:lstStyle>
                <a:lvl1pPr algn="ctr" defTabSz="609600">
                  <a:lnSpc>
                    <a:spcPts val="2000"/>
                  </a:lnSpc>
                  <a:defRPr b="1">
                    <a:solidFill>
                      <a:srgbClr val="FFFFFF"/>
                    </a:solidFill>
                    <a:latin typeface="Microsoft YaHei Bold"/>
                    <a:ea typeface="Microsoft YaHei Bold"/>
                    <a:cs typeface="Microsoft YaHei Bold"/>
                    <a:sym typeface="Microsoft YaHei Bold"/>
                  </a:defRPr>
                </a:lvl1pPr>
              </a:lstStyle>
              <a:p>
                <a:pPr marL="0" marR="0" lvl="0" indent="0" defTabSz="609600" rtl="0" eaLnBrk="1" fontAlgn="auto" latinLnBrk="0" hangingPunct="0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OPPOSans R" panose="00020600040101010101" pitchFamily="18" charset="-122"/>
                    <a:ea typeface="OPPOSans R" panose="00020600040101010101" pitchFamily="18" charset="-122"/>
                    <a:cs typeface="OPPOSans R" panose="00020600040101010101" pitchFamily="18" charset="-122"/>
                    <a:sym typeface="Microsoft YaHei Bold"/>
                  </a:rPr>
                  <a:t>Brand tonality</a:t>
                </a:r>
                <a:endParaRPr kumimoji="0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Bold"/>
                </a:endParaRPr>
              </a:p>
            </p:txBody>
          </p:sp>
        </p:grpSp>
      </p:grpSp>
      <p:pic>
        <p:nvPicPr>
          <p:cNvPr id="26" name="Object 1" descr="Object 1">
            <a:extLst>
              <a:ext uri="{FF2B5EF4-FFF2-40B4-BE49-F238E27FC236}">
                <a16:creationId xmlns:a16="http://schemas.microsoft.com/office/drawing/2014/main" id="{6A37FAAC-FAE6-4460-A15E-0E818870D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2222578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Object25">
            <a:extLst>
              <a:ext uri="{FF2B5EF4-FFF2-40B4-BE49-F238E27FC236}">
                <a16:creationId xmlns:a16="http://schemas.microsoft.com/office/drawing/2014/main" id="{1BE78D8A-CE7D-4F9B-9B63-69A50FA8A6AA}"/>
              </a:ext>
            </a:extLst>
          </p:cNvPr>
          <p:cNvSpPr txBox="1"/>
          <p:nvPr/>
        </p:nvSpPr>
        <p:spPr>
          <a:xfrm>
            <a:off x="798006" y="1331598"/>
            <a:ext cx="2076163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APP DESIGN GOAL 05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BA274211-D0A5-4513-B10B-63988F37D9FE}"/>
              </a:ext>
            </a:extLst>
          </p:cNvPr>
          <p:cNvCxnSpPr>
            <a:cxnSpLocks/>
          </p:cNvCxnSpPr>
          <p:nvPr/>
        </p:nvCxnSpPr>
        <p:spPr>
          <a:xfrm>
            <a:off x="7113022" y="2875434"/>
            <a:ext cx="553843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1" name="矩形">
            <a:extLst>
              <a:ext uri="{FF2B5EF4-FFF2-40B4-BE49-F238E27FC236}">
                <a16:creationId xmlns:a16="http://schemas.microsoft.com/office/drawing/2014/main" id="{E3858E37-73E3-4EFF-914E-1A663BE78EF0}"/>
              </a:ext>
            </a:extLst>
          </p:cNvPr>
          <p:cNvSpPr/>
          <p:nvPr/>
        </p:nvSpPr>
        <p:spPr>
          <a:xfrm>
            <a:off x="7808795" y="2702944"/>
            <a:ext cx="101589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2" name="02">
            <a:extLst>
              <a:ext uri="{FF2B5EF4-FFF2-40B4-BE49-F238E27FC236}">
                <a16:creationId xmlns:a16="http://schemas.microsoft.com/office/drawing/2014/main" id="{75E3A7D5-012C-49BE-884E-B8B58ACDBBB8}"/>
              </a:ext>
            </a:extLst>
          </p:cNvPr>
          <p:cNvSpPr txBox="1"/>
          <p:nvPr/>
        </p:nvSpPr>
        <p:spPr>
          <a:xfrm>
            <a:off x="7944892" y="2743436"/>
            <a:ext cx="66684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产品层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F099C5A-6B1C-4366-BBBB-152AB83A343B}"/>
              </a:ext>
            </a:extLst>
          </p:cNvPr>
          <p:cNvSpPr/>
          <p:nvPr/>
        </p:nvSpPr>
        <p:spPr>
          <a:xfrm>
            <a:off x="7810102" y="3168103"/>
            <a:ext cx="3686573" cy="608453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4" name="Object32">
            <a:extLst>
              <a:ext uri="{FF2B5EF4-FFF2-40B4-BE49-F238E27FC236}">
                <a16:creationId xmlns:a16="http://schemas.microsoft.com/office/drawing/2014/main" id="{2AFC94A5-D840-48DC-B0EF-1FD2914DC64A}"/>
              </a:ext>
            </a:extLst>
          </p:cNvPr>
          <p:cNvSpPr txBox="1"/>
          <p:nvPr/>
        </p:nvSpPr>
        <p:spPr>
          <a:xfrm>
            <a:off x="7949564" y="3289278"/>
            <a:ext cx="3351700" cy="38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优化产品呈现方式，增强用户看标讯的欲望，增强运营活动视觉感知度，凸显运营氛围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3199D234-261A-4346-BEEC-4B1807B11C3C}"/>
              </a:ext>
            </a:extLst>
          </p:cNvPr>
          <p:cNvCxnSpPr>
            <a:cxnSpLocks/>
          </p:cNvCxnSpPr>
          <p:nvPr/>
        </p:nvCxnSpPr>
        <p:spPr>
          <a:xfrm>
            <a:off x="8758337" y="4939521"/>
            <a:ext cx="553843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6" name="矩形">
            <a:extLst>
              <a:ext uri="{FF2B5EF4-FFF2-40B4-BE49-F238E27FC236}">
                <a16:creationId xmlns:a16="http://schemas.microsoft.com/office/drawing/2014/main" id="{DBBA4534-5AE9-441A-BC2A-6B5321C85946}"/>
              </a:ext>
            </a:extLst>
          </p:cNvPr>
          <p:cNvSpPr/>
          <p:nvPr/>
        </p:nvSpPr>
        <p:spPr>
          <a:xfrm>
            <a:off x="9454110" y="4767031"/>
            <a:ext cx="101589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7" name="02">
            <a:extLst>
              <a:ext uri="{FF2B5EF4-FFF2-40B4-BE49-F238E27FC236}">
                <a16:creationId xmlns:a16="http://schemas.microsoft.com/office/drawing/2014/main" id="{5D574B0F-6125-45FC-B7EF-CA072BEFDC56}"/>
              </a:ext>
            </a:extLst>
          </p:cNvPr>
          <p:cNvSpPr txBox="1"/>
          <p:nvPr/>
        </p:nvSpPr>
        <p:spPr>
          <a:xfrm>
            <a:off x="9590207" y="4807523"/>
            <a:ext cx="66684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视觉层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F67214C-890B-4DB8-A49E-26A3F02BBA75}"/>
              </a:ext>
            </a:extLst>
          </p:cNvPr>
          <p:cNvSpPr/>
          <p:nvPr/>
        </p:nvSpPr>
        <p:spPr>
          <a:xfrm>
            <a:off x="9457977" y="5280380"/>
            <a:ext cx="2060923" cy="855627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9" name="Object32">
            <a:extLst>
              <a:ext uri="{FF2B5EF4-FFF2-40B4-BE49-F238E27FC236}">
                <a16:creationId xmlns:a16="http://schemas.microsoft.com/office/drawing/2014/main" id="{E4886F8E-C126-453A-A02C-B87F9416B1B6}"/>
              </a:ext>
            </a:extLst>
          </p:cNvPr>
          <p:cNvSpPr txBox="1"/>
          <p:nvPr/>
        </p:nvSpPr>
        <p:spPr>
          <a:xfrm>
            <a:off x="9597439" y="5401555"/>
            <a:ext cx="1921461" cy="587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通过视觉优化，统一设计风格，强化品牌意识，更符合用户人群的审美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60BB477C-DC6A-4E22-A00B-A63887B09D63}"/>
              </a:ext>
            </a:extLst>
          </p:cNvPr>
          <p:cNvCxnSpPr>
            <a:cxnSpLocks/>
          </p:cNvCxnSpPr>
          <p:nvPr/>
        </p:nvCxnSpPr>
        <p:spPr>
          <a:xfrm flipH="1">
            <a:off x="2889328" y="4939521"/>
            <a:ext cx="553843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矩形">
            <a:extLst>
              <a:ext uri="{FF2B5EF4-FFF2-40B4-BE49-F238E27FC236}">
                <a16:creationId xmlns:a16="http://schemas.microsoft.com/office/drawing/2014/main" id="{A83D1CA4-D3FF-43EB-9153-7091175134B4}"/>
              </a:ext>
            </a:extLst>
          </p:cNvPr>
          <p:cNvSpPr/>
          <p:nvPr/>
        </p:nvSpPr>
        <p:spPr>
          <a:xfrm>
            <a:off x="1857439" y="4767031"/>
            <a:ext cx="1015891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3" name="02">
            <a:extLst>
              <a:ext uri="{FF2B5EF4-FFF2-40B4-BE49-F238E27FC236}">
                <a16:creationId xmlns:a16="http://schemas.microsoft.com/office/drawing/2014/main" id="{8FE1BD57-B673-4AFF-AEEA-3B1C6911C5EC}"/>
              </a:ext>
            </a:extLst>
          </p:cNvPr>
          <p:cNvSpPr txBox="1"/>
          <p:nvPr/>
        </p:nvSpPr>
        <p:spPr>
          <a:xfrm>
            <a:off x="2031960" y="4807523"/>
            <a:ext cx="66684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用户层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3F0BEACD-76CE-4CDC-AB38-8E666D964443}"/>
              </a:ext>
            </a:extLst>
          </p:cNvPr>
          <p:cNvSpPr/>
          <p:nvPr/>
        </p:nvSpPr>
        <p:spPr>
          <a:xfrm>
            <a:off x="673101" y="5280380"/>
            <a:ext cx="2193444" cy="855627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5" name="Object32">
            <a:extLst>
              <a:ext uri="{FF2B5EF4-FFF2-40B4-BE49-F238E27FC236}">
                <a16:creationId xmlns:a16="http://schemas.microsoft.com/office/drawing/2014/main" id="{47670798-26E9-40F2-ABC5-875407025074}"/>
              </a:ext>
            </a:extLst>
          </p:cNvPr>
          <p:cNvSpPr txBox="1"/>
          <p:nvPr/>
        </p:nvSpPr>
        <p:spPr>
          <a:xfrm>
            <a:off x="735554" y="5401555"/>
            <a:ext cx="2068538" cy="587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增加学习功能，增加用户对平台的认知与粘性，优化交互，提升用户使用体验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</p:spTree>
    <p:extLst>
      <p:ext uri="{BB962C8B-B14F-4D97-AF65-F5344CB8AC3E}">
        <p14:creationId xmlns:p14="http://schemas.microsoft.com/office/powerpoint/2010/main" val="754805744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>
            <a:extLst>
              <a:ext uri="{FF2B5EF4-FFF2-40B4-BE49-F238E27FC236}">
                <a16:creationId xmlns:a16="http://schemas.microsoft.com/office/drawing/2014/main" id="{AD169C32-926E-4CC9-AAF8-21A0E48C891A}"/>
              </a:ext>
            </a:extLst>
          </p:cNvPr>
          <p:cNvSpPr/>
          <p:nvPr/>
        </p:nvSpPr>
        <p:spPr>
          <a:xfrm flipH="1">
            <a:off x="4657728" y="1568450"/>
            <a:ext cx="7800674" cy="376753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lin ang="0" scaled="0"/>
          </a:gradFill>
          <a:ln w="12700" cap="flat">
            <a:gradFill>
              <a:gsLst>
                <a:gs pos="71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 dirty="0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61DF9624-5C41-4D47-8B42-D33AF69250AD}"/>
              </a:ext>
            </a:extLst>
          </p:cNvPr>
          <p:cNvSpPr/>
          <p:nvPr/>
        </p:nvSpPr>
        <p:spPr>
          <a:xfrm flipH="1" flipV="1">
            <a:off x="815178" y="5581949"/>
            <a:ext cx="2727965" cy="558800"/>
          </a:xfrm>
          <a:custGeom>
            <a:avLst/>
            <a:gdLst>
              <a:gd name="connsiteX0" fmla="*/ 0 w 2727965"/>
              <a:gd name="connsiteY0" fmla="*/ 0 h 558800"/>
              <a:gd name="connsiteX1" fmla="*/ 2727965 w 2727965"/>
              <a:gd name="connsiteY1" fmla="*/ 0 h 558800"/>
              <a:gd name="connsiteX2" fmla="*/ 2727965 w 2727965"/>
              <a:gd name="connsiteY2" fmla="*/ 558800 h 558800"/>
              <a:gd name="connsiteX3" fmla="*/ 0 w 2727965"/>
              <a:gd name="connsiteY3" fmla="*/ 558800 h 558800"/>
              <a:gd name="connsiteX0" fmla="*/ 0 w 2727965"/>
              <a:gd name="connsiteY0" fmla="*/ 0 h 558800"/>
              <a:gd name="connsiteX1" fmla="*/ 2727965 w 2727965"/>
              <a:gd name="connsiteY1" fmla="*/ 0 h 558800"/>
              <a:gd name="connsiteX2" fmla="*/ 2727965 w 2727965"/>
              <a:gd name="connsiteY2" fmla="*/ 558800 h 558800"/>
              <a:gd name="connsiteX3" fmla="*/ 1353985 w 2727965"/>
              <a:gd name="connsiteY3" fmla="*/ 557213 h 558800"/>
              <a:gd name="connsiteX4" fmla="*/ 0 w 2727965"/>
              <a:gd name="connsiteY4" fmla="*/ 558800 h 558800"/>
              <a:gd name="connsiteX5" fmla="*/ 0 w 2727965"/>
              <a:gd name="connsiteY5" fmla="*/ 0 h 558800"/>
              <a:gd name="connsiteX0" fmla="*/ 1353985 w 2727965"/>
              <a:gd name="connsiteY0" fmla="*/ 557213 h 648653"/>
              <a:gd name="connsiteX1" fmla="*/ 0 w 2727965"/>
              <a:gd name="connsiteY1" fmla="*/ 558800 h 648653"/>
              <a:gd name="connsiteX2" fmla="*/ 0 w 2727965"/>
              <a:gd name="connsiteY2" fmla="*/ 0 h 648653"/>
              <a:gd name="connsiteX3" fmla="*/ 2727965 w 2727965"/>
              <a:gd name="connsiteY3" fmla="*/ 0 h 648653"/>
              <a:gd name="connsiteX4" fmla="*/ 2727965 w 2727965"/>
              <a:gd name="connsiteY4" fmla="*/ 558800 h 648653"/>
              <a:gd name="connsiteX5" fmla="*/ 1445425 w 2727965"/>
              <a:gd name="connsiteY5" fmla="*/ 648653 h 648653"/>
              <a:gd name="connsiteX0" fmla="*/ 1353985 w 2727965"/>
              <a:gd name="connsiteY0" fmla="*/ 557213 h 558800"/>
              <a:gd name="connsiteX1" fmla="*/ 0 w 2727965"/>
              <a:gd name="connsiteY1" fmla="*/ 558800 h 558800"/>
              <a:gd name="connsiteX2" fmla="*/ 0 w 2727965"/>
              <a:gd name="connsiteY2" fmla="*/ 0 h 558800"/>
              <a:gd name="connsiteX3" fmla="*/ 2727965 w 2727965"/>
              <a:gd name="connsiteY3" fmla="*/ 0 h 558800"/>
              <a:gd name="connsiteX4" fmla="*/ 2727965 w 2727965"/>
              <a:gd name="connsiteY4" fmla="*/ 558800 h 558800"/>
              <a:gd name="connsiteX0" fmla="*/ 0 w 2727965"/>
              <a:gd name="connsiteY0" fmla="*/ 558800 h 558800"/>
              <a:gd name="connsiteX1" fmla="*/ 0 w 2727965"/>
              <a:gd name="connsiteY1" fmla="*/ 0 h 558800"/>
              <a:gd name="connsiteX2" fmla="*/ 2727965 w 2727965"/>
              <a:gd name="connsiteY2" fmla="*/ 0 h 558800"/>
              <a:gd name="connsiteX3" fmla="*/ 2727965 w 2727965"/>
              <a:gd name="connsiteY3" fmla="*/ 5588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965" h="558800">
                <a:moveTo>
                  <a:pt x="0" y="558800"/>
                </a:moveTo>
                <a:lnTo>
                  <a:pt x="0" y="0"/>
                </a:lnTo>
                <a:lnTo>
                  <a:pt x="2727965" y="0"/>
                </a:lnTo>
                <a:lnTo>
                  <a:pt x="2727965" y="558800"/>
                </a:lnTo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  <a:prstDash val="sysDot"/>
            <a:miter lim="400000"/>
            <a:headEnd type="arrow"/>
          </a:ln>
        </p:spPr>
        <p:txBody>
          <a:bodyPr wrap="square"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pic>
        <p:nvPicPr>
          <p:cNvPr id="10" name="Object 2" descr="Object 2">
            <a:extLst>
              <a:ext uri="{FF2B5EF4-FFF2-40B4-BE49-F238E27FC236}">
                <a16:creationId xmlns:a16="http://schemas.microsoft.com/office/drawing/2014/main" id="{4CB3DDF2-D6E1-41E8-A07C-7844FED58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141" y="1993756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82AC452B-EECE-4CF0-B838-3AAFCDBB69E9}"/>
              </a:ext>
            </a:extLst>
          </p:cNvPr>
          <p:cNvSpPr/>
          <p:nvPr/>
        </p:nvSpPr>
        <p:spPr>
          <a:xfrm>
            <a:off x="815178" y="4800600"/>
            <a:ext cx="2727965" cy="558800"/>
          </a:xfrm>
          <a:custGeom>
            <a:avLst/>
            <a:gdLst>
              <a:gd name="connsiteX0" fmla="*/ 0 w 2727965"/>
              <a:gd name="connsiteY0" fmla="*/ 0 h 558800"/>
              <a:gd name="connsiteX1" fmla="*/ 2727965 w 2727965"/>
              <a:gd name="connsiteY1" fmla="*/ 0 h 558800"/>
              <a:gd name="connsiteX2" fmla="*/ 2727965 w 2727965"/>
              <a:gd name="connsiteY2" fmla="*/ 558800 h 558800"/>
              <a:gd name="connsiteX3" fmla="*/ 0 w 2727965"/>
              <a:gd name="connsiteY3" fmla="*/ 558800 h 558800"/>
              <a:gd name="connsiteX0" fmla="*/ 0 w 2727965"/>
              <a:gd name="connsiteY0" fmla="*/ 0 h 558800"/>
              <a:gd name="connsiteX1" fmla="*/ 2727965 w 2727965"/>
              <a:gd name="connsiteY1" fmla="*/ 0 h 558800"/>
              <a:gd name="connsiteX2" fmla="*/ 2727965 w 2727965"/>
              <a:gd name="connsiteY2" fmla="*/ 558800 h 558800"/>
              <a:gd name="connsiteX3" fmla="*/ 1353985 w 2727965"/>
              <a:gd name="connsiteY3" fmla="*/ 557213 h 558800"/>
              <a:gd name="connsiteX4" fmla="*/ 0 w 2727965"/>
              <a:gd name="connsiteY4" fmla="*/ 558800 h 558800"/>
              <a:gd name="connsiteX5" fmla="*/ 0 w 2727965"/>
              <a:gd name="connsiteY5" fmla="*/ 0 h 558800"/>
              <a:gd name="connsiteX0" fmla="*/ 1353985 w 2727965"/>
              <a:gd name="connsiteY0" fmla="*/ 557213 h 648653"/>
              <a:gd name="connsiteX1" fmla="*/ 0 w 2727965"/>
              <a:gd name="connsiteY1" fmla="*/ 558800 h 648653"/>
              <a:gd name="connsiteX2" fmla="*/ 0 w 2727965"/>
              <a:gd name="connsiteY2" fmla="*/ 0 h 648653"/>
              <a:gd name="connsiteX3" fmla="*/ 2727965 w 2727965"/>
              <a:gd name="connsiteY3" fmla="*/ 0 h 648653"/>
              <a:gd name="connsiteX4" fmla="*/ 2727965 w 2727965"/>
              <a:gd name="connsiteY4" fmla="*/ 558800 h 648653"/>
              <a:gd name="connsiteX5" fmla="*/ 1445425 w 2727965"/>
              <a:gd name="connsiteY5" fmla="*/ 648653 h 648653"/>
              <a:gd name="connsiteX0" fmla="*/ 1353985 w 2727965"/>
              <a:gd name="connsiteY0" fmla="*/ 557213 h 558800"/>
              <a:gd name="connsiteX1" fmla="*/ 0 w 2727965"/>
              <a:gd name="connsiteY1" fmla="*/ 558800 h 558800"/>
              <a:gd name="connsiteX2" fmla="*/ 0 w 2727965"/>
              <a:gd name="connsiteY2" fmla="*/ 0 h 558800"/>
              <a:gd name="connsiteX3" fmla="*/ 2727965 w 2727965"/>
              <a:gd name="connsiteY3" fmla="*/ 0 h 558800"/>
              <a:gd name="connsiteX4" fmla="*/ 2727965 w 2727965"/>
              <a:gd name="connsiteY4" fmla="*/ 558800 h 558800"/>
              <a:gd name="connsiteX0" fmla="*/ 0 w 2727965"/>
              <a:gd name="connsiteY0" fmla="*/ 558800 h 558800"/>
              <a:gd name="connsiteX1" fmla="*/ 0 w 2727965"/>
              <a:gd name="connsiteY1" fmla="*/ 0 h 558800"/>
              <a:gd name="connsiteX2" fmla="*/ 2727965 w 2727965"/>
              <a:gd name="connsiteY2" fmla="*/ 0 h 558800"/>
              <a:gd name="connsiteX3" fmla="*/ 2727965 w 2727965"/>
              <a:gd name="connsiteY3" fmla="*/ 5588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965" h="558800">
                <a:moveTo>
                  <a:pt x="0" y="558800"/>
                </a:moveTo>
                <a:lnTo>
                  <a:pt x="0" y="0"/>
                </a:lnTo>
                <a:lnTo>
                  <a:pt x="2727965" y="0"/>
                </a:lnTo>
                <a:lnTo>
                  <a:pt x="2727965" y="558800"/>
                </a:lnTo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  <a:prstDash val="sysDot"/>
            <a:miter lim="400000"/>
            <a:headEnd type="arrow"/>
          </a:ln>
        </p:spPr>
        <p:txBody>
          <a:bodyPr wrap="square"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" name="Object23">
            <a:extLst>
              <a:ext uri="{FF2B5EF4-FFF2-40B4-BE49-F238E27FC236}">
                <a16:creationId xmlns:a16="http://schemas.microsoft.com/office/drawing/2014/main" id="{E148B4BE-BBA3-4DD0-9D30-4B43D18E5EFF}"/>
              </a:ext>
            </a:extLst>
          </p:cNvPr>
          <p:cNvSpPr txBox="1"/>
          <p:nvPr/>
        </p:nvSpPr>
        <p:spPr>
          <a:xfrm>
            <a:off x="666750" y="800099"/>
            <a:ext cx="102758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zh-CN" altLang="en-US" dirty="0">
                <a:sym typeface="Helvetica"/>
              </a:rPr>
              <a:t>度量标准</a:t>
            </a:r>
            <a:endParaRPr dirty="0">
              <a:sym typeface="Helvetica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8797873D-822C-4F75-838C-F325A3B0370C}"/>
              </a:ext>
            </a:extLst>
          </p:cNvPr>
          <p:cNvSpPr txBox="1"/>
          <p:nvPr/>
        </p:nvSpPr>
        <p:spPr>
          <a:xfrm>
            <a:off x="1727596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软性评估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A6E89F46-7BC2-4E81-B39D-6073464DA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" y="1201681"/>
            <a:ext cx="974725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5">
            <a:extLst>
              <a:ext uri="{FF2B5EF4-FFF2-40B4-BE49-F238E27FC236}">
                <a16:creationId xmlns:a16="http://schemas.microsoft.com/office/drawing/2014/main" id="{CA15B37E-0338-4C61-A63D-104EC50D3D21}"/>
              </a:ext>
            </a:extLst>
          </p:cNvPr>
          <p:cNvSpPr txBox="1"/>
          <p:nvPr/>
        </p:nvSpPr>
        <p:spPr>
          <a:xfrm>
            <a:off x="798006" y="1331598"/>
            <a:ext cx="84346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影响分析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B62F3A54-765B-44D9-B3E7-637450AF2EF8}"/>
              </a:ext>
            </a:extLst>
          </p:cNvPr>
          <p:cNvSpPr/>
          <p:nvPr/>
        </p:nvSpPr>
        <p:spPr>
          <a:xfrm>
            <a:off x="1371594" y="2727308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2" name="Object24">
            <a:extLst>
              <a:ext uri="{FF2B5EF4-FFF2-40B4-BE49-F238E27FC236}">
                <a16:creationId xmlns:a16="http://schemas.microsoft.com/office/drawing/2014/main" id="{EF1AEA6C-1AD9-4680-9003-A3ACEBAE32CC}"/>
              </a:ext>
            </a:extLst>
          </p:cNvPr>
          <p:cNvSpPr txBox="1"/>
          <p:nvPr/>
        </p:nvSpPr>
        <p:spPr>
          <a:xfrm>
            <a:off x="1600579" y="3068863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正向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影响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3" name="矩形">
            <a:extLst>
              <a:ext uri="{FF2B5EF4-FFF2-40B4-BE49-F238E27FC236}">
                <a16:creationId xmlns:a16="http://schemas.microsoft.com/office/drawing/2014/main" id="{CB5F3206-7F69-4E1D-B763-1FB797C9B05C}"/>
              </a:ext>
            </a:extLst>
          </p:cNvPr>
          <p:cNvSpPr/>
          <p:nvPr/>
        </p:nvSpPr>
        <p:spPr>
          <a:xfrm>
            <a:off x="969391" y="4945698"/>
            <a:ext cx="1135098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4" name="设计">
            <a:extLst>
              <a:ext uri="{FF2B5EF4-FFF2-40B4-BE49-F238E27FC236}">
                <a16:creationId xmlns:a16="http://schemas.microsoft.com/office/drawing/2014/main" id="{FD404D53-DA9F-4A2D-9786-1AF513E5DAE4}"/>
              </a:ext>
            </a:extLst>
          </p:cNvPr>
          <p:cNvSpPr txBox="1"/>
          <p:nvPr/>
        </p:nvSpPr>
        <p:spPr>
          <a:xfrm>
            <a:off x="1123601" y="5059948"/>
            <a:ext cx="82667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rPr>
              <a:t>高生命周期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5" name="矩形">
            <a:extLst>
              <a:ext uri="{FF2B5EF4-FFF2-40B4-BE49-F238E27FC236}">
                <a16:creationId xmlns:a16="http://schemas.microsoft.com/office/drawing/2014/main" id="{7F48773B-CB02-4EE6-B101-EB0A2DC4BB82}"/>
              </a:ext>
            </a:extLst>
          </p:cNvPr>
          <p:cNvSpPr/>
          <p:nvPr/>
        </p:nvSpPr>
        <p:spPr>
          <a:xfrm>
            <a:off x="2258699" y="4945698"/>
            <a:ext cx="1135098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6" name="设计">
            <a:extLst>
              <a:ext uri="{FF2B5EF4-FFF2-40B4-BE49-F238E27FC236}">
                <a16:creationId xmlns:a16="http://schemas.microsoft.com/office/drawing/2014/main" id="{72FC65FA-08CE-48D1-8597-BE4109FD7F37}"/>
              </a:ext>
            </a:extLst>
          </p:cNvPr>
          <p:cNvSpPr txBox="1"/>
          <p:nvPr/>
        </p:nvSpPr>
        <p:spPr>
          <a:xfrm>
            <a:off x="2412909" y="5059948"/>
            <a:ext cx="82667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rPr>
              <a:t>正面反馈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7" name="矩形">
            <a:extLst>
              <a:ext uri="{FF2B5EF4-FFF2-40B4-BE49-F238E27FC236}">
                <a16:creationId xmlns:a16="http://schemas.microsoft.com/office/drawing/2014/main" id="{45109682-61CD-4475-8DF8-B042ECE5F20F}"/>
              </a:ext>
            </a:extLst>
          </p:cNvPr>
          <p:cNvSpPr/>
          <p:nvPr/>
        </p:nvSpPr>
        <p:spPr>
          <a:xfrm>
            <a:off x="969391" y="5505320"/>
            <a:ext cx="1135098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8" name="设计">
            <a:extLst>
              <a:ext uri="{FF2B5EF4-FFF2-40B4-BE49-F238E27FC236}">
                <a16:creationId xmlns:a16="http://schemas.microsoft.com/office/drawing/2014/main" id="{16E9ABD9-9431-4468-A47D-5A52B72A1F5C}"/>
              </a:ext>
            </a:extLst>
          </p:cNvPr>
          <p:cNvSpPr txBox="1"/>
          <p:nvPr/>
        </p:nvSpPr>
        <p:spPr>
          <a:xfrm>
            <a:off x="1123601" y="5619570"/>
            <a:ext cx="82667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rPr>
              <a:t>产品建议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9" name="矩形">
            <a:extLst>
              <a:ext uri="{FF2B5EF4-FFF2-40B4-BE49-F238E27FC236}">
                <a16:creationId xmlns:a16="http://schemas.microsoft.com/office/drawing/2014/main" id="{E76B920B-1FD2-4943-AEA5-3888C39F2AD9}"/>
              </a:ext>
            </a:extLst>
          </p:cNvPr>
          <p:cNvSpPr/>
          <p:nvPr/>
        </p:nvSpPr>
        <p:spPr>
          <a:xfrm>
            <a:off x="2258699" y="5505320"/>
            <a:ext cx="1135098" cy="46446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ysDot"/>
            <a:miter lim="400000"/>
          </a:ln>
        </p:spPr>
        <p:txBody>
          <a:bodyPr lIns="25400" tIns="25400" rIns="25400" bIns="25400" anchor="ctr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0" name="设计">
            <a:extLst>
              <a:ext uri="{FF2B5EF4-FFF2-40B4-BE49-F238E27FC236}">
                <a16:creationId xmlns:a16="http://schemas.microsoft.com/office/drawing/2014/main" id="{8B1D4C55-562A-44BC-AC6F-22B7298DB9D8}"/>
              </a:ext>
            </a:extLst>
          </p:cNvPr>
          <p:cNvSpPr txBox="1"/>
          <p:nvPr/>
        </p:nvSpPr>
        <p:spPr>
          <a:xfrm>
            <a:off x="2412909" y="5619570"/>
            <a:ext cx="82667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OPPOSans H" panose="00020600040101010101" pitchFamily="18" charset="-122"/>
                <a:sym typeface="PingFang SC Semibold"/>
              </a:rPr>
              <a:t>高续签率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5" name="Object32">
            <a:extLst>
              <a:ext uri="{FF2B5EF4-FFF2-40B4-BE49-F238E27FC236}">
                <a16:creationId xmlns:a16="http://schemas.microsoft.com/office/drawing/2014/main" id="{F9F9BD03-E3F9-420C-9EE6-54F79C031E1C}"/>
              </a:ext>
            </a:extLst>
          </p:cNvPr>
          <p:cNvSpPr txBox="1"/>
          <p:nvPr/>
        </p:nvSpPr>
        <p:spPr>
          <a:xfrm>
            <a:off x="397800" y="5381756"/>
            <a:ext cx="538380" cy="123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迭代</a:t>
            </a:r>
          </a:p>
        </p:txBody>
      </p:sp>
      <p:sp>
        <p:nvSpPr>
          <p:cNvPr id="26" name="Object32">
            <a:extLst>
              <a:ext uri="{FF2B5EF4-FFF2-40B4-BE49-F238E27FC236}">
                <a16:creationId xmlns:a16="http://schemas.microsoft.com/office/drawing/2014/main" id="{DB56CEFE-5F2B-4FA8-88B2-BB267B38419B}"/>
              </a:ext>
            </a:extLst>
          </p:cNvPr>
          <p:cNvSpPr txBox="1"/>
          <p:nvPr/>
        </p:nvSpPr>
        <p:spPr>
          <a:xfrm>
            <a:off x="1882033" y="6175146"/>
            <a:ext cx="538380" cy="123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吸取</a:t>
            </a:r>
          </a:p>
        </p:txBody>
      </p:sp>
      <p:sp>
        <p:nvSpPr>
          <p:cNvPr id="27" name="Object32">
            <a:extLst>
              <a:ext uri="{FF2B5EF4-FFF2-40B4-BE49-F238E27FC236}">
                <a16:creationId xmlns:a16="http://schemas.microsoft.com/office/drawing/2014/main" id="{E69F8308-E426-4B38-8E0B-693B0DE6D828}"/>
              </a:ext>
            </a:extLst>
          </p:cNvPr>
          <p:cNvSpPr txBox="1"/>
          <p:nvPr/>
        </p:nvSpPr>
        <p:spPr>
          <a:xfrm>
            <a:off x="3467282" y="5407147"/>
            <a:ext cx="538380" cy="123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沉淀</a:t>
            </a:r>
          </a:p>
        </p:txBody>
      </p:sp>
      <p:sp>
        <p:nvSpPr>
          <p:cNvPr id="28" name="Object32">
            <a:extLst>
              <a:ext uri="{FF2B5EF4-FFF2-40B4-BE49-F238E27FC236}">
                <a16:creationId xmlns:a16="http://schemas.microsoft.com/office/drawing/2014/main" id="{DFF1DD24-35F6-4B46-ABD0-43A730901F10}"/>
              </a:ext>
            </a:extLst>
          </p:cNvPr>
          <p:cNvSpPr txBox="1"/>
          <p:nvPr/>
        </p:nvSpPr>
        <p:spPr>
          <a:xfrm>
            <a:off x="1909970" y="4638948"/>
            <a:ext cx="538380" cy="123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horz"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传承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F7A948C1-311F-4002-9B51-D4F4B35DF085}"/>
              </a:ext>
            </a:extLst>
          </p:cNvPr>
          <p:cNvCxnSpPr>
            <a:stCxn id="11" idx="4"/>
          </p:cNvCxnSpPr>
          <p:nvPr/>
        </p:nvCxnSpPr>
        <p:spPr>
          <a:xfrm flipH="1">
            <a:off x="2179160" y="4346408"/>
            <a:ext cx="1984" cy="266867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274A78C6-452E-4DE5-B8DD-F8ECF90E0657}"/>
              </a:ext>
            </a:extLst>
          </p:cNvPr>
          <p:cNvGrpSpPr/>
          <p:nvPr/>
        </p:nvGrpSpPr>
        <p:grpSpPr>
          <a:xfrm>
            <a:off x="3088296" y="2580206"/>
            <a:ext cx="990851" cy="1935410"/>
            <a:chOff x="7656968" y="4451326"/>
            <a:chExt cx="990851" cy="1303075"/>
          </a:xfrm>
        </p:grpSpPr>
        <p:sp>
          <p:nvSpPr>
            <p:cNvPr id="32" name="连接线">
              <a:extLst>
                <a:ext uri="{FF2B5EF4-FFF2-40B4-BE49-F238E27FC236}">
                  <a16:creationId xmlns:a16="http://schemas.microsoft.com/office/drawing/2014/main" id="{CBA2AE5D-56C6-4BD3-8A83-86AC23917EA2}"/>
                </a:ext>
              </a:extLst>
            </p:cNvPr>
            <p:cNvSpPr/>
            <p:nvPr/>
          </p:nvSpPr>
          <p:spPr>
            <a:xfrm flipH="1">
              <a:off x="7656968" y="4451326"/>
              <a:ext cx="990851" cy="5695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94" extrusionOk="0">
                  <a:moveTo>
                    <a:pt x="0" y="247"/>
                  </a:moveTo>
                  <a:cubicBezTo>
                    <a:pt x="10185" y="-1406"/>
                    <a:pt x="17385" y="5243"/>
                    <a:pt x="21600" y="20194"/>
                  </a:cubicBezTo>
                </a:path>
              </a:pathLst>
            </a:custGeom>
            <a:ln w="12700">
              <a:solidFill>
                <a:srgbClr val="3C5DEB"/>
              </a:solidFill>
              <a:custDash>
                <a:ds d="200000" sp="200000"/>
              </a:custDash>
              <a:miter lim="400000"/>
              <a:headEnd type="triangle"/>
              <a:tailEnd type="none"/>
            </a:ln>
          </p:spPr>
          <p:txBody>
            <a:bodyPr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/>
                <a:ea typeface="等线"/>
                <a:sym typeface="等线"/>
              </a:endParaRPr>
            </a:p>
          </p:txBody>
        </p:sp>
        <p:sp>
          <p:nvSpPr>
            <p:cNvPr id="33" name="连接线">
              <a:extLst>
                <a:ext uri="{FF2B5EF4-FFF2-40B4-BE49-F238E27FC236}">
                  <a16:creationId xmlns:a16="http://schemas.microsoft.com/office/drawing/2014/main" id="{EDEDE878-6A13-4F65-B1F9-EEECD1A731A0}"/>
                </a:ext>
              </a:extLst>
            </p:cNvPr>
            <p:cNvSpPr/>
            <p:nvPr/>
          </p:nvSpPr>
          <p:spPr>
            <a:xfrm flipH="1" flipV="1">
              <a:off x="7656968" y="5184868"/>
              <a:ext cx="990851" cy="5695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94" extrusionOk="0">
                  <a:moveTo>
                    <a:pt x="0" y="247"/>
                  </a:moveTo>
                  <a:cubicBezTo>
                    <a:pt x="10185" y="-1406"/>
                    <a:pt x="17385" y="5243"/>
                    <a:pt x="21600" y="20194"/>
                  </a:cubicBezTo>
                </a:path>
              </a:pathLst>
            </a:custGeom>
            <a:ln w="12700">
              <a:solidFill>
                <a:srgbClr val="3C5DEB"/>
              </a:solidFill>
              <a:custDash>
                <a:ds d="200000" sp="200000"/>
              </a:custDash>
              <a:miter lim="400000"/>
              <a:headEnd type="triangle"/>
              <a:tailEnd type="none"/>
            </a:ln>
          </p:spPr>
          <p:txBody>
            <a:bodyPr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/>
                <a:ea typeface="等线"/>
                <a:sym typeface="等线"/>
              </a:endParaRPr>
            </a:p>
          </p:txBody>
        </p:sp>
        <p:sp>
          <p:nvSpPr>
            <p:cNvPr id="34" name="线条">
              <a:extLst>
                <a:ext uri="{FF2B5EF4-FFF2-40B4-BE49-F238E27FC236}">
                  <a16:creationId xmlns:a16="http://schemas.microsoft.com/office/drawing/2014/main" id="{A4587A64-EA95-41BA-8C38-1F68F0621120}"/>
                </a:ext>
              </a:extLst>
            </p:cNvPr>
            <p:cNvSpPr/>
            <p:nvPr/>
          </p:nvSpPr>
          <p:spPr>
            <a:xfrm>
              <a:off x="7656968" y="5102864"/>
              <a:ext cx="990851" cy="0"/>
            </a:xfrm>
            <a:prstGeom prst="line">
              <a:avLst/>
            </a:prstGeom>
            <a:ln w="12700">
              <a:solidFill>
                <a:schemeClr val="accent1"/>
              </a:solidFill>
              <a:custDash>
                <a:ds d="200000" sp="200000"/>
              </a:custDash>
              <a:miter lim="400000"/>
              <a:tailEnd type="triangle"/>
            </a:ln>
          </p:spPr>
          <p:txBody>
            <a:bodyPr lIns="25400" tIns="25400" rIns="25400" bIns="25400" anchor="ctr">
              <a:noAutofit/>
            </a:bodyPr>
            <a:lstStyle/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50A8B618-1F04-4C01-ADEC-9B666DCE62CC}"/>
              </a:ext>
            </a:extLst>
          </p:cNvPr>
          <p:cNvSpPr/>
          <p:nvPr/>
        </p:nvSpPr>
        <p:spPr>
          <a:xfrm>
            <a:off x="4079147" y="2416055"/>
            <a:ext cx="113139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6" name="Object29">
            <a:extLst>
              <a:ext uri="{FF2B5EF4-FFF2-40B4-BE49-F238E27FC236}">
                <a16:creationId xmlns:a16="http://schemas.microsoft.com/office/drawing/2014/main" id="{3DFAF377-8905-40D9-AA9D-C03990201953}"/>
              </a:ext>
            </a:extLst>
          </p:cNvPr>
          <p:cNvSpPr txBox="1"/>
          <p:nvPr/>
        </p:nvSpPr>
        <p:spPr>
          <a:xfrm>
            <a:off x="4158881" y="2509362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生命周期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20603FAF-C598-4022-92AA-6E22EA50954C}"/>
              </a:ext>
            </a:extLst>
          </p:cNvPr>
          <p:cNvSpPr/>
          <p:nvPr/>
        </p:nvSpPr>
        <p:spPr>
          <a:xfrm>
            <a:off x="4079147" y="3358909"/>
            <a:ext cx="113139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8" name="Object29">
            <a:extLst>
              <a:ext uri="{FF2B5EF4-FFF2-40B4-BE49-F238E27FC236}">
                <a16:creationId xmlns:a16="http://schemas.microsoft.com/office/drawing/2014/main" id="{C31CC53E-7647-44D0-AD59-F5A57279287F}"/>
              </a:ext>
            </a:extLst>
          </p:cNvPr>
          <p:cNvSpPr txBox="1"/>
          <p:nvPr/>
        </p:nvSpPr>
        <p:spPr>
          <a:xfrm>
            <a:off x="4158881" y="3452216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用户反馈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ED9B6E48-3262-4BF3-886A-35E3E1472213}"/>
              </a:ext>
            </a:extLst>
          </p:cNvPr>
          <p:cNvSpPr/>
          <p:nvPr/>
        </p:nvSpPr>
        <p:spPr>
          <a:xfrm>
            <a:off x="4079147" y="4301763"/>
            <a:ext cx="113139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0" name="Object29">
            <a:extLst>
              <a:ext uri="{FF2B5EF4-FFF2-40B4-BE49-F238E27FC236}">
                <a16:creationId xmlns:a16="http://schemas.microsoft.com/office/drawing/2014/main" id="{16693841-C1CC-4409-A246-7143ABB3E0E6}"/>
              </a:ext>
            </a:extLst>
          </p:cNvPr>
          <p:cNvSpPr txBox="1"/>
          <p:nvPr/>
        </p:nvSpPr>
        <p:spPr>
          <a:xfrm>
            <a:off x="4158881" y="4395070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商业续签率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6" name="分析思考">
            <a:extLst>
              <a:ext uri="{FF2B5EF4-FFF2-40B4-BE49-F238E27FC236}">
                <a16:creationId xmlns:a16="http://schemas.microsoft.com/office/drawing/2014/main" id="{96110969-2831-4630-9913-3B33183E7EC6}"/>
              </a:ext>
            </a:extLst>
          </p:cNvPr>
          <p:cNvSpPr txBox="1"/>
          <p:nvPr/>
        </p:nvSpPr>
        <p:spPr>
          <a:xfrm>
            <a:off x="10025030" y="2874210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低生命周期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9" name="矩形">
            <a:extLst>
              <a:ext uri="{FF2B5EF4-FFF2-40B4-BE49-F238E27FC236}">
                <a16:creationId xmlns:a16="http://schemas.microsoft.com/office/drawing/2014/main" id="{02F64F76-2899-46F1-9B8D-3F75EC846519}"/>
              </a:ext>
            </a:extLst>
          </p:cNvPr>
          <p:cNvSpPr/>
          <p:nvPr/>
        </p:nvSpPr>
        <p:spPr>
          <a:xfrm>
            <a:off x="9885330" y="2783434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0" name="分析思考">
            <a:extLst>
              <a:ext uri="{FF2B5EF4-FFF2-40B4-BE49-F238E27FC236}">
                <a16:creationId xmlns:a16="http://schemas.microsoft.com/office/drawing/2014/main" id="{970D12AA-27B7-4AB2-A655-1D993ED1EFB2}"/>
              </a:ext>
            </a:extLst>
          </p:cNvPr>
          <p:cNvSpPr txBox="1"/>
          <p:nvPr/>
        </p:nvSpPr>
        <p:spPr>
          <a:xfrm>
            <a:off x="10025030" y="3513597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负面反馈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1" name="矩形">
            <a:extLst>
              <a:ext uri="{FF2B5EF4-FFF2-40B4-BE49-F238E27FC236}">
                <a16:creationId xmlns:a16="http://schemas.microsoft.com/office/drawing/2014/main" id="{55DF9A60-CF61-4437-8343-6EF2C35C5DB9}"/>
              </a:ext>
            </a:extLst>
          </p:cNvPr>
          <p:cNvSpPr/>
          <p:nvPr/>
        </p:nvSpPr>
        <p:spPr>
          <a:xfrm>
            <a:off x="9885330" y="3422821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2" name="分析思考">
            <a:extLst>
              <a:ext uri="{FF2B5EF4-FFF2-40B4-BE49-F238E27FC236}">
                <a16:creationId xmlns:a16="http://schemas.microsoft.com/office/drawing/2014/main" id="{B6BA6940-4BA1-424C-825F-90091A16F05E}"/>
              </a:ext>
            </a:extLst>
          </p:cNvPr>
          <p:cNvSpPr txBox="1"/>
          <p:nvPr/>
        </p:nvSpPr>
        <p:spPr>
          <a:xfrm>
            <a:off x="10025030" y="4179918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低续签率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3" name="矩形">
            <a:extLst>
              <a:ext uri="{FF2B5EF4-FFF2-40B4-BE49-F238E27FC236}">
                <a16:creationId xmlns:a16="http://schemas.microsoft.com/office/drawing/2014/main" id="{9EFC2466-70FA-4C76-A232-A1E5698BB097}"/>
              </a:ext>
            </a:extLst>
          </p:cNvPr>
          <p:cNvSpPr/>
          <p:nvPr/>
        </p:nvSpPr>
        <p:spPr>
          <a:xfrm>
            <a:off x="9885330" y="4089142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4" name="矩形">
            <a:extLst>
              <a:ext uri="{FF2B5EF4-FFF2-40B4-BE49-F238E27FC236}">
                <a16:creationId xmlns:a16="http://schemas.microsoft.com/office/drawing/2014/main" id="{ABACDB27-E9EA-47F3-AA0D-BDEF48F67814}"/>
              </a:ext>
            </a:extLst>
          </p:cNvPr>
          <p:cNvSpPr/>
          <p:nvPr/>
        </p:nvSpPr>
        <p:spPr>
          <a:xfrm>
            <a:off x="9730279" y="2310327"/>
            <a:ext cx="1778374" cy="2451732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873E3C59-10CE-45A1-B93C-62B0465536D9}"/>
              </a:ext>
            </a:extLst>
          </p:cNvPr>
          <p:cNvSpPr/>
          <p:nvPr/>
        </p:nvSpPr>
        <p:spPr>
          <a:xfrm>
            <a:off x="9885330" y="2144999"/>
            <a:ext cx="1468272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8" name="Object29">
            <a:extLst>
              <a:ext uri="{FF2B5EF4-FFF2-40B4-BE49-F238E27FC236}">
                <a16:creationId xmlns:a16="http://schemas.microsoft.com/office/drawing/2014/main" id="{ABD19DE3-E83D-4BF6-840B-30D8766158DC}"/>
              </a:ext>
            </a:extLst>
          </p:cNvPr>
          <p:cNvSpPr txBox="1"/>
          <p:nvPr/>
        </p:nvSpPr>
        <p:spPr>
          <a:xfrm>
            <a:off x="9988804" y="2195092"/>
            <a:ext cx="126132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负向影响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55" name="分析思考">
            <a:extLst>
              <a:ext uri="{FF2B5EF4-FFF2-40B4-BE49-F238E27FC236}">
                <a16:creationId xmlns:a16="http://schemas.microsoft.com/office/drawing/2014/main" id="{0BBA8606-DEC6-4E4C-A93E-914ACE6A06F1}"/>
              </a:ext>
            </a:extLst>
          </p:cNvPr>
          <p:cNvSpPr txBox="1"/>
          <p:nvPr/>
        </p:nvSpPr>
        <p:spPr>
          <a:xfrm>
            <a:off x="8004447" y="2874210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探查问题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6" name="矩形">
            <a:extLst>
              <a:ext uri="{FF2B5EF4-FFF2-40B4-BE49-F238E27FC236}">
                <a16:creationId xmlns:a16="http://schemas.microsoft.com/office/drawing/2014/main" id="{6F18B224-A994-4DE4-8A34-A55B15C0D3FD}"/>
              </a:ext>
            </a:extLst>
          </p:cNvPr>
          <p:cNvSpPr/>
          <p:nvPr/>
        </p:nvSpPr>
        <p:spPr>
          <a:xfrm>
            <a:off x="7864747" y="2783434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7" name="分析思考">
            <a:extLst>
              <a:ext uri="{FF2B5EF4-FFF2-40B4-BE49-F238E27FC236}">
                <a16:creationId xmlns:a16="http://schemas.microsoft.com/office/drawing/2014/main" id="{93F0001F-C84F-447A-84E7-6661CC6479AB}"/>
              </a:ext>
            </a:extLst>
          </p:cNvPr>
          <p:cNvSpPr txBox="1"/>
          <p:nvPr/>
        </p:nvSpPr>
        <p:spPr>
          <a:xfrm>
            <a:off x="8004447" y="3513597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问题定位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8" name="矩形">
            <a:extLst>
              <a:ext uri="{FF2B5EF4-FFF2-40B4-BE49-F238E27FC236}">
                <a16:creationId xmlns:a16="http://schemas.microsoft.com/office/drawing/2014/main" id="{0EB98C89-8811-416D-8F97-191BF474B588}"/>
              </a:ext>
            </a:extLst>
          </p:cNvPr>
          <p:cNvSpPr/>
          <p:nvPr/>
        </p:nvSpPr>
        <p:spPr>
          <a:xfrm>
            <a:off x="7864747" y="3422821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9" name="分析思考">
            <a:extLst>
              <a:ext uri="{FF2B5EF4-FFF2-40B4-BE49-F238E27FC236}">
                <a16:creationId xmlns:a16="http://schemas.microsoft.com/office/drawing/2014/main" id="{4A3AE4C1-7085-41DD-8421-59EE63BE4156}"/>
              </a:ext>
            </a:extLst>
          </p:cNvPr>
          <p:cNvSpPr txBox="1"/>
          <p:nvPr/>
        </p:nvSpPr>
        <p:spPr>
          <a:xfrm>
            <a:off x="8004447" y="4179918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问题归因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0" name="矩形">
            <a:extLst>
              <a:ext uri="{FF2B5EF4-FFF2-40B4-BE49-F238E27FC236}">
                <a16:creationId xmlns:a16="http://schemas.microsoft.com/office/drawing/2014/main" id="{74AF90A0-66AC-4D86-A7F8-C032C10A1961}"/>
              </a:ext>
            </a:extLst>
          </p:cNvPr>
          <p:cNvSpPr/>
          <p:nvPr/>
        </p:nvSpPr>
        <p:spPr>
          <a:xfrm>
            <a:off x="7864747" y="4089142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1" name="矩形">
            <a:extLst>
              <a:ext uri="{FF2B5EF4-FFF2-40B4-BE49-F238E27FC236}">
                <a16:creationId xmlns:a16="http://schemas.microsoft.com/office/drawing/2014/main" id="{ADEE0277-FC5A-4FF2-B34C-80651B2547D3}"/>
              </a:ext>
            </a:extLst>
          </p:cNvPr>
          <p:cNvSpPr/>
          <p:nvPr/>
        </p:nvSpPr>
        <p:spPr>
          <a:xfrm>
            <a:off x="7709696" y="2310327"/>
            <a:ext cx="1778374" cy="2451732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6CD93F95-53E3-4FD4-A086-797E87EC7254}"/>
              </a:ext>
            </a:extLst>
          </p:cNvPr>
          <p:cNvSpPr/>
          <p:nvPr/>
        </p:nvSpPr>
        <p:spPr>
          <a:xfrm>
            <a:off x="7864747" y="2144999"/>
            <a:ext cx="1468272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3" name="Object29">
            <a:extLst>
              <a:ext uri="{FF2B5EF4-FFF2-40B4-BE49-F238E27FC236}">
                <a16:creationId xmlns:a16="http://schemas.microsoft.com/office/drawing/2014/main" id="{E51EE8B4-B930-42E6-8BB3-B2D8B91F5A9F}"/>
              </a:ext>
            </a:extLst>
          </p:cNvPr>
          <p:cNvSpPr txBox="1"/>
          <p:nvPr/>
        </p:nvSpPr>
        <p:spPr>
          <a:xfrm>
            <a:off x="7968221" y="2195092"/>
            <a:ext cx="126132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“探”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64" name="分析思考">
            <a:extLst>
              <a:ext uri="{FF2B5EF4-FFF2-40B4-BE49-F238E27FC236}">
                <a16:creationId xmlns:a16="http://schemas.microsoft.com/office/drawing/2014/main" id="{0006802F-C0C2-4085-B2C8-F8FE1E761F6C}"/>
              </a:ext>
            </a:extLst>
          </p:cNvPr>
          <p:cNvSpPr txBox="1"/>
          <p:nvPr/>
        </p:nvSpPr>
        <p:spPr>
          <a:xfrm>
            <a:off x="5986788" y="3165816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重新设计研发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5" name="矩形">
            <a:extLst>
              <a:ext uri="{FF2B5EF4-FFF2-40B4-BE49-F238E27FC236}">
                <a16:creationId xmlns:a16="http://schemas.microsoft.com/office/drawing/2014/main" id="{656A36EA-4BBE-4E79-ACB0-7A54495BA7A4}"/>
              </a:ext>
            </a:extLst>
          </p:cNvPr>
          <p:cNvSpPr/>
          <p:nvPr/>
        </p:nvSpPr>
        <p:spPr>
          <a:xfrm>
            <a:off x="5847088" y="3075040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6" name="分析思考">
            <a:extLst>
              <a:ext uri="{FF2B5EF4-FFF2-40B4-BE49-F238E27FC236}">
                <a16:creationId xmlns:a16="http://schemas.microsoft.com/office/drawing/2014/main" id="{E23EA27E-FB9A-491A-B7D4-630349FF2E83}"/>
              </a:ext>
            </a:extLst>
          </p:cNvPr>
          <p:cNvSpPr txBox="1"/>
          <p:nvPr/>
        </p:nvSpPr>
        <p:spPr>
          <a:xfrm>
            <a:off x="5986788" y="3805203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大版本更新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7" name="矩形">
            <a:extLst>
              <a:ext uri="{FF2B5EF4-FFF2-40B4-BE49-F238E27FC236}">
                <a16:creationId xmlns:a16="http://schemas.microsoft.com/office/drawing/2014/main" id="{4000F88D-36AF-4343-B7FB-5F42E9C8416D}"/>
              </a:ext>
            </a:extLst>
          </p:cNvPr>
          <p:cNvSpPr/>
          <p:nvPr/>
        </p:nvSpPr>
        <p:spPr>
          <a:xfrm>
            <a:off x="5847088" y="3714427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0" name="矩形">
            <a:extLst>
              <a:ext uri="{FF2B5EF4-FFF2-40B4-BE49-F238E27FC236}">
                <a16:creationId xmlns:a16="http://schemas.microsoft.com/office/drawing/2014/main" id="{D5240C53-76AF-4B4E-A0C3-49B57878BE17}"/>
              </a:ext>
            </a:extLst>
          </p:cNvPr>
          <p:cNvSpPr/>
          <p:nvPr/>
        </p:nvSpPr>
        <p:spPr>
          <a:xfrm>
            <a:off x="5692037" y="2310327"/>
            <a:ext cx="1778374" cy="2451732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C017C79D-29B9-4D88-A924-241B2E85EA1C}"/>
              </a:ext>
            </a:extLst>
          </p:cNvPr>
          <p:cNvSpPr/>
          <p:nvPr/>
        </p:nvSpPr>
        <p:spPr>
          <a:xfrm>
            <a:off x="5847088" y="2144999"/>
            <a:ext cx="1468272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2" name="Object29">
            <a:extLst>
              <a:ext uri="{FF2B5EF4-FFF2-40B4-BE49-F238E27FC236}">
                <a16:creationId xmlns:a16="http://schemas.microsoft.com/office/drawing/2014/main" id="{8EEF5C0E-DB26-493F-9B48-78842486C998}"/>
              </a:ext>
            </a:extLst>
          </p:cNvPr>
          <p:cNvSpPr txBox="1"/>
          <p:nvPr/>
        </p:nvSpPr>
        <p:spPr>
          <a:xfrm>
            <a:off x="5950562" y="2195092"/>
            <a:ext cx="126132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解决方式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4B62D270-B47A-4BC6-B956-E6937BFDED92}"/>
              </a:ext>
            </a:extLst>
          </p:cNvPr>
          <p:cNvCxnSpPr>
            <a:stCxn id="54" idx="1"/>
            <a:endCxn id="61" idx="3"/>
          </p:cNvCxnSpPr>
          <p:nvPr/>
        </p:nvCxnSpPr>
        <p:spPr>
          <a:xfrm flipH="1">
            <a:off x="9488070" y="3536193"/>
            <a:ext cx="242209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031109EF-8F51-4976-84F9-448CCCE1260D}"/>
              </a:ext>
            </a:extLst>
          </p:cNvPr>
          <p:cNvCxnSpPr/>
          <p:nvPr/>
        </p:nvCxnSpPr>
        <p:spPr>
          <a:xfrm flipH="1">
            <a:off x="7467487" y="3536193"/>
            <a:ext cx="242209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7A85E643-4809-4B08-A556-195FCF6415E5}"/>
              </a:ext>
            </a:extLst>
          </p:cNvPr>
          <p:cNvCxnSpPr/>
          <p:nvPr/>
        </p:nvCxnSpPr>
        <p:spPr>
          <a:xfrm flipH="1">
            <a:off x="5449828" y="3536193"/>
            <a:ext cx="242209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887427284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矩形 151">
            <a:extLst>
              <a:ext uri="{FF2B5EF4-FFF2-40B4-BE49-F238E27FC236}">
                <a16:creationId xmlns:a16="http://schemas.microsoft.com/office/drawing/2014/main" id="{34327C64-EA79-4C74-A3A9-7A21979BB350}"/>
              </a:ext>
            </a:extLst>
          </p:cNvPr>
          <p:cNvSpPr/>
          <p:nvPr/>
        </p:nvSpPr>
        <p:spPr>
          <a:xfrm flipH="1">
            <a:off x="2230912" y="1204674"/>
            <a:ext cx="7769866" cy="290034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lin ang="5400000" scaled="0"/>
          </a:gra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 dirty="0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53" name="矩形 152">
            <a:extLst>
              <a:ext uri="{FF2B5EF4-FFF2-40B4-BE49-F238E27FC236}">
                <a16:creationId xmlns:a16="http://schemas.microsoft.com/office/drawing/2014/main" id="{A500798C-5477-40A1-BF02-9E9700722D84}"/>
              </a:ext>
            </a:extLst>
          </p:cNvPr>
          <p:cNvSpPr/>
          <p:nvPr/>
        </p:nvSpPr>
        <p:spPr>
          <a:xfrm flipH="1" flipV="1">
            <a:off x="2214440" y="4099166"/>
            <a:ext cx="7769866" cy="290034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lin ang="5400000" scaled="0"/>
          </a:gra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 dirty="0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CD2CBE9B-6010-445F-AED1-D0255DFD6A05}"/>
              </a:ext>
            </a:extLst>
          </p:cNvPr>
          <p:cNvCxnSpPr/>
          <p:nvPr/>
        </p:nvCxnSpPr>
        <p:spPr>
          <a:xfrm>
            <a:off x="6110484" y="2231562"/>
            <a:ext cx="4360" cy="3730579"/>
          </a:xfrm>
          <a:prstGeom prst="line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1" name="直接连接符 150">
            <a:extLst>
              <a:ext uri="{FF2B5EF4-FFF2-40B4-BE49-F238E27FC236}">
                <a16:creationId xmlns:a16="http://schemas.microsoft.com/office/drawing/2014/main" id="{E3F750CD-E6C8-44EA-ACF6-6AB877A91814}"/>
              </a:ext>
            </a:extLst>
          </p:cNvPr>
          <p:cNvCxnSpPr>
            <a:cxnSpLocks/>
          </p:cNvCxnSpPr>
          <p:nvPr/>
        </p:nvCxnSpPr>
        <p:spPr>
          <a:xfrm>
            <a:off x="4829033" y="2231562"/>
            <a:ext cx="15499" cy="3650126"/>
          </a:xfrm>
          <a:prstGeom prst="line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A3F020E9-F45B-40F3-90A7-85BB53464E6A}"/>
              </a:ext>
            </a:extLst>
          </p:cNvPr>
          <p:cNvCxnSpPr>
            <a:stCxn id="96" idx="2"/>
          </p:cNvCxnSpPr>
          <p:nvPr/>
        </p:nvCxnSpPr>
        <p:spPr>
          <a:xfrm>
            <a:off x="8697110" y="2231562"/>
            <a:ext cx="4360" cy="3730579"/>
          </a:xfrm>
          <a:prstGeom prst="line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" name="Object23">
            <a:extLst>
              <a:ext uri="{FF2B5EF4-FFF2-40B4-BE49-F238E27FC236}">
                <a16:creationId xmlns:a16="http://schemas.microsoft.com/office/drawing/2014/main" id="{62590956-C79F-4A65-B003-7B261159F4D4}"/>
              </a:ext>
            </a:extLst>
          </p:cNvPr>
          <p:cNvSpPr txBox="1"/>
          <p:nvPr/>
        </p:nvSpPr>
        <p:spPr>
          <a:xfrm>
            <a:off x="666750" y="800099"/>
            <a:ext cx="102758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defPPr>
              <a:defRPr lang="zh-CN"/>
            </a:defPPr>
            <a:lvl1pPr defTabSz="609600" hangingPunct="0">
              <a:lnSpc>
                <a:spcPct val="100000"/>
              </a:lnSpc>
              <a:defRPr sz="2000" kern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defRPr>
            </a:lvl1pPr>
          </a:lstStyle>
          <a:p>
            <a:r>
              <a:rPr lang="zh-CN" altLang="en-US" dirty="0">
                <a:sym typeface="Helvetica"/>
              </a:rPr>
              <a:t>设计锚点</a:t>
            </a:r>
            <a:endParaRPr dirty="0">
              <a:sym typeface="Helvetica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BEF5D6B3-D867-4229-982E-BFECE806A3EE}"/>
              </a:ext>
            </a:extLst>
          </p:cNvPr>
          <p:cNvSpPr txBox="1"/>
          <p:nvPr/>
        </p:nvSpPr>
        <p:spPr>
          <a:xfrm>
            <a:off x="1727596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用户体验部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443C87B6-4DBF-499D-B34E-830A65F7B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974725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5">
            <a:extLst>
              <a:ext uri="{FF2B5EF4-FFF2-40B4-BE49-F238E27FC236}">
                <a16:creationId xmlns:a16="http://schemas.microsoft.com/office/drawing/2014/main" id="{C1C39952-CDE5-4BFE-A655-65D670B028F2}"/>
              </a:ext>
            </a:extLst>
          </p:cNvPr>
          <p:cNvSpPr txBox="1"/>
          <p:nvPr/>
        </p:nvSpPr>
        <p:spPr>
          <a:xfrm>
            <a:off x="798006" y="1331598"/>
            <a:ext cx="843469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整体分析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9FC87DFC-1312-4D62-A86A-B7F280D5D4BE}"/>
              </a:ext>
            </a:extLst>
          </p:cNvPr>
          <p:cNvSpPr/>
          <p:nvPr/>
        </p:nvSpPr>
        <p:spPr>
          <a:xfrm>
            <a:off x="770751" y="3586633"/>
            <a:ext cx="1020436" cy="102043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" name="Object24">
            <a:extLst>
              <a:ext uri="{FF2B5EF4-FFF2-40B4-BE49-F238E27FC236}">
                <a16:creationId xmlns:a16="http://schemas.microsoft.com/office/drawing/2014/main" id="{0653B7EB-5119-490C-8B73-3ECE9DE2A67F}"/>
              </a:ext>
            </a:extLst>
          </p:cNvPr>
          <p:cNvSpPr txBox="1"/>
          <p:nvPr/>
        </p:nvSpPr>
        <p:spPr>
          <a:xfrm>
            <a:off x="700404" y="3943615"/>
            <a:ext cx="1161130" cy="306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需求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2D02DEE-96CB-4A47-A61D-81DAF0BB734A}"/>
              </a:ext>
            </a:extLst>
          </p:cNvPr>
          <p:cNvSpPr/>
          <p:nvPr/>
        </p:nvSpPr>
        <p:spPr>
          <a:xfrm>
            <a:off x="690786" y="3506668"/>
            <a:ext cx="1180366" cy="1180366"/>
          </a:xfrm>
          <a:prstGeom prst="ellipse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01BF6DD2-7638-4F06-A69F-821B655770D8}"/>
              </a:ext>
            </a:extLst>
          </p:cNvPr>
          <p:cNvSpPr/>
          <p:nvPr/>
        </p:nvSpPr>
        <p:spPr>
          <a:xfrm>
            <a:off x="10418499" y="3586633"/>
            <a:ext cx="1020436" cy="102043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0" name="Object24">
            <a:extLst>
              <a:ext uri="{FF2B5EF4-FFF2-40B4-BE49-F238E27FC236}">
                <a16:creationId xmlns:a16="http://schemas.microsoft.com/office/drawing/2014/main" id="{AE0A3558-DAFD-4D90-B817-CEB8C5F898ED}"/>
              </a:ext>
            </a:extLst>
          </p:cNvPr>
          <p:cNvSpPr txBox="1"/>
          <p:nvPr/>
        </p:nvSpPr>
        <p:spPr>
          <a:xfrm>
            <a:off x="10348152" y="3943615"/>
            <a:ext cx="1161130" cy="306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方案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14320BA2-070D-4E5F-BBA2-51BA9DD133B7}"/>
              </a:ext>
            </a:extLst>
          </p:cNvPr>
          <p:cNvSpPr/>
          <p:nvPr/>
        </p:nvSpPr>
        <p:spPr>
          <a:xfrm>
            <a:off x="10338534" y="3506668"/>
            <a:ext cx="1180366" cy="1180366"/>
          </a:xfrm>
          <a:prstGeom prst="ellipse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C62098A-76BE-46CD-8656-A3F8968469D1}"/>
              </a:ext>
            </a:extLst>
          </p:cNvPr>
          <p:cNvCxnSpPr>
            <a:cxnSpLocks/>
            <a:stCxn id="8" idx="6"/>
            <a:endCxn id="11" idx="2"/>
          </p:cNvCxnSpPr>
          <p:nvPr/>
        </p:nvCxnSpPr>
        <p:spPr>
          <a:xfrm>
            <a:off x="1871152" y="4096851"/>
            <a:ext cx="8467382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CBE914E5-25B4-4F65-9035-C167F87D55B9}"/>
              </a:ext>
            </a:extLst>
          </p:cNvPr>
          <p:cNvSpPr/>
          <p:nvPr/>
        </p:nvSpPr>
        <p:spPr>
          <a:xfrm>
            <a:off x="9698029" y="4260880"/>
            <a:ext cx="593734" cy="250794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7936589-3B47-4381-AEE4-F846EF2E04B8}"/>
              </a:ext>
            </a:extLst>
          </p:cNvPr>
          <p:cNvSpPr/>
          <p:nvPr/>
        </p:nvSpPr>
        <p:spPr>
          <a:xfrm>
            <a:off x="9963850" y="4065805"/>
            <a:ext cx="62092" cy="62092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9" name="提升主题的美化质量">
            <a:extLst>
              <a:ext uri="{FF2B5EF4-FFF2-40B4-BE49-F238E27FC236}">
                <a16:creationId xmlns:a16="http://schemas.microsoft.com/office/drawing/2014/main" id="{B25AB0E9-A292-499A-BE59-FD2E304FE33A}"/>
              </a:ext>
            </a:extLst>
          </p:cNvPr>
          <p:cNvSpPr txBox="1"/>
          <p:nvPr/>
        </p:nvSpPr>
        <p:spPr>
          <a:xfrm>
            <a:off x="9851891" y="4280398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测试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B97032D-8B17-4030-ACAD-584EE3FBF456}"/>
              </a:ext>
            </a:extLst>
          </p:cNvPr>
          <p:cNvSpPr/>
          <p:nvPr/>
        </p:nvSpPr>
        <p:spPr>
          <a:xfrm>
            <a:off x="8408134" y="4260880"/>
            <a:ext cx="593734" cy="250794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E7BEF3F-C78D-43A8-8D40-6540398550D3}"/>
              </a:ext>
            </a:extLst>
          </p:cNvPr>
          <p:cNvSpPr/>
          <p:nvPr/>
        </p:nvSpPr>
        <p:spPr>
          <a:xfrm>
            <a:off x="8673955" y="4065805"/>
            <a:ext cx="62092" cy="62092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0" name="提升主题的美化质量">
            <a:extLst>
              <a:ext uri="{FF2B5EF4-FFF2-40B4-BE49-F238E27FC236}">
                <a16:creationId xmlns:a16="http://schemas.microsoft.com/office/drawing/2014/main" id="{FFC5B59F-8A58-439E-B7E7-CA083C175644}"/>
              </a:ext>
            </a:extLst>
          </p:cNvPr>
          <p:cNvSpPr txBox="1"/>
          <p:nvPr/>
        </p:nvSpPr>
        <p:spPr>
          <a:xfrm>
            <a:off x="8556114" y="4280398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研发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E6F831DB-49D7-476A-9CCD-CF98808CFB61}"/>
              </a:ext>
            </a:extLst>
          </p:cNvPr>
          <p:cNvGrpSpPr/>
          <p:nvPr/>
        </p:nvGrpSpPr>
        <p:grpSpPr>
          <a:xfrm>
            <a:off x="7762420" y="3716972"/>
            <a:ext cx="595352" cy="250794"/>
            <a:chOff x="7762420" y="3716972"/>
            <a:chExt cx="595352" cy="250794"/>
          </a:xfrm>
        </p:grpSpPr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F8F158F1-4D1E-49DD-AC99-6C51E2DBE409}"/>
                </a:ext>
              </a:extLst>
            </p:cNvPr>
            <p:cNvSpPr/>
            <p:nvPr/>
          </p:nvSpPr>
          <p:spPr>
            <a:xfrm>
              <a:off x="7782934" y="3716972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31" name="设计">
              <a:extLst>
                <a:ext uri="{FF2B5EF4-FFF2-40B4-BE49-F238E27FC236}">
                  <a16:creationId xmlns:a16="http://schemas.microsoft.com/office/drawing/2014/main" id="{CFE936B9-9A8B-442C-A550-1B5F7F0F952F}"/>
                </a:ext>
              </a:extLst>
            </p:cNvPr>
            <p:cNvSpPr txBox="1"/>
            <p:nvPr/>
          </p:nvSpPr>
          <p:spPr>
            <a:xfrm>
              <a:off x="7762420" y="3724388"/>
              <a:ext cx="595352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沟通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/</a:t>
              </a: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走查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DEF2662E-4F53-41FF-BA1E-829B20CC43FE}"/>
              </a:ext>
            </a:extLst>
          </p:cNvPr>
          <p:cNvGrpSpPr/>
          <p:nvPr/>
        </p:nvGrpSpPr>
        <p:grpSpPr>
          <a:xfrm>
            <a:off x="9037094" y="3716972"/>
            <a:ext cx="622588" cy="250794"/>
            <a:chOff x="9037094" y="3716972"/>
            <a:chExt cx="622588" cy="250794"/>
          </a:xfrm>
        </p:grpSpPr>
        <p:sp>
          <p:nvSpPr>
            <p:cNvPr id="114" name="矩形 113">
              <a:extLst>
                <a:ext uri="{FF2B5EF4-FFF2-40B4-BE49-F238E27FC236}">
                  <a16:creationId xmlns:a16="http://schemas.microsoft.com/office/drawing/2014/main" id="{A5508315-490D-4904-AD20-BB77C5EDA91F}"/>
                </a:ext>
              </a:extLst>
            </p:cNvPr>
            <p:cNvSpPr/>
            <p:nvPr/>
          </p:nvSpPr>
          <p:spPr>
            <a:xfrm>
              <a:off x="9071226" y="3716972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15" name="设计">
              <a:extLst>
                <a:ext uri="{FF2B5EF4-FFF2-40B4-BE49-F238E27FC236}">
                  <a16:creationId xmlns:a16="http://schemas.microsoft.com/office/drawing/2014/main" id="{C8032CBD-C23B-44A9-A653-DDFDD86951A8}"/>
                </a:ext>
              </a:extLst>
            </p:cNvPr>
            <p:cNvSpPr txBox="1"/>
            <p:nvPr/>
          </p:nvSpPr>
          <p:spPr>
            <a:xfrm>
              <a:off x="9037094" y="3724388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交互走查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80E7772-55F1-45A9-A179-00A69698C350}"/>
              </a:ext>
            </a:extLst>
          </p:cNvPr>
          <p:cNvGrpSpPr/>
          <p:nvPr/>
        </p:nvGrpSpPr>
        <p:grpSpPr>
          <a:xfrm>
            <a:off x="6457293" y="3716972"/>
            <a:ext cx="622588" cy="250794"/>
            <a:chOff x="6457293" y="3716972"/>
            <a:chExt cx="622588" cy="250794"/>
          </a:xfrm>
        </p:grpSpPr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67E56367-9DD3-4B19-91A2-696BF7B14B90}"/>
                </a:ext>
              </a:extLst>
            </p:cNvPr>
            <p:cNvSpPr/>
            <p:nvPr/>
          </p:nvSpPr>
          <p:spPr>
            <a:xfrm>
              <a:off x="6491425" y="3716972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17" name="设计">
              <a:extLst>
                <a:ext uri="{FF2B5EF4-FFF2-40B4-BE49-F238E27FC236}">
                  <a16:creationId xmlns:a16="http://schemas.microsoft.com/office/drawing/2014/main" id="{5030F98E-8F73-4D01-86F0-5B2BEB48564A}"/>
                </a:ext>
              </a:extLst>
            </p:cNvPr>
            <p:cNvSpPr txBox="1"/>
            <p:nvPr/>
          </p:nvSpPr>
          <p:spPr>
            <a:xfrm>
              <a:off x="6457293" y="3724388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信息设计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AFC4D36-3AC8-4398-B476-D30D648F8967}"/>
              </a:ext>
            </a:extLst>
          </p:cNvPr>
          <p:cNvGrpSpPr/>
          <p:nvPr/>
        </p:nvGrpSpPr>
        <p:grpSpPr>
          <a:xfrm>
            <a:off x="6457293" y="3410754"/>
            <a:ext cx="622588" cy="250794"/>
            <a:chOff x="6457293" y="3341367"/>
            <a:chExt cx="622588" cy="250794"/>
          </a:xfrm>
        </p:grpSpPr>
        <p:sp>
          <p:nvSpPr>
            <p:cNvPr id="118" name="矩形 117">
              <a:extLst>
                <a:ext uri="{FF2B5EF4-FFF2-40B4-BE49-F238E27FC236}">
                  <a16:creationId xmlns:a16="http://schemas.microsoft.com/office/drawing/2014/main" id="{58A765B6-6525-4353-8987-DF3C7D15C3C9}"/>
                </a:ext>
              </a:extLst>
            </p:cNvPr>
            <p:cNvSpPr/>
            <p:nvPr/>
          </p:nvSpPr>
          <p:spPr>
            <a:xfrm>
              <a:off x="6491425" y="3341367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19" name="设计">
              <a:extLst>
                <a:ext uri="{FF2B5EF4-FFF2-40B4-BE49-F238E27FC236}">
                  <a16:creationId xmlns:a16="http://schemas.microsoft.com/office/drawing/2014/main" id="{AC91465E-33FB-40B8-9616-CD32C23B6FE1}"/>
                </a:ext>
              </a:extLst>
            </p:cNvPr>
            <p:cNvSpPr txBox="1"/>
            <p:nvPr/>
          </p:nvSpPr>
          <p:spPr>
            <a:xfrm>
              <a:off x="6457293" y="3348783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流程图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03ED52FE-1604-491E-B9E3-ED701034E560}"/>
              </a:ext>
            </a:extLst>
          </p:cNvPr>
          <p:cNvGrpSpPr/>
          <p:nvPr/>
        </p:nvGrpSpPr>
        <p:grpSpPr>
          <a:xfrm>
            <a:off x="6457293" y="4932582"/>
            <a:ext cx="622588" cy="250794"/>
            <a:chOff x="6457293" y="4982939"/>
            <a:chExt cx="622588" cy="250794"/>
          </a:xfrm>
        </p:grpSpPr>
        <p:sp>
          <p:nvSpPr>
            <p:cNvPr id="120" name="矩形 119">
              <a:extLst>
                <a:ext uri="{FF2B5EF4-FFF2-40B4-BE49-F238E27FC236}">
                  <a16:creationId xmlns:a16="http://schemas.microsoft.com/office/drawing/2014/main" id="{C0A2039E-BCBC-41F5-9621-83744241081B}"/>
                </a:ext>
              </a:extLst>
            </p:cNvPr>
            <p:cNvSpPr/>
            <p:nvPr/>
          </p:nvSpPr>
          <p:spPr>
            <a:xfrm>
              <a:off x="6491425" y="4982939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21" name="设计">
              <a:extLst>
                <a:ext uri="{FF2B5EF4-FFF2-40B4-BE49-F238E27FC236}">
                  <a16:creationId xmlns:a16="http://schemas.microsoft.com/office/drawing/2014/main" id="{94064BBA-45E6-4955-80A3-78BF9CA330D5}"/>
                </a:ext>
              </a:extLst>
            </p:cNvPr>
            <p:cNvSpPr txBox="1"/>
            <p:nvPr/>
          </p:nvSpPr>
          <p:spPr>
            <a:xfrm>
              <a:off x="6457293" y="4990355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A/B</a:t>
              </a: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测试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A4BFA769-A494-4A9A-AD89-EC2E05746A54}"/>
              </a:ext>
            </a:extLst>
          </p:cNvPr>
          <p:cNvGrpSpPr/>
          <p:nvPr/>
        </p:nvGrpSpPr>
        <p:grpSpPr>
          <a:xfrm>
            <a:off x="6457293" y="4607334"/>
            <a:ext cx="622588" cy="250794"/>
            <a:chOff x="6457293" y="4607334"/>
            <a:chExt cx="622588" cy="250794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A858E500-98DD-46A7-BCB7-41D16494DA2B}"/>
                </a:ext>
              </a:extLst>
            </p:cNvPr>
            <p:cNvSpPr/>
            <p:nvPr/>
          </p:nvSpPr>
          <p:spPr>
            <a:xfrm>
              <a:off x="6491425" y="4607334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23" name="设计">
              <a:extLst>
                <a:ext uri="{FF2B5EF4-FFF2-40B4-BE49-F238E27FC236}">
                  <a16:creationId xmlns:a16="http://schemas.microsoft.com/office/drawing/2014/main" id="{BEE9C176-A207-47C3-9846-78EEE3112E47}"/>
                </a:ext>
              </a:extLst>
            </p:cNvPr>
            <p:cNvSpPr txBox="1"/>
            <p:nvPr/>
          </p:nvSpPr>
          <p:spPr>
            <a:xfrm>
              <a:off x="6457293" y="4614750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可用性测试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D79A2A17-5057-4BD9-B913-8D1A5BF3FD86}"/>
              </a:ext>
            </a:extLst>
          </p:cNvPr>
          <p:cNvGrpSpPr/>
          <p:nvPr/>
        </p:nvGrpSpPr>
        <p:grpSpPr>
          <a:xfrm>
            <a:off x="5213711" y="3716972"/>
            <a:ext cx="622588" cy="250794"/>
            <a:chOff x="5213711" y="3716972"/>
            <a:chExt cx="622588" cy="250794"/>
          </a:xfrm>
        </p:grpSpPr>
        <p:sp>
          <p:nvSpPr>
            <p:cNvPr id="124" name="矩形 123">
              <a:extLst>
                <a:ext uri="{FF2B5EF4-FFF2-40B4-BE49-F238E27FC236}">
                  <a16:creationId xmlns:a16="http://schemas.microsoft.com/office/drawing/2014/main" id="{1F93BF88-8035-410C-B9DA-CD37A425FB57}"/>
                </a:ext>
              </a:extLst>
            </p:cNvPr>
            <p:cNvSpPr/>
            <p:nvPr/>
          </p:nvSpPr>
          <p:spPr>
            <a:xfrm>
              <a:off x="5247843" y="3716972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25" name="设计">
              <a:extLst>
                <a:ext uri="{FF2B5EF4-FFF2-40B4-BE49-F238E27FC236}">
                  <a16:creationId xmlns:a16="http://schemas.microsoft.com/office/drawing/2014/main" id="{440F82F0-1835-44B9-B98B-6887490AF3BB}"/>
                </a:ext>
              </a:extLst>
            </p:cNvPr>
            <p:cNvSpPr txBox="1"/>
            <p:nvPr/>
          </p:nvSpPr>
          <p:spPr>
            <a:xfrm>
              <a:off x="5213711" y="3724388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信息架构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28F1DA11-A73E-4A7E-9D47-4919932E7456}"/>
              </a:ext>
            </a:extLst>
          </p:cNvPr>
          <p:cNvGrpSpPr/>
          <p:nvPr/>
        </p:nvGrpSpPr>
        <p:grpSpPr>
          <a:xfrm>
            <a:off x="5213711" y="4607334"/>
            <a:ext cx="622588" cy="250794"/>
            <a:chOff x="5213711" y="4607334"/>
            <a:chExt cx="622588" cy="250794"/>
          </a:xfrm>
        </p:grpSpPr>
        <p:sp>
          <p:nvSpPr>
            <p:cNvPr id="126" name="矩形 125">
              <a:extLst>
                <a:ext uri="{FF2B5EF4-FFF2-40B4-BE49-F238E27FC236}">
                  <a16:creationId xmlns:a16="http://schemas.microsoft.com/office/drawing/2014/main" id="{27B6D648-77A7-48F9-9F9A-B844B60830ED}"/>
                </a:ext>
              </a:extLst>
            </p:cNvPr>
            <p:cNvSpPr/>
            <p:nvPr/>
          </p:nvSpPr>
          <p:spPr>
            <a:xfrm>
              <a:off x="5247843" y="4607334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27" name="设计">
              <a:extLst>
                <a:ext uri="{FF2B5EF4-FFF2-40B4-BE49-F238E27FC236}">
                  <a16:creationId xmlns:a16="http://schemas.microsoft.com/office/drawing/2014/main" id="{7C9087C7-5997-4D17-8D60-CF2B673B49FD}"/>
                </a:ext>
              </a:extLst>
            </p:cNvPr>
            <p:cNvSpPr txBox="1"/>
            <p:nvPr/>
          </p:nvSpPr>
          <p:spPr>
            <a:xfrm>
              <a:off x="5213711" y="4614750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导航设计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90DB243-AD3D-4D9F-B3CC-1A3C4EE178DF}"/>
              </a:ext>
            </a:extLst>
          </p:cNvPr>
          <p:cNvGrpSpPr/>
          <p:nvPr/>
        </p:nvGrpSpPr>
        <p:grpSpPr>
          <a:xfrm>
            <a:off x="3924268" y="3716972"/>
            <a:ext cx="622588" cy="250794"/>
            <a:chOff x="3924268" y="3716972"/>
            <a:chExt cx="622588" cy="250794"/>
          </a:xfrm>
        </p:grpSpPr>
        <p:sp>
          <p:nvSpPr>
            <p:cNvPr id="128" name="矩形 127">
              <a:extLst>
                <a:ext uri="{FF2B5EF4-FFF2-40B4-BE49-F238E27FC236}">
                  <a16:creationId xmlns:a16="http://schemas.microsoft.com/office/drawing/2014/main" id="{78D63A06-5A0D-4A5A-98A4-45DF31A62F45}"/>
                </a:ext>
              </a:extLst>
            </p:cNvPr>
            <p:cNvSpPr/>
            <p:nvPr/>
          </p:nvSpPr>
          <p:spPr>
            <a:xfrm>
              <a:off x="3958400" y="3716972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29" name="设计">
              <a:extLst>
                <a:ext uri="{FF2B5EF4-FFF2-40B4-BE49-F238E27FC236}">
                  <a16:creationId xmlns:a16="http://schemas.microsoft.com/office/drawing/2014/main" id="{80DBB2DF-AA0E-45FC-96E6-40DB79DBE551}"/>
                </a:ext>
              </a:extLst>
            </p:cNvPr>
            <p:cNvSpPr txBox="1"/>
            <p:nvPr/>
          </p:nvSpPr>
          <p:spPr>
            <a:xfrm>
              <a:off x="3924268" y="3724388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行业趋势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C850A1F-48EC-48C8-8AEE-527792C0311D}"/>
              </a:ext>
            </a:extLst>
          </p:cNvPr>
          <p:cNvGrpSpPr/>
          <p:nvPr/>
        </p:nvGrpSpPr>
        <p:grpSpPr>
          <a:xfrm>
            <a:off x="3924268" y="3410754"/>
            <a:ext cx="622588" cy="250794"/>
            <a:chOff x="3924268" y="3341367"/>
            <a:chExt cx="622588" cy="250794"/>
          </a:xfrm>
        </p:grpSpPr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91E9B17C-5660-437A-AC07-B5EFF1182675}"/>
                </a:ext>
              </a:extLst>
            </p:cNvPr>
            <p:cNvSpPr/>
            <p:nvPr/>
          </p:nvSpPr>
          <p:spPr>
            <a:xfrm>
              <a:off x="3958400" y="3341367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31" name="设计">
              <a:extLst>
                <a:ext uri="{FF2B5EF4-FFF2-40B4-BE49-F238E27FC236}">
                  <a16:creationId xmlns:a16="http://schemas.microsoft.com/office/drawing/2014/main" id="{61FCBFB1-8352-44BB-BD43-512DA50433B9}"/>
                </a:ext>
              </a:extLst>
            </p:cNvPr>
            <p:cNvSpPr txBox="1"/>
            <p:nvPr/>
          </p:nvSpPr>
          <p:spPr>
            <a:xfrm>
              <a:off x="3924268" y="3348783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用户分析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49FC879-8795-403B-9786-309AE08324FD}"/>
              </a:ext>
            </a:extLst>
          </p:cNvPr>
          <p:cNvGrpSpPr/>
          <p:nvPr/>
        </p:nvGrpSpPr>
        <p:grpSpPr>
          <a:xfrm>
            <a:off x="3924268" y="4925166"/>
            <a:ext cx="622588" cy="250794"/>
            <a:chOff x="3924268" y="4982939"/>
            <a:chExt cx="622588" cy="250794"/>
          </a:xfrm>
        </p:grpSpPr>
        <p:sp>
          <p:nvSpPr>
            <p:cNvPr id="132" name="矩形 131">
              <a:extLst>
                <a:ext uri="{FF2B5EF4-FFF2-40B4-BE49-F238E27FC236}">
                  <a16:creationId xmlns:a16="http://schemas.microsoft.com/office/drawing/2014/main" id="{AA701145-69FE-4C61-91CF-E8AB17F679E2}"/>
                </a:ext>
              </a:extLst>
            </p:cNvPr>
            <p:cNvSpPr/>
            <p:nvPr/>
          </p:nvSpPr>
          <p:spPr>
            <a:xfrm>
              <a:off x="3958400" y="4982939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33" name="设计">
              <a:extLst>
                <a:ext uri="{FF2B5EF4-FFF2-40B4-BE49-F238E27FC236}">
                  <a16:creationId xmlns:a16="http://schemas.microsoft.com/office/drawing/2014/main" id="{0545A195-0482-49B7-BDAD-5AC0C1B0CFAD}"/>
                </a:ext>
              </a:extLst>
            </p:cNvPr>
            <p:cNvSpPr txBox="1"/>
            <p:nvPr/>
          </p:nvSpPr>
          <p:spPr>
            <a:xfrm>
              <a:off x="3924268" y="4990355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目标分析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AB726EC0-7302-48D4-98A9-1F3DDC434C0E}"/>
              </a:ext>
            </a:extLst>
          </p:cNvPr>
          <p:cNvGrpSpPr/>
          <p:nvPr/>
        </p:nvGrpSpPr>
        <p:grpSpPr>
          <a:xfrm>
            <a:off x="3924268" y="4607334"/>
            <a:ext cx="622588" cy="250794"/>
            <a:chOff x="3924268" y="4607334"/>
            <a:chExt cx="622588" cy="250794"/>
          </a:xfrm>
        </p:grpSpPr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5CE45E3B-880F-455C-BF63-B6CFA87A9E4B}"/>
                </a:ext>
              </a:extLst>
            </p:cNvPr>
            <p:cNvSpPr/>
            <p:nvPr/>
          </p:nvSpPr>
          <p:spPr>
            <a:xfrm>
              <a:off x="3958400" y="4607334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35" name="设计">
              <a:extLst>
                <a:ext uri="{FF2B5EF4-FFF2-40B4-BE49-F238E27FC236}">
                  <a16:creationId xmlns:a16="http://schemas.microsoft.com/office/drawing/2014/main" id="{A91570DE-CF0F-4449-B965-9FE9E31C97E7}"/>
                </a:ext>
              </a:extLst>
            </p:cNvPr>
            <p:cNvSpPr txBox="1"/>
            <p:nvPr/>
          </p:nvSpPr>
          <p:spPr>
            <a:xfrm>
              <a:off x="3924268" y="4614750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HMW</a:t>
              </a: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分析法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04B3A92-98B1-475F-9C4A-6AC60132B480}"/>
              </a:ext>
            </a:extLst>
          </p:cNvPr>
          <p:cNvGrpSpPr/>
          <p:nvPr/>
        </p:nvGrpSpPr>
        <p:grpSpPr>
          <a:xfrm>
            <a:off x="3924268" y="3089262"/>
            <a:ext cx="622588" cy="250794"/>
            <a:chOff x="3924268" y="2986911"/>
            <a:chExt cx="622588" cy="250794"/>
          </a:xfrm>
        </p:grpSpPr>
        <p:sp>
          <p:nvSpPr>
            <p:cNvPr id="136" name="矩形 135">
              <a:extLst>
                <a:ext uri="{FF2B5EF4-FFF2-40B4-BE49-F238E27FC236}">
                  <a16:creationId xmlns:a16="http://schemas.microsoft.com/office/drawing/2014/main" id="{36F11589-1D20-452E-8F09-F5E72067875F}"/>
                </a:ext>
              </a:extLst>
            </p:cNvPr>
            <p:cNvSpPr/>
            <p:nvPr/>
          </p:nvSpPr>
          <p:spPr>
            <a:xfrm>
              <a:off x="3958400" y="2986911"/>
              <a:ext cx="554324" cy="250794"/>
            </a:xfrm>
            <a:prstGeom prst="rect">
              <a:avLst/>
            </a:prstGeom>
            <a:noFill/>
            <a:ln w="635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37" name="设计">
              <a:extLst>
                <a:ext uri="{FF2B5EF4-FFF2-40B4-BE49-F238E27FC236}">
                  <a16:creationId xmlns:a16="http://schemas.microsoft.com/office/drawing/2014/main" id="{64EE6760-A2C1-44D3-A075-70AAE871E70A}"/>
                </a:ext>
              </a:extLst>
            </p:cNvPr>
            <p:cNvSpPr txBox="1"/>
            <p:nvPr/>
          </p:nvSpPr>
          <p:spPr>
            <a:xfrm>
              <a:off x="3924268" y="2994327"/>
              <a:ext cx="622588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Autofit/>
            </a:bodyPr>
            <a:lstStyle>
              <a:lvl1pPr algn="ctr" defTabSz="1219169">
                <a:defRPr sz="1200">
                  <a:solidFill>
                    <a:srgbClr val="3C5DEB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 marL="0" marR="0" lvl="0" indent="0" algn="ctr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ea"/>
                  <a:ea typeface="+mn-ea"/>
                  <a:cs typeface="OPPOSans H" panose="00020600040101010101" pitchFamily="18" charset="-122"/>
                  <a:sym typeface="PingFang SC Semibold"/>
                </a:rPr>
                <a:t>头脑风暴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endParaRPr>
            </a:p>
          </p:txBody>
        </p:sp>
      </p:grpSp>
      <p:sp>
        <p:nvSpPr>
          <p:cNvPr id="138" name="矩形 137">
            <a:extLst>
              <a:ext uri="{FF2B5EF4-FFF2-40B4-BE49-F238E27FC236}">
                <a16:creationId xmlns:a16="http://schemas.microsoft.com/office/drawing/2014/main" id="{0B953CF4-0CE6-467D-808C-570A853CE5F1}"/>
              </a:ext>
            </a:extLst>
          </p:cNvPr>
          <p:cNvSpPr/>
          <p:nvPr/>
        </p:nvSpPr>
        <p:spPr>
          <a:xfrm>
            <a:off x="3237221" y="2531137"/>
            <a:ext cx="554324" cy="250794"/>
          </a:xfrm>
          <a:prstGeom prst="rect">
            <a:avLst/>
          </a:prstGeom>
          <a:noFill/>
          <a:ln w="635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9" name="设计">
            <a:extLst>
              <a:ext uri="{FF2B5EF4-FFF2-40B4-BE49-F238E27FC236}">
                <a16:creationId xmlns:a16="http://schemas.microsoft.com/office/drawing/2014/main" id="{BF5B675D-796C-4E6E-8212-0A35E5469CEE}"/>
              </a:ext>
            </a:extLst>
          </p:cNvPr>
          <p:cNvSpPr txBox="1"/>
          <p:nvPr/>
        </p:nvSpPr>
        <p:spPr>
          <a:xfrm>
            <a:off x="3203089" y="2538553"/>
            <a:ext cx="622588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运营数据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44E2E113-4208-4A8C-B28F-527030D3B024}"/>
              </a:ext>
            </a:extLst>
          </p:cNvPr>
          <p:cNvSpPr/>
          <p:nvPr/>
        </p:nvSpPr>
        <p:spPr>
          <a:xfrm>
            <a:off x="2619362" y="2526653"/>
            <a:ext cx="554324" cy="250794"/>
          </a:xfrm>
          <a:prstGeom prst="rect">
            <a:avLst/>
          </a:prstGeom>
          <a:noFill/>
          <a:ln w="635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41" name="设计">
            <a:extLst>
              <a:ext uri="{FF2B5EF4-FFF2-40B4-BE49-F238E27FC236}">
                <a16:creationId xmlns:a16="http://schemas.microsoft.com/office/drawing/2014/main" id="{D373D067-F48F-4E4B-8316-74A05613B280}"/>
              </a:ext>
            </a:extLst>
          </p:cNvPr>
          <p:cNvSpPr txBox="1"/>
          <p:nvPr/>
        </p:nvSpPr>
        <p:spPr>
          <a:xfrm>
            <a:off x="2585230" y="2534069"/>
            <a:ext cx="622588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竞品分析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D1F80348-F043-4A82-8E8E-906547EFA038}"/>
              </a:ext>
            </a:extLst>
          </p:cNvPr>
          <p:cNvSpPr/>
          <p:nvPr/>
        </p:nvSpPr>
        <p:spPr>
          <a:xfrm>
            <a:off x="1996774" y="2528081"/>
            <a:ext cx="554324" cy="250794"/>
          </a:xfrm>
          <a:prstGeom prst="rect">
            <a:avLst/>
          </a:prstGeom>
          <a:noFill/>
          <a:ln w="635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43" name="设计">
            <a:extLst>
              <a:ext uri="{FF2B5EF4-FFF2-40B4-BE49-F238E27FC236}">
                <a16:creationId xmlns:a16="http://schemas.microsoft.com/office/drawing/2014/main" id="{B277AAEE-45B5-44F6-A4BA-FE12D521DEE3}"/>
              </a:ext>
            </a:extLst>
          </p:cNvPr>
          <p:cNvSpPr txBox="1"/>
          <p:nvPr/>
        </p:nvSpPr>
        <p:spPr>
          <a:xfrm>
            <a:off x="1962642" y="2564588"/>
            <a:ext cx="622588" cy="177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专家走查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6C5EE066-0F6D-4529-822B-D923383C05BD}"/>
              </a:ext>
            </a:extLst>
          </p:cNvPr>
          <p:cNvSpPr/>
          <p:nvPr/>
        </p:nvSpPr>
        <p:spPr>
          <a:xfrm>
            <a:off x="3271353" y="5376112"/>
            <a:ext cx="554324" cy="250794"/>
          </a:xfrm>
          <a:prstGeom prst="rect">
            <a:avLst/>
          </a:prstGeom>
          <a:noFill/>
          <a:ln w="635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45" name="设计">
            <a:extLst>
              <a:ext uri="{FF2B5EF4-FFF2-40B4-BE49-F238E27FC236}">
                <a16:creationId xmlns:a16="http://schemas.microsoft.com/office/drawing/2014/main" id="{81A8A27B-F76F-44AB-8561-66F8CAA6D035}"/>
              </a:ext>
            </a:extLst>
          </p:cNvPr>
          <p:cNvSpPr txBox="1"/>
          <p:nvPr/>
        </p:nvSpPr>
        <p:spPr>
          <a:xfrm>
            <a:off x="3237221" y="5383528"/>
            <a:ext cx="622588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目标导向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660AE316-4675-4CA7-9A47-DE0658646D12}"/>
              </a:ext>
            </a:extLst>
          </p:cNvPr>
          <p:cNvSpPr/>
          <p:nvPr/>
        </p:nvSpPr>
        <p:spPr>
          <a:xfrm>
            <a:off x="2619362" y="5376676"/>
            <a:ext cx="554324" cy="250794"/>
          </a:xfrm>
          <a:prstGeom prst="rect">
            <a:avLst/>
          </a:prstGeom>
          <a:noFill/>
          <a:ln w="635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47" name="设计">
            <a:extLst>
              <a:ext uri="{FF2B5EF4-FFF2-40B4-BE49-F238E27FC236}">
                <a16:creationId xmlns:a16="http://schemas.microsoft.com/office/drawing/2014/main" id="{77CDC55A-D157-415D-BD5C-D12A40F3C623}"/>
              </a:ext>
            </a:extLst>
          </p:cNvPr>
          <p:cNvSpPr txBox="1"/>
          <p:nvPr/>
        </p:nvSpPr>
        <p:spPr>
          <a:xfrm>
            <a:off x="2585230" y="5384092"/>
            <a:ext cx="622588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意见反馈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148" name="矩形 147">
            <a:extLst>
              <a:ext uri="{FF2B5EF4-FFF2-40B4-BE49-F238E27FC236}">
                <a16:creationId xmlns:a16="http://schemas.microsoft.com/office/drawing/2014/main" id="{E267021B-1A42-4406-8B2A-DB2D561DA119}"/>
              </a:ext>
            </a:extLst>
          </p:cNvPr>
          <p:cNvSpPr/>
          <p:nvPr/>
        </p:nvSpPr>
        <p:spPr>
          <a:xfrm>
            <a:off x="1995526" y="5368696"/>
            <a:ext cx="554324" cy="250794"/>
          </a:xfrm>
          <a:prstGeom prst="rect">
            <a:avLst/>
          </a:prstGeom>
          <a:noFill/>
          <a:ln w="635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49" name="设计">
            <a:extLst>
              <a:ext uri="{FF2B5EF4-FFF2-40B4-BE49-F238E27FC236}">
                <a16:creationId xmlns:a16="http://schemas.microsoft.com/office/drawing/2014/main" id="{167FE0BD-05C0-46D1-9FD4-BF82C52CA330}"/>
              </a:ext>
            </a:extLst>
          </p:cNvPr>
          <p:cNvSpPr txBox="1"/>
          <p:nvPr/>
        </p:nvSpPr>
        <p:spPr>
          <a:xfrm>
            <a:off x="1961394" y="5376112"/>
            <a:ext cx="622588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用户访谈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82" name="椭圆 81">
            <a:extLst>
              <a:ext uri="{FF2B5EF4-FFF2-40B4-BE49-F238E27FC236}">
                <a16:creationId xmlns:a16="http://schemas.microsoft.com/office/drawing/2014/main" id="{BAE17C50-74F1-4368-A829-6CA3B460B60C}"/>
              </a:ext>
            </a:extLst>
          </p:cNvPr>
          <p:cNvSpPr/>
          <p:nvPr/>
        </p:nvSpPr>
        <p:spPr>
          <a:xfrm>
            <a:off x="2225380" y="3429000"/>
            <a:ext cx="1331908" cy="1331908"/>
          </a:xfrm>
          <a:prstGeom prst="ellipse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63EF23C8-E335-4F78-93BB-3E1A27F13AFE}"/>
              </a:ext>
            </a:extLst>
          </p:cNvPr>
          <p:cNvSpPr/>
          <p:nvPr/>
        </p:nvSpPr>
        <p:spPr>
          <a:xfrm>
            <a:off x="1930933" y="4260880"/>
            <a:ext cx="593734" cy="250794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20644218-C58E-422D-8930-ACEC1108CF35}"/>
              </a:ext>
            </a:extLst>
          </p:cNvPr>
          <p:cNvSpPr/>
          <p:nvPr/>
        </p:nvSpPr>
        <p:spPr>
          <a:xfrm>
            <a:off x="2196754" y="4065805"/>
            <a:ext cx="62092" cy="62092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3" name="提升主题的美化质量">
            <a:extLst>
              <a:ext uri="{FF2B5EF4-FFF2-40B4-BE49-F238E27FC236}">
                <a16:creationId xmlns:a16="http://schemas.microsoft.com/office/drawing/2014/main" id="{EC6638EE-48F2-4595-8898-FEF55E96C158}"/>
              </a:ext>
            </a:extLst>
          </p:cNvPr>
          <p:cNvSpPr txBox="1"/>
          <p:nvPr/>
        </p:nvSpPr>
        <p:spPr>
          <a:xfrm>
            <a:off x="2078913" y="4280398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战略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36E81E38-B97E-4360-8A6A-D2297B9B6CE3}"/>
              </a:ext>
            </a:extLst>
          </p:cNvPr>
          <p:cNvSpPr/>
          <p:nvPr/>
        </p:nvSpPr>
        <p:spPr>
          <a:xfrm rot="3600000">
            <a:off x="2516921" y="3492919"/>
            <a:ext cx="68354" cy="58999"/>
          </a:xfrm>
          <a:prstGeom prst="triangl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4" name="等腰三角形 83">
            <a:extLst>
              <a:ext uri="{FF2B5EF4-FFF2-40B4-BE49-F238E27FC236}">
                <a16:creationId xmlns:a16="http://schemas.microsoft.com/office/drawing/2014/main" id="{0BB13862-91AC-48B4-8BE1-8A826B6A990B}"/>
              </a:ext>
            </a:extLst>
          </p:cNvPr>
          <p:cNvSpPr/>
          <p:nvPr/>
        </p:nvSpPr>
        <p:spPr>
          <a:xfrm rot="18000000" flipV="1">
            <a:off x="3261406" y="3541393"/>
            <a:ext cx="68354" cy="58999"/>
          </a:xfrm>
          <a:prstGeom prst="triangl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5" name="椭圆 84">
            <a:extLst>
              <a:ext uri="{FF2B5EF4-FFF2-40B4-BE49-F238E27FC236}">
                <a16:creationId xmlns:a16="http://schemas.microsoft.com/office/drawing/2014/main" id="{E338089E-3255-4B1F-8551-AA2EEC8A12AA}"/>
              </a:ext>
            </a:extLst>
          </p:cNvPr>
          <p:cNvSpPr/>
          <p:nvPr/>
        </p:nvSpPr>
        <p:spPr>
          <a:xfrm>
            <a:off x="3569210" y="2127334"/>
            <a:ext cx="3876941" cy="3876941"/>
          </a:xfrm>
          <a:prstGeom prst="ellipse">
            <a:avLst/>
          </a:prstGeom>
          <a:noFill/>
          <a:ln w="9525" cap="flat">
            <a:gradFill>
              <a:gsLst>
                <a:gs pos="57041">
                  <a:srgbClr val="3C5DEB">
                    <a:alpha val="0"/>
                  </a:srgbClr>
                </a:gs>
                <a:gs pos="40500">
                  <a:srgbClr val="3C5DEB">
                    <a:alpha val="0"/>
                  </a:srgbClr>
                </a:gs>
                <a:gs pos="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304970C-8C9E-4FA3-882A-3B70527794BF}"/>
              </a:ext>
            </a:extLst>
          </p:cNvPr>
          <p:cNvSpPr/>
          <p:nvPr/>
        </p:nvSpPr>
        <p:spPr>
          <a:xfrm>
            <a:off x="7143848" y="4260880"/>
            <a:ext cx="593734" cy="250794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A35FFDC6-F150-46E9-82DE-63B0D29BCA69}"/>
              </a:ext>
            </a:extLst>
          </p:cNvPr>
          <p:cNvSpPr/>
          <p:nvPr/>
        </p:nvSpPr>
        <p:spPr>
          <a:xfrm>
            <a:off x="7409669" y="4065805"/>
            <a:ext cx="62092" cy="62092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4" name="提升主题的美化质量">
            <a:extLst>
              <a:ext uri="{FF2B5EF4-FFF2-40B4-BE49-F238E27FC236}">
                <a16:creationId xmlns:a16="http://schemas.microsoft.com/office/drawing/2014/main" id="{6C3DABCF-D76B-4E32-9E1F-B896F985F4FE}"/>
              </a:ext>
            </a:extLst>
          </p:cNvPr>
          <p:cNvSpPr txBox="1"/>
          <p:nvPr/>
        </p:nvSpPr>
        <p:spPr>
          <a:xfrm>
            <a:off x="7291827" y="4280398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表现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532CBD8-EFEF-43D7-B7E7-EB930C1D9D9A}"/>
              </a:ext>
            </a:extLst>
          </p:cNvPr>
          <p:cNvSpPr/>
          <p:nvPr/>
        </p:nvSpPr>
        <p:spPr>
          <a:xfrm>
            <a:off x="5828348" y="4260880"/>
            <a:ext cx="593734" cy="250794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D5378841-1F01-4243-8913-9B7933D135CC}"/>
              </a:ext>
            </a:extLst>
          </p:cNvPr>
          <p:cNvSpPr/>
          <p:nvPr/>
        </p:nvSpPr>
        <p:spPr>
          <a:xfrm>
            <a:off x="6094169" y="4065805"/>
            <a:ext cx="62092" cy="62092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1" name="提升主题的美化质量">
            <a:extLst>
              <a:ext uri="{FF2B5EF4-FFF2-40B4-BE49-F238E27FC236}">
                <a16:creationId xmlns:a16="http://schemas.microsoft.com/office/drawing/2014/main" id="{78FDA9E9-2ACA-436E-AF33-0D3721915D03}"/>
              </a:ext>
            </a:extLst>
          </p:cNvPr>
          <p:cNvSpPr txBox="1"/>
          <p:nvPr/>
        </p:nvSpPr>
        <p:spPr>
          <a:xfrm>
            <a:off x="5976328" y="4280398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框架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6D2EEFB0-A2FC-4AE3-BAEC-CD2FA23E65AC}"/>
              </a:ext>
            </a:extLst>
          </p:cNvPr>
          <p:cNvSpPr/>
          <p:nvPr/>
        </p:nvSpPr>
        <p:spPr>
          <a:xfrm>
            <a:off x="4538455" y="4260880"/>
            <a:ext cx="593734" cy="250794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C5FB77F8-2484-414F-BD70-26F3667ABB58}"/>
              </a:ext>
            </a:extLst>
          </p:cNvPr>
          <p:cNvSpPr/>
          <p:nvPr/>
        </p:nvSpPr>
        <p:spPr>
          <a:xfrm>
            <a:off x="4804276" y="4065805"/>
            <a:ext cx="62092" cy="62092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5" name="提升主题的美化质量">
            <a:extLst>
              <a:ext uri="{FF2B5EF4-FFF2-40B4-BE49-F238E27FC236}">
                <a16:creationId xmlns:a16="http://schemas.microsoft.com/office/drawing/2014/main" id="{33CAAF30-2915-43CA-B0A4-3516409695A2}"/>
              </a:ext>
            </a:extLst>
          </p:cNvPr>
          <p:cNvSpPr txBox="1"/>
          <p:nvPr/>
        </p:nvSpPr>
        <p:spPr>
          <a:xfrm>
            <a:off x="4686435" y="4280398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结构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572F2F51-26D0-4073-9E57-48202221F3B4}"/>
              </a:ext>
            </a:extLst>
          </p:cNvPr>
          <p:cNvSpPr/>
          <p:nvPr/>
        </p:nvSpPr>
        <p:spPr>
          <a:xfrm>
            <a:off x="3266955" y="4260880"/>
            <a:ext cx="593734" cy="250794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1ADC75C1-9C0C-4572-BC28-675028DB4A33}"/>
              </a:ext>
            </a:extLst>
          </p:cNvPr>
          <p:cNvSpPr/>
          <p:nvPr/>
        </p:nvSpPr>
        <p:spPr>
          <a:xfrm>
            <a:off x="3532776" y="4065805"/>
            <a:ext cx="62092" cy="62092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9" name="提升主题的美化质量">
            <a:extLst>
              <a:ext uri="{FF2B5EF4-FFF2-40B4-BE49-F238E27FC236}">
                <a16:creationId xmlns:a16="http://schemas.microsoft.com/office/drawing/2014/main" id="{D0F507CA-F473-40CB-91B2-938D2D023A5F}"/>
              </a:ext>
            </a:extLst>
          </p:cNvPr>
          <p:cNvSpPr txBox="1"/>
          <p:nvPr/>
        </p:nvSpPr>
        <p:spPr>
          <a:xfrm>
            <a:off x="3414936" y="4280398"/>
            <a:ext cx="297774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范围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A4DF606-E870-489F-B789-70636EB04C1C}"/>
              </a:ext>
            </a:extLst>
          </p:cNvPr>
          <p:cNvSpPr/>
          <p:nvPr/>
        </p:nvSpPr>
        <p:spPr>
          <a:xfrm>
            <a:off x="2319971" y="1853562"/>
            <a:ext cx="113139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7" name="Object29">
            <a:extLst>
              <a:ext uri="{FF2B5EF4-FFF2-40B4-BE49-F238E27FC236}">
                <a16:creationId xmlns:a16="http://schemas.microsoft.com/office/drawing/2014/main" id="{CFBD8CD4-4026-4D45-8C17-FF3AD0416E38}"/>
              </a:ext>
            </a:extLst>
          </p:cNvPr>
          <p:cNvSpPr txBox="1"/>
          <p:nvPr/>
        </p:nvSpPr>
        <p:spPr>
          <a:xfrm>
            <a:off x="2399705" y="1946869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质疑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&amp;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调研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88" name="设计">
            <a:extLst>
              <a:ext uri="{FF2B5EF4-FFF2-40B4-BE49-F238E27FC236}">
                <a16:creationId xmlns:a16="http://schemas.microsoft.com/office/drawing/2014/main" id="{E7733FE6-2096-4A97-BBFC-496ECD768C2E}"/>
              </a:ext>
            </a:extLst>
          </p:cNvPr>
          <p:cNvSpPr txBox="1"/>
          <p:nvPr/>
        </p:nvSpPr>
        <p:spPr>
          <a:xfrm>
            <a:off x="2195537" y="3655953"/>
            <a:ext cx="622588" cy="177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发现问题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89" name="设计">
            <a:extLst>
              <a:ext uri="{FF2B5EF4-FFF2-40B4-BE49-F238E27FC236}">
                <a16:creationId xmlns:a16="http://schemas.microsoft.com/office/drawing/2014/main" id="{896A31DA-D358-45A1-AC22-864CACF8FF15}"/>
              </a:ext>
            </a:extLst>
          </p:cNvPr>
          <p:cNvSpPr txBox="1"/>
          <p:nvPr/>
        </p:nvSpPr>
        <p:spPr>
          <a:xfrm>
            <a:off x="2944641" y="3653638"/>
            <a:ext cx="622588" cy="177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定义问题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90" name="等腰三角形 89">
            <a:extLst>
              <a:ext uri="{FF2B5EF4-FFF2-40B4-BE49-F238E27FC236}">
                <a16:creationId xmlns:a16="http://schemas.microsoft.com/office/drawing/2014/main" id="{8423D868-C158-4084-AF27-34C5DCC77AEA}"/>
              </a:ext>
            </a:extLst>
          </p:cNvPr>
          <p:cNvSpPr/>
          <p:nvPr/>
        </p:nvSpPr>
        <p:spPr>
          <a:xfrm rot="3600000">
            <a:off x="4461641" y="2381432"/>
            <a:ext cx="68354" cy="58999"/>
          </a:xfrm>
          <a:prstGeom prst="triangl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1" name="等腰三角形 90">
            <a:extLst>
              <a:ext uri="{FF2B5EF4-FFF2-40B4-BE49-F238E27FC236}">
                <a16:creationId xmlns:a16="http://schemas.microsoft.com/office/drawing/2014/main" id="{62BF940F-D57E-4363-A1D9-6DF81E9E706D}"/>
              </a:ext>
            </a:extLst>
          </p:cNvPr>
          <p:cNvSpPr/>
          <p:nvPr/>
        </p:nvSpPr>
        <p:spPr>
          <a:xfrm rot="18000000" flipV="1">
            <a:off x="6465752" y="2381433"/>
            <a:ext cx="68354" cy="58999"/>
          </a:xfrm>
          <a:prstGeom prst="triangl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2" name="设计">
            <a:extLst>
              <a:ext uri="{FF2B5EF4-FFF2-40B4-BE49-F238E27FC236}">
                <a16:creationId xmlns:a16="http://schemas.microsoft.com/office/drawing/2014/main" id="{5C89CF43-3970-4480-B274-0889D5BE725C}"/>
              </a:ext>
            </a:extLst>
          </p:cNvPr>
          <p:cNvSpPr txBox="1"/>
          <p:nvPr/>
        </p:nvSpPr>
        <p:spPr>
          <a:xfrm>
            <a:off x="3796017" y="2306567"/>
            <a:ext cx="622588" cy="177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构思方案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93" name="设计">
            <a:extLst>
              <a:ext uri="{FF2B5EF4-FFF2-40B4-BE49-F238E27FC236}">
                <a16:creationId xmlns:a16="http://schemas.microsoft.com/office/drawing/2014/main" id="{0B7B86AC-0EFA-49E6-8CEE-91C5B810DA9E}"/>
              </a:ext>
            </a:extLst>
          </p:cNvPr>
          <p:cNvSpPr txBox="1"/>
          <p:nvPr/>
        </p:nvSpPr>
        <p:spPr>
          <a:xfrm>
            <a:off x="6573459" y="2300330"/>
            <a:ext cx="622588" cy="177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交付方案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208009C1-559D-470A-9A90-E8B32E84A2D0}"/>
              </a:ext>
            </a:extLst>
          </p:cNvPr>
          <p:cNvSpPr/>
          <p:nvPr/>
        </p:nvSpPr>
        <p:spPr>
          <a:xfrm>
            <a:off x="4924666" y="1853562"/>
            <a:ext cx="113139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5" name="Object29">
            <a:extLst>
              <a:ext uri="{FF2B5EF4-FFF2-40B4-BE49-F238E27FC236}">
                <a16:creationId xmlns:a16="http://schemas.microsoft.com/office/drawing/2014/main" id="{F5CE55DF-8473-4518-92FD-69A1E3E666D4}"/>
              </a:ext>
            </a:extLst>
          </p:cNvPr>
          <p:cNvSpPr txBox="1"/>
          <p:nvPr/>
        </p:nvSpPr>
        <p:spPr>
          <a:xfrm>
            <a:off x="5004400" y="1946869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发散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&amp;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构思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9A0EC843-FFA9-47A7-BF8E-72400A3698B3}"/>
              </a:ext>
            </a:extLst>
          </p:cNvPr>
          <p:cNvSpPr/>
          <p:nvPr/>
        </p:nvSpPr>
        <p:spPr>
          <a:xfrm>
            <a:off x="8131412" y="1853562"/>
            <a:ext cx="113139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7" name="Object29">
            <a:extLst>
              <a:ext uri="{FF2B5EF4-FFF2-40B4-BE49-F238E27FC236}">
                <a16:creationId xmlns:a16="http://schemas.microsoft.com/office/drawing/2014/main" id="{480373A1-5014-488E-9E3D-F180AF62F158}"/>
              </a:ext>
            </a:extLst>
          </p:cNvPr>
          <p:cNvSpPr txBox="1"/>
          <p:nvPr/>
        </p:nvSpPr>
        <p:spPr>
          <a:xfrm>
            <a:off x="8211146" y="1946869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研发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&amp;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测试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3895AE79-AC2A-4A94-B401-3BB19FA2D591}"/>
              </a:ext>
            </a:extLst>
          </p:cNvPr>
          <p:cNvCxnSpPr>
            <a:cxnSpLocks/>
            <a:endCxn id="141" idx="2"/>
          </p:cNvCxnSpPr>
          <p:nvPr/>
        </p:nvCxnSpPr>
        <p:spPr>
          <a:xfrm flipH="1" flipV="1">
            <a:off x="2896524" y="2770031"/>
            <a:ext cx="101" cy="1357866"/>
          </a:xfrm>
          <a:prstGeom prst="straightConnector1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连接符: 肘形 29">
            <a:extLst>
              <a:ext uri="{FF2B5EF4-FFF2-40B4-BE49-F238E27FC236}">
                <a16:creationId xmlns:a16="http://schemas.microsoft.com/office/drawing/2014/main" id="{6E17CEBF-2148-4B46-B0B3-169B1BFFA3DF}"/>
              </a:ext>
            </a:extLst>
          </p:cNvPr>
          <p:cNvCxnSpPr>
            <a:stCxn id="142" idx="2"/>
            <a:endCxn id="139" idx="2"/>
          </p:cNvCxnSpPr>
          <p:nvPr/>
        </p:nvCxnSpPr>
        <p:spPr>
          <a:xfrm rot="5400000" flipH="1" flipV="1">
            <a:off x="2891979" y="2156471"/>
            <a:ext cx="4360" cy="1240447"/>
          </a:xfrm>
          <a:prstGeom prst="bentConnector3">
            <a:avLst>
              <a:gd name="adj1" fmla="val -5243119"/>
            </a:avLst>
          </a:prstGeom>
          <a:noFill/>
          <a:ln w="9525" cap="flat">
            <a:solidFill>
              <a:schemeClr val="accent1"/>
            </a:solidFill>
            <a:prstDash val="dash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2AAB1576-7112-46E0-89EE-A6B5DA0A336A}"/>
              </a:ext>
            </a:extLst>
          </p:cNvPr>
          <p:cNvGrpSpPr/>
          <p:nvPr/>
        </p:nvGrpSpPr>
        <p:grpSpPr>
          <a:xfrm flipV="1">
            <a:off x="2273935" y="3967766"/>
            <a:ext cx="1240447" cy="1357866"/>
            <a:chOff x="2273935" y="2936308"/>
            <a:chExt cx="1240447" cy="1357866"/>
          </a:xfrm>
        </p:grpSpPr>
        <p:cxnSp>
          <p:nvCxnSpPr>
            <p:cNvPr id="107" name="直接箭头连接符 106">
              <a:extLst>
                <a:ext uri="{FF2B5EF4-FFF2-40B4-BE49-F238E27FC236}">
                  <a16:creationId xmlns:a16="http://schemas.microsoft.com/office/drawing/2014/main" id="{B4F7CB28-923F-4809-AD0E-DC6E113F085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6524" y="2936308"/>
              <a:ext cx="101" cy="1357866"/>
            </a:xfrm>
            <a:prstGeom prst="straightConnector1">
              <a:avLst/>
            </a:prstGeom>
            <a:noFill/>
            <a:ln w="9525" cap="flat">
              <a:solidFill>
                <a:schemeClr val="accent1"/>
              </a:solidFill>
              <a:prstDash val="dash"/>
              <a:miter lim="8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8" name="连接符: 肘形 107">
              <a:extLst>
                <a:ext uri="{FF2B5EF4-FFF2-40B4-BE49-F238E27FC236}">
                  <a16:creationId xmlns:a16="http://schemas.microsoft.com/office/drawing/2014/main" id="{62F9FEFD-8A4C-4775-87E2-9E9DDEA4E565}"/>
                </a:ext>
              </a:extLst>
            </p:cNvPr>
            <p:cNvCxnSpPr/>
            <p:nvPr/>
          </p:nvCxnSpPr>
          <p:spPr>
            <a:xfrm rot="5400000" flipH="1" flipV="1">
              <a:off x="2891979" y="2322748"/>
              <a:ext cx="4360" cy="1240447"/>
            </a:xfrm>
            <a:prstGeom prst="bentConnector3">
              <a:avLst>
                <a:gd name="adj1" fmla="val -5243119"/>
              </a:avLst>
            </a:prstGeom>
            <a:noFill/>
            <a:ln w="9525" cap="flat">
              <a:solidFill>
                <a:schemeClr val="accent1"/>
              </a:solidFill>
              <a:prstDash val="dash"/>
              <a:miter lim="800000"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2776617698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23">
            <a:extLst>
              <a:ext uri="{FF2B5EF4-FFF2-40B4-BE49-F238E27FC236}">
                <a16:creationId xmlns:a16="http://schemas.microsoft.com/office/drawing/2014/main" id="{62590956-C79F-4A65-B003-7B261159F4D4}"/>
              </a:ext>
            </a:extLst>
          </p:cNvPr>
          <p:cNvSpPr txBox="1"/>
          <p:nvPr/>
        </p:nvSpPr>
        <p:spPr>
          <a:xfrm>
            <a:off x="666750" y="800099"/>
            <a:ext cx="102758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itchFamily="18" charset="-122"/>
                <a:ea typeface="OPPOSans R" pitchFamily="18" charset="-122"/>
                <a:cs typeface="OPPOSans R" pitchFamily="18" charset="-122"/>
                <a:sym typeface="Helvetica"/>
              </a:rPr>
              <a:t>流程变革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itchFamily="18" charset="-122"/>
              <a:ea typeface="OPPOSans R" pitchFamily="18" charset="-122"/>
              <a:cs typeface="OPPOSans R" pitchFamily="18" charset="-122"/>
              <a:sym typeface="Helvetica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BEF5D6B3-D867-4229-982E-BFECE806A3EE}"/>
              </a:ext>
            </a:extLst>
          </p:cNvPr>
          <p:cNvSpPr txBox="1"/>
          <p:nvPr/>
        </p:nvSpPr>
        <p:spPr>
          <a:xfrm>
            <a:off x="1727596" y="800099"/>
            <a:ext cx="6782992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设计前置，覆盖全程，建立充分话语权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443C87B6-4DBF-499D-B34E-830A65F7B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3470275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5">
            <a:extLst>
              <a:ext uri="{FF2B5EF4-FFF2-40B4-BE49-F238E27FC236}">
                <a16:creationId xmlns:a16="http://schemas.microsoft.com/office/drawing/2014/main" id="{C1C39952-CDE5-4BFE-A655-65D670B028F2}"/>
              </a:ext>
            </a:extLst>
          </p:cNvPr>
          <p:cNvSpPr txBox="1"/>
          <p:nvPr/>
        </p:nvSpPr>
        <p:spPr>
          <a:xfrm>
            <a:off x="798006" y="1331598"/>
            <a:ext cx="3285044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全程加入，得到各角色认可，实现设计价值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79" name="矩形">
            <a:extLst>
              <a:ext uri="{FF2B5EF4-FFF2-40B4-BE49-F238E27FC236}">
                <a16:creationId xmlns:a16="http://schemas.microsoft.com/office/drawing/2014/main" id="{C3D8BD76-E31B-4DAC-BF79-48F33B036CE0}"/>
              </a:ext>
            </a:extLst>
          </p:cNvPr>
          <p:cNvSpPr/>
          <p:nvPr/>
        </p:nvSpPr>
        <p:spPr>
          <a:xfrm>
            <a:off x="752631" y="3492767"/>
            <a:ext cx="177788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0" name="提升主题的美化质量">
            <a:extLst>
              <a:ext uri="{FF2B5EF4-FFF2-40B4-BE49-F238E27FC236}">
                <a16:creationId xmlns:a16="http://schemas.microsoft.com/office/drawing/2014/main" id="{647B7914-3743-41BB-B6EE-916E6133B10A}"/>
              </a:ext>
            </a:extLst>
          </p:cNvPr>
          <p:cNvSpPr txBox="1"/>
          <p:nvPr/>
        </p:nvSpPr>
        <p:spPr>
          <a:xfrm>
            <a:off x="1774820" y="3564037"/>
            <a:ext cx="646844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需求方向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81" name="矩形">
            <a:extLst>
              <a:ext uri="{FF2B5EF4-FFF2-40B4-BE49-F238E27FC236}">
                <a16:creationId xmlns:a16="http://schemas.microsoft.com/office/drawing/2014/main" id="{38661279-B87B-4FED-B8B0-72C10752A236}"/>
              </a:ext>
            </a:extLst>
          </p:cNvPr>
          <p:cNvSpPr/>
          <p:nvPr/>
        </p:nvSpPr>
        <p:spPr>
          <a:xfrm>
            <a:off x="751325" y="3492767"/>
            <a:ext cx="890030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2" name="02">
            <a:extLst>
              <a:ext uri="{FF2B5EF4-FFF2-40B4-BE49-F238E27FC236}">
                <a16:creationId xmlns:a16="http://schemas.microsoft.com/office/drawing/2014/main" id="{B5CB2E94-8D23-45F2-A7DF-675AE728E802}"/>
              </a:ext>
            </a:extLst>
          </p:cNvPr>
          <p:cNvSpPr txBox="1"/>
          <p:nvPr/>
        </p:nvSpPr>
        <p:spPr>
          <a:xfrm>
            <a:off x="944265" y="3533259"/>
            <a:ext cx="50415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产品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55E9094D-AB26-41BB-B112-2D86A1F4F179}"/>
              </a:ext>
            </a:extLst>
          </p:cNvPr>
          <p:cNvSpPr/>
          <p:nvPr/>
        </p:nvSpPr>
        <p:spPr>
          <a:xfrm>
            <a:off x="9410863" y="2982070"/>
            <a:ext cx="1972091" cy="392135"/>
          </a:xfrm>
          <a:prstGeom prst="rect">
            <a:avLst/>
          </a:prstGeom>
          <a:noFill/>
          <a:ln w="9525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4" name="Object32">
            <a:extLst>
              <a:ext uri="{FF2B5EF4-FFF2-40B4-BE49-F238E27FC236}">
                <a16:creationId xmlns:a16="http://schemas.microsoft.com/office/drawing/2014/main" id="{8828AF2E-6B8A-4048-940F-34F7A4AB293F}"/>
              </a:ext>
            </a:extLst>
          </p:cNvPr>
          <p:cNvSpPr txBox="1"/>
          <p:nvPr/>
        </p:nvSpPr>
        <p:spPr>
          <a:xfrm>
            <a:off x="9589649" y="3103245"/>
            <a:ext cx="1572784" cy="149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设计汇报产品设计，确认方案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85" name="矩形">
            <a:extLst>
              <a:ext uri="{FF2B5EF4-FFF2-40B4-BE49-F238E27FC236}">
                <a16:creationId xmlns:a16="http://schemas.microsoft.com/office/drawing/2014/main" id="{35B114AA-D49D-4A15-9C99-FAFAC81F24DC}"/>
              </a:ext>
            </a:extLst>
          </p:cNvPr>
          <p:cNvSpPr/>
          <p:nvPr/>
        </p:nvSpPr>
        <p:spPr>
          <a:xfrm>
            <a:off x="752631" y="2578813"/>
            <a:ext cx="177788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6" name="提升主题的美化质量">
            <a:extLst>
              <a:ext uri="{FF2B5EF4-FFF2-40B4-BE49-F238E27FC236}">
                <a16:creationId xmlns:a16="http://schemas.microsoft.com/office/drawing/2014/main" id="{74EED4AF-7F28-4D99-8EBB-9961FD339104}"/>
              </a:ext>
            </a:extLst>
          </p:cNvPr>
          <p:cNvSpPr txBox="1"/>
          <p:nvPr/>
        </p:nvSpPr>
        <p:spPr>
          <a:xfrm>
            <a:off x="1774820" y="2650083"/>
            <a:ext cx="646844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运营方向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87" name="矩形">
            <a:extLst>
              <a:ext uri="{FF2B5EF4-FFF2-40B4-BE49-F238E27FC236}">
                <a16:creationId xmlns:a16="http://schemas.microsoft.com/office/drawing/2014/main" id="{743FBF40-1D88-477B-AEE6-997C2C741F95}"/>
              </a:ext>
            </a:extLst>
          </p:cNvPr>
          <p:cNvSpPr/>
          <p:nvPr/>
        </p:nvSpPr>
        <p:spPr>
          <a:xfrm>
            <a:off x="751325" y="2578813"/>
            <a:ext cx="890030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88" name="02">
            <a:extLst>
              <a:ext uri="{FF2B5EF4-FFF2-40B4-BE49-F238E27FC236}">
                <a16:creationId xmlns:a16="http://schemas.microsoft.com/office/drawing/2014/main" id="{C2195942-1BF3-404D-9A8F-796C668340CD}"/>
              </a:ext>
            </a:extLst>
          </p:cNvPr>
          <p:cNvSpPr txBox="1"/>
          <p:nvPr/>
        </p:nvSpPr>
        <p:spPr>
          <a:xfrm>
            <a:off x="944265" y="2619305"/>
            <a:ext cx="50415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OP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89" name="矩形">
            <a:extLst>
              <a:ext uri="{FF2B5EF4-FFF2-40B4-BE49-F238E27FC236}">
                <a16:creationId xmlns:a16="http://schemas.microsoft.com/office/drawing/2014/main" id="{6B55D03A-913E-4BFF-9A06-119518B925D0}"/>
              </a:ext>
            </a:extLst>
          </p:cNvPr>
          <p:cNvSpPr/>
          <p:nvPr/>
        </p:nvSpPr>
        <p:spPr>
          <a:xfrm>
            <a:off x="752631" y="4406721"/>
            <a:ext cx="1777881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0" name="提升主题的美化质量">
            <a:extLst>
              <a:ext uri="{FF2B5EF4-FFF2-40B4-BE49-F238E27FC236}">
                <a16:creationId xmlns:a16="http://schemas.microsoft.com/office/drawing/2014/main" id="{DF829EB5-54C5-420F-96A1-A4AF5FA25B4B}"/>
              </a:ext>
            </a:extLst>
          </p:cNvPr>
          <p:cNvSpPr txBox="1"/>
          <p:nvPr/>
        </p:nvSpPr>
        <p:spPr>
          <a:xfrm>
            <a:off x="1774820" y="4477991"/>
            <a:ext cx="646844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合作模式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91" name="矩形">
            <a:extLst>
              <a:ext uri="{FF2B5EF4-FFF2-40B4-BE49-F238E27FC236}">
                <a16:creationId xmlns:a16="http://schemas.microsoft.com/office/drawing/2014/main" id="{C756BEFF-25FA-4420-A27D-174F34773295}"/>
              </a:ext>
            </a:extLst>
          </p:cNvPr>
          <p:cNvSpPr/>
          <p:nvPr/>
        </p:nvSpPr>
        <p:spPr>
          <a:xfrm>
            <a:off x="751325" y="4406721"/>
            <a:ext cx="890030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2" name="02">
            <a:extLst>
              <a:ext uri="{FF2B5EF4-FFF2-40B4-BE49-F238E27FC236}">
                <a16:creationId xmlns:a16="http://schemas.microsoft.com/office/drawing/2014/main" id="{C45D2022-30A8-4FED-8141-B9F1C6B9BBD3}"/>
              </a:ext>
            </a:extLst>
          </p:cNvPr>
          <p:cNvSpPr txBox="1"/>
          <p:nvPr/>
        </p:nvSpPr>
        <p:spPr>
          <a:xfrm>
            <a:off x="944265" y="4447213"/>
            <a:ext cx="50415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BD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93" name="矩形">
            <a:extLst>
              <a:ext uri="{FF2B5EF4-FFF2-40B4-BE49-F238E27FC236}">
                <a16:creationId xmlns:a16="http://schemas.microsoft.com/office/drawing/2014/main" id="{0DFCC013-E9A7-4F25-BF38-F71A93C7F36C}"/>
              </a:ext>
            </a:extLst>
          </p:cNvPr>
          <p:cNvSpPr/>
          <p:nvPr/>
        </p:nvSpPr>
        <p:spPr>
          <a:xfrm>
            <a:off x="3453357" y="3492767"/>
            <a:ext cx="2124840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4" name="提升主题的美化质量">
            <a:extLst>
              <a:ext uri="{FF2B5EF4-FFF2-40B4-BE49-F238E27FC236}">
                <a16:creationId xmlns:a16="http://schemas.microsoft.com/office/drawing/2014/main" id="{F6829779-8067-49F6-8B3F-2B37ADFEF78C}"/>
              </a:ext>
            </a:extLst>
          </p:cNvPr>
          <p:cNvSpPr txBox="1"/>
          <p:nvPr/>
        </p:nvSpPr>
        <p:spPr>
          <a:xfrm>
            <a:off x="4475545" y="3564037"/>
            <a:ext cx="994118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设计调研</a:t>
            </a:r>
            <a:r>
              <a:rPr kumimoji="0" lang="en-US" altLang="zh-CN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/</a:t>
            </a: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风暴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95" name="矩形">
            <a:extLst>
              <a:ext uri="{FF2B5EF4-FFF2-40B4-BE49-F238E27FC236}">
                <a16:creationId xmlns:a16="http://schemas.microsoft.com/office/drawing/2014/main" id="{8CCA7D00-E785-4C64-AFC8-E5DDBDBC5998}"/>
              </a:ext>
            </a:extLst>
          </p:cNvPr>
          <p:cNvSpPr/>
          <p:nvPr/>
        </p:nvSpPr>
        <p:spPr>
          <a:xfrm>
            <a:off x="3452050" y="3492767"/>
            <a:ext cx="890030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6" name="02">
            <a:extLst>
              <a:ext uri="{FF2B5EF4-FFF2-40B4-BE49-F238E27FC236}">
                <a16:creationId xmlns:a16="http://schemas.microsoft.com/office/drawing/2014/main" id="{50D4AEE0-4D6E-4732-8B5E-4EC4C5063CD1}"/>
              </a:ext>
            </a:extLst>
          </p:cNvPr>
          <p:cNvSpPr txBox="1"/>
          <p:nvPr/>
        </p:nvSpPr>
        <p:spPr>
          <a:xfrm>
            <a:off x="3644990" y="3533259"/>
            <a:ext cx="50415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设计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97" name="矩形">
            <a:extLst>
              <a:ext uri="{FF2B5EF4-FFF2-40B4-BE49-F238E27FC236}">
                <a16:creationId xmlns:a16="http://schemas.microsoft.com/office/drawing/2014/main" id="{A5B9165A-42E9-4F0B-A155-8BD5DE94C0A4}"/>
              </a:ext>
            </a:extLst>
          </p:cNvPr>
          <p:cNvSpPr/>
          <p:nvPr/>
        </p:nvSpPr>
        <p:spPr>
          <a:xfrm>
            <a:off x="6509446" y="3492767"/>
            <a:ext cx="1970783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8" name="提升主题的美化质量">
            <a:extLst>
              <a:ext uri="{FF2B5EF4-FFF2-40B4-BE49-F238E27FC236}">
                <a16:creationId xmlns:a16="http://schemas.microsoft.com/office/drawing/2014/main" id="{EC8B13EA-055D-4321-BC0C-ED75FCB8C3F0}"/>
              </a:ext>
            </a:extLst>
          </p:cNvPr>
          <p:cNvSpPr txBox="1"/>
          <p:nvPr/>
        </p:nvSpPr>
        <p:spPr>
          <a:xfrm>
            <a:off x="7531634" y="3564037"/>
            <a:ext cx="808363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设计</a:t>
            </a:r>
            <a:r>
              <a:rPr kumimoji="0" lang="en-US" altLang="zh-CN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DEMO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99" name="矩形">
            <a:extLst>
              <a:ext uri="{FF2B5EF4-FFF2-40B4-BE49-F238E27FC236}">
                <a16:creationId xmlns:a16="http://schemas.microsoft.com/office/drawing/2014/main" id="{2485C9B4-563E-4045-BD89-01430A703BCE}"/>
              </a:ext>
            </a:extLst>
          </p:cNvPr>
          <p:cNvSpPr/>
          <p:nvPr/>
        </p:nvSpPr>
        <p:spPr>
          <a:xfrm>
            <a:off x="6508139" y="3492767"/>
            <a:ext cx="890030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0" name="02">
            <a:extLst>
              <a:ext uri="{FF2B5EF4-FFF2-40B4-BE49-F238E27FC236}">
                <a16:creationId xmlns:a16="http://schemas.microsoft.com/office/drawing/2014/main" id="{654D127B-F77A-4250-BF63-6476E7299664}"/>
              </a:ext>
            </a:extLst>
          </p:cNvPr>
          <p:cNvSpPr txBox="1"/>
          <p:nvPr/>
        </p:nvSpPr>
        <p:spPr>
          <a:xfrm>
            <a:off x="6701079" y="3533259"/>
            <a:ext cx="50415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设计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101" name="矩形">
            <a:extLst>
              <a:ext uri="{FF2B5EF4-FFF2-40B4-BE49-F238E27FC236}">
                <a16:creationId xmlns:a16="http://schemas.microsoft.com/office/drawing/2014/main" id="{4B2828F2-F50F-485C-9AD0-39A66D36580A}"/>
              </a:ext>
            </a:extLst>
          </p:cNvPr>
          <p:cNvSpPr/>
          <p:nvPr/>
        </p:nvSpPr>
        <p:spPr>
          <a:xfrm>
            <a:off x="9412171" y="3492767"/>
            <a:ext cx="1970783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2" name="提升主题的美化质量">
            <a:extLst>
              <a:ext uri="{FF2B5EF4-FFF2-40B4-BE49-F238E27FC236}">
                <a16:creationId xmlns:a16="http://schemas.microsoft.com/office/drawing/2014/main" id="{F6639A22-7C17-4C90-B718-70DAB96E5171}"/>
              </a:ext>
            </a:extLst>
          </p:cNvPr>
          <p:cNvSpPr txBox="1"/>
          <p:nvPr/>
        </p:nvSpPr>
        <p:spPr>
          <a:xfrm>
            <a:off x="10585665" y="3564037"/>
            <a:ext cx="646844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向上汇报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03" name="矩形">
            <a:extLst>
              <a:ext uri="{FF2B5EF4-FFF2-40B4-BE49-F238E27FC236}">
                <a16:creationId xmlns:a16="http://schemas.microsoft.com/office/drawing/2014/main" id="{F7A0A200-D08E-4689-950C-C3B6059E840E}"/>
              </a:ext>
            </a:extLst>
          </p:cNvPr>
          <p:cNvSpPr/>
          <p:nvPr/>
        </p:nvSpPr>
        <p:spPr>
          <a:xfrm>
            <a:off x="9410863" y="3492767"/>
            <a:ext cx="1023495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4" name="02">
            <a:extLst>
              <a:ext uri="{FF2B5EF4-FFF2-40B4-BE49-F238E27FC236}">
                <a16:creationId xmlns:a16="http://schemas.microsoft.com/office/drawing/2014/main" id="{B12C2FCF-AFF1-46F7-94C7-58A58B5EDF05}"/>
              </a:ext>
            </a:extLst>
          </p:cNvPr>
          <p:cNvSpPr txBox="1"/>
          <p:nvPr/>
        </p:nvSpPr>
        <p:spPr>
          <a:xfrm>
            <a:off x="9344130" y="3528487"/>
            <a:ext cx="115696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产品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-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设计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107" name="矩形">
            <a:extLst>
              <a:ext uri="{FF2B5EF4-FFF2-40B4-BE49-F238E27FC236}">
                <a16:creationId xmlns:a16="http://schemas.microsoft.com/office/drawing/2014/main" id="{D9BB2C47-94B6-429A-B8A4-E4CC0354EA8C}"/>
              </a:ext>
            </a:extLst>
          </p:cNvPr>
          <p:cNvSpPr/>
          <p:nvPr/>
        </p:nvSpPr>
        <p:spPr>
          <a:xfrm>
            <a:off x="9412171" y="4366229"/>
            <a:ext cx="1970783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08" name="提升主题的美化质量">
            <a:extLst>
              <a:ext uri="{FF2B5EF4-FFF2-40B4-BE49-F238E27FC236}">
                <a16:creationId xmlns:a16="http://schemas.microsoft.com/office/drawing/2014/main" id="{6317C7B3-9044-49A0-AA1D-07722AC029B8}"/>
              </a:ext>
            </a:extLst>
          </p:cNvPr>
          <p:cNvSpPr txBox="1"/>
          <p:nvPr/>
        </p:nvSpPr>
        <p:spPr>
          <a:xfrm>
            <a:off x="10585665" y="4437499"/>
            <a:ext cx="646844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商务洽谈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09" name="矩形">
            <a:extLst>
              <a:ext uri="{FF2B5EF4-FFF2-40B4-BE49-F238E27FC236}">
                <a16:creationId xmlns:a16="http://schemas.microsoft.com/office/drawing/2014/main" id="{78F9DC66-B7D1-4026-9272-6D143680AD6F}"/>
              </a:ext>
            </a:extLst>
          </p:cNvPr>
          <p:cNvSpPr/>
          <p:nvPr/>
        </p:nvSpPr>
        <p:spPr>
          <a:xfrm>
            <a:off x="9410863" y="4366229"/>
            <a:ext cx="1023495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10" name="02">
            <a:extLst>
              <a:ext uri="{FF2B5EF4-FFF2-40B4-BE49-F238E27FC236}">
                <a16:creationId xmlns:a16="http://schemas.microsoft.com/office/drawing/2014/main" id="{6B7F21A5-B6A7-4A82-B913-C6228D125473}"/>
              </a:ext>
            </a:extLst>
          </p:cNvPr>
          <p:cNvSpPr txBox="1"/>
          <p:nvPr/>
        </p:nvSpPr>
        <p:spPr>
          <a:xfrm>
            <a:off x="9344130" y="4401949"/>
            <a:ext cx="115696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BD-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设计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BE155A61-1400-451C-97EC-D0B977048EC6}"/>
              </a:ext>
            </a:extLst>
          </p:cNvPr>
          <p:cNvSpPr/>
          <p:nvPr/>
        </p:nvSpPr>
        <p:spPr>
          <a:xfrm>
            <a:off x="9410863" y="4828242"/>
            <a:ext cx="1972091" cy="392135"/>
          </a:xfrm>
          <a:prstGeom prst="rect">
            <a:avLst/>
          </a:prstGeom>
          <a:noFill/>
          <a:ln w="9525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12" name="Object32">
            <a:extLst>
              <a:ext uri="{FF2B5EF4-FFF2-40B4-BE49-F238E27FC236}">
                <a16:creationId xmlns:a16="http://schemas.microsoft.com/office/drawing/2014/main" id="{944BDC74-0775-46F8-9D9B-9C06DC451344}"/>
              </a:ext>
            </a:extLst>
          </p:cNvPr>
          <p:cNvSpPr txBox="1"/>
          <p:nvPr/>
        </p:nvSpPr>
        <p:spPr>
          <a:xfrm>
            <a:off x="9589649" y="4949417"/>
            <a:ext cx="1572784" cy="149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UE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讲解产品设计，落实资源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50" name="矩形 149">
            <a:extLst>
              <a:ext uri="{FF2B5EF4-FFF2-40B4-BE49-F238E27FC236}">
                <a16:creationId xmlns:a16="http://schemas.microsoft.com/office/drawing/2014/main" id="{556AA2A7-5D9E-4D48-AAFB-2E5E22FE7DE6}"/>
              </a:ext>
            </a:extLst>
          </p:cNvPr>
          <p:cNvSpPr/>
          <p:nvPr/>
        </p:nvSpPr>
        <p:spPr>
          <a:xfrm>
            <a:off x="6526106" y="2578814"/>
            <a:ext cx="1972091" cy="795392"/>
          </a:xfrm>
          <a:prstGeom prst="rect">
            <a:avLst/>
          </a:prstGeom>
          <a:noFill/>
          <a:ln w="9525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51" name="Object32">
            <a:extLst>
              <a:ext uri="{FF2B5EF4-FFF2-40B4-BE49-F238E27FC236}">
                <a16:creationId xmlns:a16="http://schemas.microsoft.com/office/drawing/2014/main" id="{2F4A0616-6E6A-4F24-93E1-1222972E8AA3}"/>
              </a:ext>
            </a:extLst>
          </p:cNvPr>
          <p:cNvSpPr txBox="1"/>
          <p:nvPr/>
        </p:nvSpPr>
        <p:spPr>
          <a:xfrm>
            <a:off x="6704892" y="2669416"/>
            <a:ext cx="1572784" cy="572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梳理优先级</a:t>
            </a: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——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产品确认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模拟运营内容</a:t>
            </a: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——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运营认可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以竞品信息模拟</a:t>
            </a: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——BD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保障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860483B9-5119-487E-A683-226D42A3B698}"/>
              </a:ext>
            </a:extLst>
          </p:cNvPr>
          <p:cNvCxnSpPr>
            <a:stCxn id="79" idx="3"/>
            <a:endCxn id="95" idx="1"/>
          </p:cNvCxnSpPr>
          <p:nvPr/>
        </p:nvCxnSpPr>
        <p:spPr>
          <a:xfrm>
            <a:off x="2530512" y="3682018"/>
            <a:ext cx="921538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2" name="直接连接符 151">
            <a:extLst>
              <a:ext uri="{FF2B5EF4-FFF2-40B4-BE49-F238E27FC236}">
                <a16:creationId xmlns:a16="http://schemas.microsoft.com/office/drawing/2014/main" id="{D584FE2F-6F66-404B-B8D9-A6ABF35E21A1}"/>
              </a:ext>
            </a:extLst>
          </p:cNvPr>
          <p:cNvCxnSpPr/>
          <p:nvPr/>
        </p:nvCxnSpPr>
        <p:spPr>
          <a:xfrm>
            <a:off x="5578197" y="3682018"/>
            <a:ext cx="921538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3" name="直接连接符 152">
            <a:extLst>
              <a:ext uri="{FF2B5EF4-FFF2-40B4-BE49-F238E27FC236}">
                <a16:creationId xmlns:a16="http://schemas.microsoft.com/office/drawing/2014/main" id="{0F0C6475-0B3F-438A-8107-283EC7934C6D}"/>
              </a:ext>
            </a:extLst>
          </p:cNvPr>
          <p:cNvCxnSpPr/>
          <p:nvPr/>
        </p:nvCxnSpPr>
        <p:spPr>
          <a:xfrm>
            <a:off x="8480229" y="3682018"/>
            <a:ext cx="921538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4" name="直接连接符 153">
            <a:extLst>
              <a:ext uri="{FF2B5EF4-FFF2-40B4-BE49-F238E27FC236}">
                <a16:creationId xmlns:a16="http://schemas.microsoft.com/office/drawing/2014/main" id="{37C35950-E818-496A-872F-C7289341FFFF}"/>
              </a:ext>
            </a:extLst>
          </p:cNvPr>
          <p:cNvCxnSpPr>
            <a:cxnSpLocks/>
          </p:cNvCxnSpPr>
          <p:nvPr/>
        </p:nvCxnSpPr>
        <p:spPr>
          <a:xfrm flipH="1">
            <a:off x="8480229" y="4561631"/>
            <a:ext cx="921538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5" name="矩形">
            <a:extLst>
              <a:ext uri="{FF2B5EF4-FFF2-40B4-BE49-F238E27FC236}">
                <a16:creationId xmlns:a16="http://schemas.microsoft.com/office/drawing/2014/main" id="{FFD0A954-6644-49C0-A97F-6B69F9023FF9}"/>
              </a:ext>
            </a:extLst>
          </p:cNvPr>
          <p:cNvSpPr/>
          <p:nvPr/>
        </p:nvSpPr>
        <p:spPr>
          <a:xfrm>
            <a:off x="7398169" y="4372380"/>
            <a:ext cx="1082060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56" name="提升主题的美化质量">
            <a:extLst>
              <a:ext uri="{FF2B5EF4-FFF2-40B4-BE49-F238E27FC236}">
                <a16:creationId xmlns:a16="http://schemas.microsoft.com/office/drawing/2014/main" id="{8CA5B63C-59CA-4FAF-955B-F1472CF1E39C}"/>
              </a:ext>
            </a:extLst>
          </p:cNvPr>
          <p:cNvSpPr txBox="1"/>
          <p:nvPr/>
        </p:nvSpPr>
        <p:spPr>
          <a:xfrm>
            <a:off x="7615777" y="4443649"/>
            <a:ext cx="646844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开发上线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157" name="Object32">
            <a:extLst>
              <a:ext uri="{FF2B5EF4-FFF2-40B4-BE49-F238E27FC236}">
                <a16:creationId xmlns:a16="http://schemas.microsoft.com/office/drawing/2014/main" id="{8D69DDBE-BDAD-4D60-8305-72608C2DF514}"/>
              </a:ext>
            </a:extLst>
          </p:cNvPr>
          <p:cNvSpPr txBox="1"/>
          <p:nvPr/>
        </p:nvSpPr>
        <p:spPr>
          <a:xfrm>
            <a:off x="5863900" y="3489144"/>
            <a:ext cx="365615" cy="149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立项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1633D757-A868-494E-ABA0-6445D5320A10}"/>
              </a:ext>
            </a:extLst>
          </p:cNvPr>
          <p:cNvCxnSpPr>
            <a:stCxn id="87" idx="2"/>
            <a:endCxn id="81" idx="0"/>
          </p:cNvCxnSpPr>
          <p:nvPr/>
        </p:nvCxnSpPr>
        <p:spPr>
          <a:xfrm>
            <a:off x="1196340" y="2957314"/>
            <a:ext cx="0" cy="535453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8" name="直接连接符 157">
            <a:extLst>
              <a:ext uri="{FF2B5EF4-FFF2-40B4-BE49-F238E27FC236}">
                <a16:creationId xmlns:a16="http://schemas.microsoft.com/office/drawing/2014/main" id="{A034FD4B-E4DC-4B2A-8AD5-86EB84D256A3}"/>
              </a:ext>
            </a:extLst>
          </p:cNvPr>
          <p:cNvCxnSpPr/>
          <p:nvPr/>
        </p:nvCxnSpPr>
        <p:spPr>
          <a:xfrm>
            <a:off x="1196340" y="3871268"/>
            <a:ext cx="0" cy="535453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连接符: 肘形 23">
            <a:extLst>
              <a:ext uri="{FF2B5EF4-FFF2-40B4-BE49-F238E27FC236}">
                <a16:creationId xmlns:a16="http://schemas.microsoft.com/office/drawing/2014/main" id="{7571C5CA-E0E7-4B88-9375-FDBAA7CC5483}"/>
              </a:ext>
            </a:extLst>
          </p:cNvPr>
          <p:cNvCxnSpPr>
            <a:stCxn id="85" idx="3"/>
            <a:endCxn id="96" idx="0"/>
          </p:cNvCxnSpPr>
          <p:nvPr/>
        </p:nvCxnSpPr>
        <p:spPr>
          <a:xfrm>
            <a:off x="2530512" y="2768064"/>
            <a:ext cx="1366553" cy="765195"/>
          </a:xfrm>
          <a:prstGeom prst="bentConnector2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连接符: 肘形 25">
            <a:extLst>
              <a:ext uri="{FF2B5EF4-FFF2-40B4-BE49-F238E27FC236}">
                <a16:creationId xmlns:a16="http://schemas.microsoft.com/office/drawing/2014/main" id="{A7CFA7AB-2C1F-403F-983F-B35BD3B9DC53}"/>
              </a:ext>
            </a:extLst>
          </p:cNvPr>
          <p:cNvCxnSpPr>
            <a:stCxn id="89" idx="3"/>
            <a:endCxn id="95" idx="2"/>
          </p:cNvCxnSpPr>
          <p:nvPr/>
        </p:nvCxnSpPr>
        <p:spPr>
          <a:xfrm flipV="1">
            <a:off x="2530512" y="3871268"/>
            <a:ext cx="1366553" cy="724704"/>
          </a:xfrm>
          <a:prstGeom prst="bentConnector2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AF0BED9D-88F1-44F1-95FC-C212341A8063}"/>
              </a:ext>
            </a:extLst>
          </p:cNvPr>
          <p:cNvCxnSpPr>
            <a:stCxn id="104" idx="2"/>
            <a:endCxn id="109" idx="0"/>
          </p:cNvCxnSpPr>
          <p:nvPr/>
        </p:nvCxnSpPr>
        <p:spPr>
          <a:xfrm>
            <a:off x="9922610" y="3826004"/>
            <a:ext cx="1" cy="540225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77775901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Object 2" descr="Object 2">
            <a:extLst>
              <a:ext uri="{FF2B5EF4-FFF2-40B4-BE49-F238E27FC236}">
                <a16:creationId xmlns:a16="http://schemas.microsoft.com/office/drawing/2014/main" id="{26EAD978-A230-4C00-8BEE-EC27FBBDF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4937" y="1377283"/>
            <a:ext cx="5019476" cy="4517526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椭圆 32">
            <a:extLst>
              <a:ext uri="{FF2B5EF4-FFF2-40B4-BE49-F238E27FC236}">
                <a16:creationId xmlns:a16="http://schemas.microsoft.com/office/drawing/2014/main" id="{0C3D7B9A-B8A5-4EEC-912D-BC10F04E7A34}"/>
              </a:ext>
            </a:extLst>
          </p:cNvPr>
          <p:cNvSpPr/>
          <p:nvPr/>
        </p:nvSpPr>
        <p:spPr>
          <a:xfrm>
            <a:off x="4837980" y="2128999"/>
            <a:ext cx="2447270" cy="2447270"/>
          </a:xfrm>
          <a:prstGeom prst="ellipse">
            <a:avLst/>
          </a:prstGeom>
          <a:noFill/>
          <a:ln w="9525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" name="Object23">
            <a:extLst>
              <a:ext uri="{FF2B5EF4-FFF2-40B4-BE49-F238E27FC236}">
                <a16:creationId xmlns:a16="http://schemas.microsoft.com/office/drawing/2014/main" id="{3EC2CAB1-5E73-48E4-992A-069F8BC7A8EE}"/>
              </a:ext>
            </a:extLst>
          </p:cNvPr>
          <p:cNvSpPr txBox="1"/>
          <p:nvPr/>
        </p:nvSpPr>
        <p:spPr>
          <a:xfrm>
            <a:off x="666750" y="800099"/>
            <a:ext cx="102758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itchFamily="18" charset="-122"/>
                <a:ea typeface="OPPOSans R" pitchFamily="18" charset="-122"/>
                <a:cs typeface="OPPOSans R" pitchFamily="18" charset="-122"/>
                <a:sym typeface="Helvetica"/>
              </a:rPr>
              <a:t>云栖大会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itchFamily="18" charset="-122"/>
              <a:ea typeface="OPPOSans R" pitchFamily="18" charset="-122"/>
              <a:cs typeface="OPPOSans R" pitchFamily="18" charset="-122"/>
              <a:sym typeface="Helvetica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D9D19B05-72CD-43DF-AF4B-8BFDAF230FAD}"/>
              </a:ext>
            </a:extLst>
          </p:cNvPr>
          <p:cNvSpPr txBox="1"/>
          <p:nvPr/>
        </p:nvSpPr>
        <p:spPr>
          <a:xfrm>
            <a:off x="1727596" y="800099"/>
            <a:ext cx="34702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数智驱动的社会公共服务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023FDC6C-6A4A-4F6D-9FF9-A6473816A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1" y="1201681"/>
            <a:ext cx="2343150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5">
            <a:extLst>
              <a:ext uri="{FF2B5EF4-FFF2-40B4-BE49-F238E27FC236}">
                <a16:creationId xmlns:a16="http://schemas.microsoft.com/office/drawing/2014/main" id="{65322BEA-5446-4271-9EE5-FFC2B9F6D45F}"/>
              </a:ext>
            </a:extLst>
          </p:cNvPr>
          <p:cNvSpPr txBox="1"/>
          <p:nvPr/>
        </p:nvSpPr>
        <p:spPr>
          <a:xfrm>
            <a:off x="798006" y="1331598"/>
            <a:ext cx="2063304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智能、便捷、透明、高效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4E2E8BF6-EB2C-4154-B02D-54C3D100C2FC}"/>
              </a:ext>
            </a:extLst>
          </p:cNvPr>
          <p:cNvSpPr/>
          <p:nvPr/>
        </p:nvSpPr>
        <p:spPr>
          <a:xfrm>
            <a:off x="5014912" y="2296079"/>
            <a:ext cx="2113110" cy="2113110"/>
          </a:xfrm>
          <a:prstGeom prst="ellipse">
            <a:avLst/>
          </a:prstGeom>
          <a:solidFill>
            <a:schemeClr val="bg1"/>
          </a:solidFill>
          <a:ln w="12700" cap="flat">
            <a:solidFill>
              <a:srgbClr val="3C5DEB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E2E00BFF-4B21-4559-B314-DD8EB847D021}"/>
              </a:ext>
            </a:extLst>
          </p:cNvPr>
          <p:cNvSpPr/>
          <p:nvPr/>
        </p:nvSpPr>
        <p:spPr>
          <a:xfrm>
            <a:off x="3856366" y="2584284"/>
            <a:ext cx="1524000" cy="1524000"/>
          </a:xfrm>
          <a:prstGeom prst="ellipse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E3459F36-7AB7-44B2-85DF-C06B30BEA20B}"/>
              </a:ext>
            </a:extLst>
          </p:cNvPr>
          <p:cNvSpPr/>
          <p:nvPr/>
        </p:nvSpPr>
        <p:spPr>
          <a:xfrm>
            <a:off x="6876870" y="2584284"/>
            <a:ext cx="1524000" cy="15240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9" name="Object29">
            <a:extLst>
              <a:ext uri="{FF2B5EF4-FFF2-40B4-BE49-F238E27FC236}">
                <a16:creationId xmlns:a16="http://schemas.microsoft.com/office/drawing/2014/main" id="{8594A42B-2507-48C4-AE1E-83A8F930AB3B}"/>
              </a:ext>
            </a:extLst>
          </p:cNvPr>
          <p:cNvSpPr txBox="1"/>
          <p:nvPr/>
        </p:nvSpPr>
        <p:spPr>
          <a:xfrm>
            <a:off x="4097666" y="3179246"/>
            <a:ext cx="1041400" cy="334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民生服务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0" name="Object29">
            <a:extLst>
              <a:ext uri="{FF2B5EF4-FFF2-40B4-BE49-F238E27FC236}">
                <a16:creationId xmlns:a16="http://schemas.microsoft.com/office/drawing/2014/main" id="{25602A19-EF24-4638-AAD0-9C63D7AA35A2}"/>
              </a:ext>
            </a:extLst>
          </p:cNvPr>
          <p:cNvSpPr txBox="1"/>
          <p:nvPr/>
        </p:nvSpPr>
        <p:spPr>
          <a:xfrm>
            <a:off x="7118170" y="3191152"/>
            <a:ext cx="1041400" cy="310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城市治理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2" name="Object29">
            <a:extLst>
              <a:ext uri="{FF2B5EF4-FFF2-40B4-BE49-F238E27FC236}">
                <a16:creationId xmlns:a16="http://schemas.microsoft.com/office/drawing/2014/main" id="{C94506CB-3E39-473C-B4E3-222379EEAE67}"/>
              </a:ext>
            </a:extLst>
          </p:cNvPr>
          <p:cNvSpPr txBox="1"/>
          <p:nvPr/>
        </p:nvSpPr>
        <p:spPr>
          <a:xfrm>
            <a:off x="5518262" y="2885045"/>
            <a:ext cx="1041400" cy="989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公共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管理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0E15FE43-03CA-4E59-9993-4FA642CF4D76}"/>
              </a:ext>
            </a:extLst>
          </p:cNvPr>
          <p:cNvCxnSpPr>
            <a:stCxn id="27" idx="2"/>
          </p:cNvCxnSpPr>
          <p:nvPr/>
        </p:nvCxnSpPr>
        <p:spPr>
          <a:xfrm flipH="1">
            <a:off x="3276600" y="3346284"/>
            <a:ext cx="579766" cy="6023"/>
          </a:xfrm>
          <a:prstGeom prst="straightConnector1">
            <a:avLst/>
          </a:prstGeom>
          <a:noFill/>
          <a:ln w="12700" cap="flat">
            <a:solidFill>
              <a:schemeClr val="tx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矩形">
            <a:extLst>
              <a:ext uri="{FF2B5EF4-FFF2-40B4-BE49-F238E27FC236}">
                <a16:creationId xmlns:a16="http://schemas.microsoft.com/office/drawing/2014/main" id="{8CFFC8AD-1196-47E7-9377-A60ECC32AF81}"/>
              </a:ext>
            </a:extLst>
          </p:cNvPr>
          <p:cNvSpPr/>
          <p:nvPr/>
        </p:nvSpPr>
        <p:spPr>
          <a:xfrm>
            <a:off x="8981225" y="2162255"/>
            <a:ext cx="1778374" cy="2380434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1557029D-ADE2-4CC3-ABB5-7120BEAA1198}"/>
              </a:ext>
            </a:extLst>
          </p:cNvPr>
          <p:cNvCxnSpPr>
            <a:cxnSpLocks/>
          </p:cNvCxnSpPr>
          <p:nvPr/>
        </p:nvCxnSpPr>
        <p:spPr>
          <a:xfrm>
            <a:off x="8401459" y="3346284"/>
            <a:ext cx="579766" cy="6023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9" name="分析思考">
            <a:extLst>
              <a:ext uri="{FF2B5EF4-FFF2-40B4-BE49-F238E27FC236}">
                <a16:creationId xmlns:a16="http://schemas.microsoft.com/office/drawing/2014/main" id="{351D4064-E074-491F-A820-9A97FB9C7979}"/>
              </a:ext>
            </a:extLst>
          </p:cNvPr>
          <p:cNvSpPr txBox="1"/>
          <p:nvPr/>
        </p:nvSpPr>
        <p:spPr>
          <a:xfrm>
            <a:off x="9275976" y="2440478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一网通办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0" name="矩形">
            <a:extLst>
              <a:ext uri="{FF2B5EF4-FFF2-40B4-BE49-F238E27FC236}">
                <a16:creationId xmlns:a16="http://schemas.microsoft.com/office/drawing/2014/main" id="{FCB0D4D3-3233-4EDF-BF1D-A85795111B32}"/>
              </a:ext>
            </a:extLst>
          </p:cNvPr>
          <p:cNvSpPr/>
          <p:nvPr/>
        </p:nvSpPr>
        <p:spPr>
          <a:xfrm>
            <a:off x="9136276" y="2349702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1" name="分析思考">
            <a:extLst>
              <a:ext uri="{FF2B5EF4-FFF2-40B4-BE49-F238E27FC236}">
                <a16:creationId xmlns:a16="http://schemas.microsoft.com/office/drawing/2014/main" id="{CC633A0B-26C7-42FD-8F71-CEC3B04ABFF5}"/>
              </a:ext>
            </a:extLst>
          </p:cNvPr>
          <p:cNvSpPr txBox="1"/>
          <p:nvPr/>
        </p:nvSpPr>
        <p:spPr>
          <a:xfrm>
            <a:off x="9275976" y="2971119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智能安保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2" name="矩形">
            <a:extLst>
              <a:ext uri="{FF2B5EF4-FFF2-40B4-BE49-F238E27FC236}">
                <a16:creationId xmlns:a16="http://schemas.microsoft.com/office/drawing/2014/main" id="{100956F6-A75A-4B8D-9002-B55AAFE7F572}"/>
              </a:ext>
            </a:extLst>
          </p:cNvPr>
          <p:cNvSpPr/>
          <p:nvPr/>
        </p:nvSpPr>
        <p:spPr>
          <a:xfrm>
            <a:off x="9136276" y="2880343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3" name="分析思考">
            <a:extLst>
              <a:ext uri="{FF2B5EF4-FFF2-40B4-BE49-F238E27FC236}">
                <a16:creationId xmlns:a16="http://schemas.microsoft.com/office/drawing/2014/main" id="{C8A56FCF-B9B4-4A46-A058-C62E17DF6FDA}"/>
              </a:ext>
            </a:extLst>
          </p:cNvPr>
          <p:cNvSpPr txBox="1"/>
          <p:nvPr/>
        </p:nvSpPr>
        <p:spPr>
          <a:xfrm>
            <a:off x="9275976" y="3491994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数字警务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4" name="矩形">
            <a:extLst>
              <a:ext uri="{FF2B5EF4-FFF2-40B4-BE49-F238E27FC236}">
                <a16:creationId xmlns:a16="http://schemas.microsoft.com/office/drawing/2014/main" id="{DB0797E3-42D9-4C94-84E2-6F1422A6EC71}"/>
              </a:ext>
            </a:extLst>
          </p:cNvPr>
          <p:cNvSpPr/>
          <p:nvPr/>
        </p:nvSpPr>
        <p:spPr>
          <a:xfrm>
            <a:off x="9136276" y="3401218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5" name="分析思考">
            <a:extLst>
              <a:ext uri="{FF2B5EF4-FFF2-40B4-BE49-F238E27FC236}">
                <a16:creationId xmlns:a16="http://schemas.microsoft.com/office/drawing/2014/main" id="{02480065-7122-4E29-A069-7CDB5CA06E2D}"/>
              </a:ext>
            </a:extLst>
          </p:cNvPr>
          <p:cNvSpPr txBox="1"/>
          <p:nvPr/>
        </p:nvSpPr>
        <p:spPr>
          <a:xfrm>
            <a:off x="9275976" y="4007063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智能交通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6" name="矩形">
            <a:extLst>
              <a:ext uri="{FF2B5EF4-FFF2-40B4-BE49-F238E27FC236}">
                <a16:creationId xmlns:a16="http://schemas.microsoft.com/office/drawing/2014/main" id="{7BEB7CD2-7B7D-4791-A7EE-57A05049C330}"/>
              </a:ext>
            </a:extLst>
          </p:cNvPr>
          <p:cNvSpPr/>
          <p:nvPr/>
        </p:nvSpPr>
        <p:spPr>
          <a:xfrm>
            <a:off x="9136276" y="3916287"/>
            <a:ext cx="1468272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7" name="矩形">
            <a:extLst>
              <a:ext uri="{FF2B5EF4-FFF2-40B4-BE49-F238E27FC236}">
                <a16:creationId xmlns:a16="http://schemas.microsoft.com/office/drawing/2014/main" id="{570E145A-AFF9-42ED-8F6B-BF8469F0FC36}"/>
              </a:ext>
            </a:extLst>
          </p:cNvPr>
          <p:cNvSpPr/>
          <p:nvPr/>
        </p:nvSpPr>
        <p:spPr>
          <a:xfrm>
            <a:off x="1497637" y="2162255"/>
            <a:ext cx="1778374" cy="2380434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8" name="分析思考">
            <a:extLst>
              <a:ext uri="{FF2B5EF4-FFF2-40B4-BE49-F238E27FC236}">
                <a16:creationId xmlns:a16="http://schemas.microsoft.com/office/drawing/2014/main" id="{2F893D9C-EEBF-4D4D-A659-D1F6E046A57B}"/>
              </a:ext>
            </a:extLst>
          </p:cNvPr>
          <p:cNvSpPr txBox="1"/>
          <p:nvPr/>
        </p:nvSpPr>
        <p:spPr>
          <a:xfrm>
            <a:off x="1792388" y="2440478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智能旅游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9" name="矩形">
            <a:extLst>
              <a:ext uri="{FF2B5EF4-FFF2-40B4-BE49-F238E27FC236}">
                <a16:creationId xmlns:a16="http://schemas.microsoft.com/office/drawing/2014/main" id="{6FF78D14-E8A4-47AC-A0AC-D74412BFCED4}"/>
              </a:ext>
            </a:extLst>
          </p:cNvPr>
          <p:cNvSpPr/>
          <p:nvPr/>
        </p:nvSpPr>
        <p:spPr>
          <a:xfrm>
            <a:off x="1652688" y="2349702"/>
            <a:ext cx="1468272" cy="37800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0" name="分析思考">
            <a:extLst>
              <a:ext uri="{FF2B5EF4-FFF2-40B4-BE49-F238E27FC236}">
                <a16:creationId xmlns:a16="http://schemas.microsoft.com/office/drawing/2014/main" id="{AE80F39C-5034-4341-B5C2-862F4F926547}"/>
              </a:ext>
            </a:extLst>
          </p:cNvPr>
          <p:cNvSpPr txBox="1"/>
          <p:nvPr/>
        </p:nvSpPr>
        <p:spPr>
          <a:xfrm>
            <a:off x="1792388" y="2971119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智能导服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1" name="矩形">
            <a:extLst>
              <a:ext uri="{FF2B5EF4-FFF2-40B4-BE49-F238E27FC236}">
                <a16:creationId xmlns:a16="http://schemas.microsoft.com/office/drawing/2014/main" id="{BCE01166-BA5E-4435-862B-C8763B99E691}"/>
              </a:ext>
            </a:extLst>
          </p:cNvPr>
          <p:cNvSpPr/>
          <p:nvPr/>
        </p:nvSpPr>
        <p:spPr>
          <a:xfrm>
            <a:off x="1652688" y="2880343"/>
            <a:ext cx="1468272" cy="37800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2" name="分析思考">
            <a:extLst>
              <a:ext uri="{FF2B5EF4-FFF2-40B4-BE49-F238E27FC236}">
                <a16:creationId xmlns:a16="http://schemas.microsoft.com/office/drawing/2014/main" id="{B88E35C4-A0D4-40DE-8DFC-8E10F0B3383D}"/>
              </a:ext>
            </a:extLst>
          </p:cNvPr>
          <p:cNvSpPr txBox="1"/>
          <p:nvPr/>
        </p:nvSpPr>
        <p:spPr>
          <a:xfrm>
            <a:off x="1792388" y="3491994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一事通办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3" name="矩形">
            <a:extLst>
              <a:ext uri="{FF2B5EF4-FFF2-40B4-BE49-F238E27FC236}">
                <a16:creationId xmlns:a16="http://schemas.microsoft.com/office/drawing/2014/main" id="{DE52096E-EADC-4449-8DBC-63A0016C1949}"/>
              </a:ext>
            </a:extLst>
          </p:cNvPr>
          <p:cNvSpPr/>
          <p:nvPr/>
        </p:nvSpPr>
        <p:spPr>
          <a:xfrm>
            <a:off x="1652688" y="3401218"/>
            <a:ext cx="1468272" cy="37800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4" name="分析思考">
            <a:extLst>
              <a:ext uri="{FF2B5EF4-FFF2-40B4-BE49-F238E27FC236}">
                <a16:creationId xmlns:a16="http://schemas.microsoft.com/office/drawing/2014/main" id="{D1BBF879-9EE2-4000-992C-6E5FBB5E8FA0}"/>
              </a:ext>
            </a:extLst>
          </p:cNvPr>
          <p:cNvSpPr txBox="1"/>
          <p:nvPr/>
        </p:nvSpPr>
        <p:spPr>
          <a:xfrm>
            <a:off x="1792388" y="4007063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最多跑一次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5" name="矩形">
            <a:extLst>
              <a:ext uri="{FF2B5EF4-FFF2-40B4-BE49-F238E27FC236}">
                <a16:creationId xmlns:a16="http://schemas.microsoft.com/office/drawing/2014/main" id="{1DA6AD49-DC0F-47E5-94DD-B16C2FDB1EEC}"/>
              </a:ext>
            </a:extLst>
          </p:cNvPr>
          <p:cNvSpPr/>
          <p:nvPr/>
        </p:nvSpPr>
        <p:spPr>
          <a:xfrm>
            <a:off x="1652688" y="3916287"/>
            <a:ext cx="1468272" cy="37800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6" name="形状">
            <a:extLst>
              <a:ext uri="{FF2B5EF4-FFF2-40B4-BE49-F238E27FC236}">
                <a16:creationId xmlns:a16="http://schemas.microsoft.com/office/drawing/2014/main" id="{DBB6B36B-3E7F-4CA5-B4BC-1F658429E0DB}"/>
              </a:ext>
            </a:extLst>
          </p:cNvPr>
          <p:cNvSpPr/>
          <p:nvPr/>
        </p:nvSpPr>
        <p:spPr>
          <a:xfrm rot="16200000">
            <a:off x="5715713" y="-70560"/>
            <a:ext cx="760577" cy="10845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" y="9032"/>
                </a:moveTo>
                <a:lnTo>
                  <a:pt x="21600" y="0"/>
                </a:lnTo>
                <a:lnTo>
                  <a:pt x="21472" y="21600"/>
                </a:lnTo>
                <a:lnTo>
                  <a:pt x="0" y="12234"/>
                </a:lnTo>
                <a:lnTo>
                  <a:pt x="1" y="9032"/>
                </a:lnTo>
                <a:close/>
              </a:path>
            </a:pathLst>
          </a:custGeom>
          <a:gradFill flip="none" rotWithShape="1">
            <a:gsLst>
              <a:gs pos="0">
                <a:srgbClr val="97A9F4">
                  <a:alpha val="53172"/>
                </a:srgbClr>
              </a:gs>
              <a:gs pos="36000">
                <a:srgbClr val="CBD4FA">
                  <a:alpha val="26586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  <a:tileRect/>
          </a:gra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3C5D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7" name="矩形">
            <a:extLst>
              <a:ext uri="{FF2B5EF4-FFF2-40B4-BE49-F238E27FC236}">
                <a16:creationId xmlns:a16="http://schemas.microsoft.com/office/drawing/2014/main" id="{E8F4418D-1DBE-41B7-8406-1800176FAEAD}"/>
              </a:ext>
            </a:extLst>
          </p:cNvPr>
          <p:cNvSpPr/>
          <p:nvPr/>
        </p:nvSpPr>
        <p:spPr>
          <a:xfrm>
            <a:off x="3409230" y="5535115"/>
            <a:ext cx="5324474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8" name="制作主题包">
            <a:extLst>
              <a:ext uri="{FF2B5EF4-FFF2-40B4-BE49-F238E27FC236}">
                <a16:creationId xmlns:a16="http://schemas.microsoft.com/office/drawing/2014/main" id="{BA6804B4-B455-41E1-B0A0-CFE8E40D902A}"/>
              </a:ext>
            </a:extLst>
          </p:cNvPr>
          <p:cNvSpPr txBox="1"/>
          <p:nvPr/>
        </p:nvSpPr>
        <p:spPr>
          <a:xfrm>
            <a:off x="3711407" y="5606384"/>
            <a:ext cx="465511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云化基础设施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9" name="分析思考">
            <a:extLst>
              <a:ext uri="{FF2B5EF4-FFF2-40B4-BE49-F238E27FC236}">
                <a16:creationId xmlns:a16="http://schemas.microsoft.com/office/drawing/2014/main" id="{4B0429ED-04F4-451B-B1DC-4C6F6F6EC10E}"/>
              </a:ext>
            </a:extLst>
          </p:cNvPr>
          <p:cNvSpPr txBox="1"/>
          <p:nvPr/>
        </p:nvSpPr>
        <p:spPr>
          <a:xfrm>
            <a:off x="9157897" y="5597364"/>
            <a:ext cx="143939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移动协同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0" name="矩形">
            <a:extLst>
              <a:ext uri="{FF2B5EF4-FFF2-40B4-BE49-F238E27FC236}">
                <a16:creationId xmlns:a16="http://schemas.microsoft.com/office/drawing/2014/main" id="{D8769A2F-E660-4D77-A393-334FE3B6862C}"/>
              </a:ext>
            </a:extLst>
          </p:cNvPr>
          <p:cNvSpPr/>
          <p:nvPr/>
        </p:nvSpPr>
        <p:spPr>
          <a:xfrm>
            <a:off x="8981225" y="5506588"/>
            <a:ext cx="1777670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1" name="分析思考">
            <a:extLst>
              <a:ext uri="{FF2B5EF4-FFF2-40B4-BE49-F238E27FC236}">
                <a16:creationId xmlns:a16="http://schemas.microsoft.com/office/drawing/2014/main" id="{54A59FA5-3F15-4025-A3EB-BCA2FF44ACE1}"/>
              </a:ext>
            </a:extLst>
          </p:cNvPr>
          <p:cNvSpPr txBox="1"/>
          <p:nvPr/>
        </p:nvSpPr>
        <p:spPr>
          <a:xfrm>
            <a:off x="1675602" y="5597364"/>
            <a:ext cx="143939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智联网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2" name="矩形">
            <a:extLst>
              <a:ext uri="{FF2B5EF4-FFF2-40B4-BE49-F238E27FC236}">
                <a16:creationId xmlns:a16="http://schemas.microsoft.com/office/drawing/2014/main" id="{70A4C328-B021-4F78-9BE1-888A85949B60}"/>
              </a:ext>
            </a:extLst>
          </p:cNvPr>
          <p:cNvSpPr/>
          <p:nvPr/>
        </p:nvSpPr>
        <p:spPr>
          <a:xfrm>
            <a:off x="1498930" y="5506588"/>
            <a:ext cx="1777670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7137099F-FD91-4EB5-BF4F-DD1C84E9010A}"/>
              </a:ext>
            </a:extLst>
          </p:cNvPr>
          <p:cNvCxnSpPr>
            <a:stCxn id="57" idx="0"/>
            <a:endCxn id="26" idx="4"/>
          </p:cNvCxnSpPr>
          <p:nvPr/>
        </p:nvCxnSpPr>
        <p:spPr>
          <a:xfrm flipV="1">
            <a:off x="6071467" y="4409189"/>
            <a:ext cx="0" cy="1125926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6" name="分析思考">
            <a:extLst>
              <a:ext uri="{FF2B5EF4-FFF2-40B4-BE49-F238E27FC236}">
                <a16:creationId xmlns:a16="http://schemas.microsoft.com/office/drawing/2014/main" id="{520AADF7-F02B-4D70-A517-AB09072AB953}"/>
              </a:ext>
            </a:extLst>
          </p:cNvPr>
          <p:cNvSpPr txBox="1"/>
          <p:nvPr/>
        </p:nvSpPr>
        <p:spPr>
          <a:xfrm>
            <a:off x="1853302" y="4975545"/>
            <a:ext cx="3421603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业务中台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7" name="矩形">
            <a:extLst>
              <a:ext uri="{FF2B5EF4-FFF2-40B4-BE49-F238E27FC236}">
                <a16:creationId xmlns:a16="http://schemas.microsoft.com/office/drawing/2014/main" id="{2483AC77-9B22-44C7-B2F4-92497E5B1B80}"/>
              </a:ext>
            </a:extLst>
          </p:cNvPr>
          <p:cNvSpPr/>
          <p:nvPr/>
        </p:nvSpPr>
        <p:spPr>
          <a:xfrm>
            <a:off x="1498930" y="4884769"/>
            <a:ext cx="4130346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8" name="分析思考">
            <a:extLst>
              <a:ext uri="{FF2B5EF4-FFF2-40B4-BE49-F238E27FC236}">
                <a16:creationId xmlns:a16="http://schemas.microsoft.com/office/drawing/2014/main" id="{7A5A6C08-340C-4106-A582-6769082DE3D0}"/>
              </a:ext>
            </a:extLst>
          </p:cNvPr>
          <p:cNvSpPr txBox="1"/>
          <p:nvPr/>
        </p:nvSpPr>
        <p:spPr>
          <a:xfrm>
            <a:off x="6954749" y="4975545"/>
            <a:ext cx="3421603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数据中台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9" name="矩形">
            <a:extLst>
              <a:ext uri="{FF2B5EF4-FFF2-40B4-BE49-F238E27FC236}">
                <a16:creationId xmlns:a16="http://schemas.microsoft.com/office/drawing/2014/main" id="{FC300DE5-2ED1-4751-ABD8-9633FE07F25B}"/>
              </a:ext>
            </a:extLst>
          </p:cNvPr>
          <p:cNvSpPr/>
          <p:nvPr/>
        </p:nvSpPr>
        <p:spPr>
          <a:xfrm>
            <a:off x="6552690" y="4884769"/>
            <a:ext cx="4225721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0" name="分析思考">
            <a:extLst>
              <a:ext uri="{FF2B5EF4-FFF2-40B4-BE49-F238E27FC236}">
                <a16:creationId xmlns:a16="http://schemas.microsoft.com/office/drawing/2014/main" id="{31AF9CD8-A9A0-4A8E-84E1-DD0E65029C9E}"/>
              </a:ext>
            </a:extLst>
          </p:cNvPr>
          <p:cNvSpPr txBox="1"/>
          <p:nvPr/>
        </p:nvSpPr>
        <p:spPr>
          <a:xfrm>
            <a:off x="6071467" y="4602292"/>
            <a:ext cx="235962" cy="904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大数据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459385313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矩形 71">
            <a:extLst>
              <a:ext uri="{FF2B5EF4-FFF2-40B4-BE49-F238E27FC236}">
                <a16:creationId xmlns:a16="http://schemas.microsoft.com/office/drawing/2014/main" id="{CFC8E769-E850-4A08-AD6F-EF36BB658BFE}"/>
              </a:ext>
            </a:extLst>
          </p:cNvPr>
          <p:cNvSpPr/>
          <p:nvPr/>
        </p:nvSpPr>
        <p:spPr>
          <a:xfrm>
            <a:off x="590550" y="2705100"/>
            <a:ext cx="3619501" cy="2292349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pic>
        <p:nvPicPr>
          <p:cNvPr id="6" name="Object 2" descr="Object 2">
            <a:extLst>
              <a:ext uri="{FF2B5EF4-FFF2-40B4-BE49-F238E27FC236}">
                <a16:creationId xmlns:a16="http://schemas.microsoft.com/office/drawing/2014/main" id="{87FC0EB2-C7DA-4C9A-83BF-C1725B1A1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3791" y="2144237"/>
            <a:ext cx="4348518" cy="391366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Object23">
            <a:extLst>
              <a:ext uri="{FF2B5EF4-FFF2-40B4-BE49-F238E27FC236}">
                <a16:creationId xmlns:a16="http://schemas.microsoft.com/office/drawing/2014/main" id="{417B0FA7-A885-4987-ACCA-88B87372CB5A}"/>
              </a:ext>
            </a:extLst>
          </p:cNvPr>
          <p:cNvSpPr txBox="1"/>
          <p:nvPr/>
        </p:nvSpPr>
        <p:spPr>
          <a:xfrm>
            <a:off x="666750" y="800099"/>
            <a:ext cx="137795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itchFamily="18" charset="-122"/>
                <a:ea typeface="OPPOSans R" pitchFamily="18" charset="-122"/>
                <a:cs typeface="OPPOSans R" pitchFamily="18" charset="-122"/>
                <a:sym typeface="Helvetica"/>
              </a:rPr>
              <a:t>易用性度量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itchFamily="18" charset="-122"/>
              <a:ea typeface="OPPOSans R" pitchFamily="18" charset="-122"/>
              <a:cs typeface="OPPOSans R" pitchFamily="18" charset="-122"/>
              <a:sym typeface="Helvetica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CFF3947F-347F-4623-BC9E-D7B3901C9CB5}"/>
              </a:ext>
            </a:extLst>
          </p:cNvPr>
          <p:cNvSpPr txBox="1"/>
          <p:nvPr/>
        </p:nvSpPr>
        <p:spPr>
          <a:xfrm>
            <a:off x="1968897" y="800099"/>
            <a:ext cx="2241154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标准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/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行动指南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BBD307B7-67E5-4C31-9E4B-84A2F6BFE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1" y="1201681"/>
            <a:ext cx="2343150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5">
            <a:extLst>
              <a:ext uri="{FF2B5EF4-FFF2-40B4-BE49-F238E27FC236}">
                <a16:creationId xmlns:a16="http://schemas.microsoft.com/office/drawing/2014/main" id="{9448ACE3-8004-47C0-925C-995748B2C29C}"/>
              </a:ext>
            </a:extLst>
          </p:cNvPr>
          <p:cNvSpPr txBox="1"/>
          <p:nvPr/>
        </p:nvSpPr>
        <p:spPr>
          <a:xfrm>
            <a:off x="798006" y="1331598"/>
            <a:ext cx="2063304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12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+mn-ea"/>
                <a:sym typeface="Microsoft JhengHei Bold"/>
              </a:rPr>
              <a:t>智能、便捷、透明、高效</a:t>
            </a:r>
            <a:endParaRPr kumimoji="0" sz="1200" b="0" i="0" u="none" strike="noStrike" kern="0" cap="none" spc="12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ea typeface="+mn-ea"/>
              <a:sym typeface="Microsoft JhengHei Bold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595F57AA-EF86-4D6B-87E2-E1790C167B28}"/>
              </a:ext>
            </a:extLst>
          </p:cNvPr>
          <p:cNvSpPr/>
          <p:nvPr/>
        </p:nvSpPr>
        <p:spPr>
          <a:xfrm>
            <a:off x="5060669" y="2846830"/>
            <a:ext cx="1854762" cy="1854762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" name="Object29">
            <a:extLst>
              <a:ext uri="{FF2B5EF4-FFF2-40B4-BE49-F238E27FC236}">
                <a16:creationId xmlns:a16="http://schemas.microsoft.com/office/drawing/2014/main" id="{734FAF40-F1D1-4127-AF5A-86D4000DFBB5}"/>
              </a:ext>
            </a:extLst>
          </p:cNvPr>
          <p:cNvSpPr txBox="1"/>
          <p:nvPr/>
        </p:nvSpPr>
        <p:spPr>
          <a:xfrm>
            <a:off x="5467350" y="3279480"/>
            <a:ext cx="1041400" cy="989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易用性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度量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D0D5AFD9-1776-40C8-9745-428F2E63B12A}"/>
              </a:ext>
            </a:extLst>
          </p:cNvPr>
          <p:cNvGrpSpPr/>
          <p:nvPr/>
        </p:nvGrpSpPr>
        <p:grpSpPr>
          <a:xfrm>
            <a:off x="6879373" y="3122673"/>
            <a:ext cx="990851" cy="1303075"/>
            <a:chOff x="7656968" y="4451326"/>
            <a:chExt cx="990851" cy="1303075"/>
          </a:xfrm>
        </p:grpSpPr>
        <p:sp>
          <p:nvSpPr>
            <p:cNvPr id="20" name="连接线">
              <a:extLst>
                <a:ext uri="{FF2B5EF4-FFF2-40B4-BE49-F238E27FC236}">
                  <a16:creationId xmlns:a16="http://schemas.microsoft.com/office/drawing/2014/main" id="{3D450DA7-F4D9-46A2-9C19-8ED29B243A52}"/>
                </a:ext>
              </a:extLst>
            </p:cNvPr>
            <p:cNvSpPr/>
            <p:nvPr/>
          </p:nvSpPr>
          <p:spPr>
            <a:xfrm flipH="1">
              <a:off x="7656968" y="4451326"/>
              <a:ext cx="990851" cy="5695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94" extrusionOk="0">
                  <a:moveTo>
                    <a:pt x="0" y="247"/>
                  </a:moveTo>
                  <a:cubicBezTo>
                    <a:pt x="10185" y="-1406"/>
                    <a:pt x="17385" y="5243"/>
                    <a:pt x="21600" y="20194"/>
                  </a:cubicBezTo>
                </a:path>
              </a:pathLst>
            </a:custGeom>
            <a:ln w="12700">
              <a:solidFill>
                <a:srgbClr val="3C5DEB"/>
              </a:solidFill>
              <a:custDash>
                <a:ds d="200000" sp="200000"/>
              </a:custDash>
              <a:miter lim="400000"/>
              <a:headEnd type="triangle"/>
              <a:tailEnd type="none"/>
            </a:ln>
          </p:spPr>
          <p:txBody>
            <a:bodyPr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/>
                <a:ea typeface="等线"/>
                <a:sym typeface="等线"/>
              </a:endParaRPr>
            </a:p>
          </p:txBody>
        </p:sp>
        <p:sp>
          <p:nvSpPr>
            <p:cNvPr id="21" name="连接线">
              <a:extLst>
                <a:ext uri="{FF2B5EF4-FFF2-40B4-BE49-F238E27FC236}">
                  <a16:creationId xmlns:a16="http://schemas.microsoft.com/office/drawing/2014/main" id="{DEE25F2B-D323-4F6D-A836-9733FF9F2493}"/>
                </a:ext>
              </a:extLst>
            </p:cNvPr>
            <p:cNvSpPr/>
            <p:nvPr/>
          </p:nvSpPr>
          <p:spPr>
            <a:xfrm flipH="1" flipV="1">
              <a:off x="7656968" y="5184868"/>
              <a:ext cx="990851" cy="5695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94" extrusionOk="0">
                  <a:moveTo>
                    <a:pt x="0" y="247"/>
                  </a:moveTo>
                  <a:cubicBezTo>
                    <a:pt x="10185" y="-1406"/>
                    <a:pt x="17385" y="5243"/>
                    <a:pt x="21600" y="20194"/>
                  </a:cubicBezTo>
                </a:path>
              </a:pathLst>
            </a:custGeom>
            <a:ln w="12700">
              <a:solidFill>
                <a:srgbClr val="3C5DEB"/>
              </a:solidFill>
              <a:custDash>
                <a:ds d="200000" sp="200000"/>
              </a:custDash>
              <a:miter lim="400000"/>
              <a:headEnd type="triangle"/>
              <a:tailEnd type="none"/>
            </a:ln>
          </p:spPr>
          <p:txBody>
            <a:bodyPr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/>
                <a:ea typeface="等线"/>
                <a:sym typeface="等线"/>
              </a:endParaRP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6043E621-C247-48E7-B178-BA6170DF30FC}"/>
              </a:ext>
            </a:extLst>
          </p:cNvPr>
          <p:cNvSpPr/>
          <p:nvPr/>
        </p:nvSpPr>
        <p:spPr>
          <a:xfrm>
            <a:off x="7870224" y="2958664"/>
            <a:ext cx="134362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4" name="Object29">
            <a:extLst>
              <a:ext uri="{FF2B5EF4-FFF2-40B4-BE49-F238E27FC236}">
                <a16:creationId xmlns:a16="http://schemas.microsoft.com/office/drawing/2014/main" id="{AA3AD8C5-47FD-47D8-A80D-887C2760D8D2}"/>
              </a:ext>
            </a:extLst>
          </p:cNvPr>
          <p:cNvSpPr txBox="1"/>
          <p:nvPr/>
        </p:nvSpPr>
        <p:spPr>
          <a:xfrm>
            <a:off x="8056073" y="3045006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易用性专家团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AA89A1E-282A-43F4-9718-CBBF70CE0FBD}"/>
              </a:ext>
            </a:extLst>
          </p:cNvPr>
          <p:cNvSpPr/>
          <p:nvPr/>
        </p:nvSpPr>
        <p:spPr>
          <a:xfrm>
            <a:off x="9313209" y="2958706"/>
            <a:ext cx="1700435" cy="377958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6" name="Object32">
            <a:extLst>
              <a:ext uri="{FF2B5EF4-FFF2-40B4-BE49-F238E27FC236}">
                <a16:creationId xmlns:a16="http://schemas.microsoft.com/office/drawing/2014/main" id="{1D778B44-BE3A-48E9-8265-2FEEF49C2E2C}"/>
              </a:ext>
            </a:extLst>
          </p:cNvPr>
          <p:cNvSpPr txBox="1"/>
          <p:nvPr/>
        </p:nvSpPr>
        <p:spPr>
          <a:xfrm>
            <a:off x="9454477" y="3047780"/>
            <a:ext cx="1417897" cy="149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专家团人员介绍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AE665E8-81B7-4688-BC98-D8477462FD05}"/>
              </a:ext>
            </a:extLst>
          </p:cNvPr>
          <p:cNvSpPr/>
          <p:nvPr/>
        </p:nvSpPr>
        <p:spPr>
          <a:xfrm>
            <a:off x="7870224" y="4228758"/>
            <a:ext cx="134362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8" name="Object29">
            <a:extLst>
              <a:ext uri="{FF2B5EF4-FFF2-40B4-BE49-F238E27FC236}">
                <a16:creationId xmlns:a16="http://schemas.microsoft.com/office/drawing/2014/main" id="{4BEBB603-B695-4D78-A311-E3B040275F0D}"/>
              </a:ext>
            </a:extLst>
          </p:cNvPr>
          <p:cNvSpPr txBox="1"/>
          <p:nvPr/>
        </p:nvSpPr>
        <p:spPr>
          <a:xfrm>
            <a:off x="8056073" y="4315100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外部真实用户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08986E0-68DB-4723-81C0-C599098E1907}"/>
              </a:ext>
            </a:extLst>
          </p:cNvPr>
          <p:cNvSpPr/>
          <p:nvPr/>
        </p:nvSpPr>
        <p:spPr>
          <a:xfrm>
            <a:off x="9313209" y="4228800"/>
            <a:ext cx="1700435" cy="377958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0" name="Object32">
            <a:extLst>
              <a:ext uri="{FF2B5EF4-FFF2-40B4-BE49-F238E27FC236}">
                <a16:creationId xmlns:a16="http://schemas.microsoft.com/office/drawing/2014/main" id="{3F2C72D8-88C8-4348-B127-97D4D8CC29B8}"/>
              </a:ext>
            </a:extLst>
          </p:cNvPr>
          <p:cNvSpPr txBox="1"/>
          <p:nvPr/>
        </p:nvSpPr>
        <p:spPr>
          <a:xfrm>
            <a:off x="9454477" y="4270834"/>
            <a:ext cx="1232573" cy="309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以产品所面向的核心目标客户为主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3951382-2E91-4B7F-B129-83AF1167974A}"/>
              </a:ext>
            </a:extLst>
          </p:cNvPr>
          <p:cNvSpPr/>
          <p:nvPr/>
        </p:nvSpPr>
        <p:spPr>
          <a:xfrm>
            <a:off x="7870224" y="1688528"/>
            <a:ext cx="134362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2" name="Object29">
            <a:extLst>
              <a:ext uri="{FF2B5EF4-FFF2-40B4-BE49-F238E27FC236}">
                <a16:creationId xmlns:a16="http://schemas.microsoft.com/office/drawing/2014/main" id="{33453A1A-60A7-449F-BFCF-C6EE3F4F5F3C}"/>
              </a:ext>
            </a:extLst>
          </p:cNvPr>
          <p:cNvSpPr txBox="1"/>
          <p:nvPr/>
        </p:nvSpPr>
        <p:spPr>
          <a:xfrm>
            <a:off x="8056073" y="1774870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易用性小组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9680F05-EB4B-4A4D-88D8-70AB34DE9552}"/>
              </a:ext>
            </a:extLst>
          </p:cNvPr>
          <p:cNvSpPr/>
          <p:nvPr/>
        </p:nvSpPr>
        <p:spPr>
          <a:xfrm>
            <a:off x="9313209" y="1688570"/>
            <a:ext cx="1700435" cy="377958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4" name="Object32">
            <a:extLst>
              <a:ext uri="{FF2B5EF4-FFF2-40B4-BE49-F238E27FC236}">
                <a16:creationId xmlns:a16="http://schemas.microsoft.com/office/drawing/2014/main" id="{09E9CEFE-D532-476D-B2B6-A2A6E6ED16F1}"/>
              </a:ext>
            </a:extLst>
          </p:cNvPr>
          <p:cNvSpPr txBox="1"/>
          <p:nvPr/>
        </p:nvSpPr>
        <p:spPr>
          <a:xfrm>
            <a:off x="9454477" y="1777644"/>
            <a:ext cx="1417897" cy="149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易用性小组成员介绍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1E5D83B-FB35-4291-A850-ED8F9D7BDC70}"/>
              </a:ext>
            </a:extLst>
          </p:cNvPr>
          <p:cNvSpPr/>
          <p:nvPr/>
        </p:nvSpPr>
        <p:spPr>
          <a:xfrm>
            <a:off x="7870224" y="5503949"/>
            <a:ext cx="134362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6" name="Object29">
            <a:extLst>
              <a:ext uri="{FF2B5EF4-FFF2-40B4-BE49-F238E27FC236}">
                <a16:creationId xmlns:a16="http://schemas.microsoft.com/office/drawing/2014/main" id="{5BF4CF08-52C4-4FA2-B108-401176E7622F}"/>
              </a:ext>
            </a:extLst>
          </p:cNvPr>
          <p:cNvSpPr txBox="1"/>
          <p:nvPr/>
        </p:nvSpPr>
        <p:spPr>
          <a:xfrm>
            <a:off x="8056073" y="5590291"/>
            <a:ext cx="971928" cy="205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产品团队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C95BE29-C8D8-4DF7-A019-D0928A49B905}"/>
              </a:ext>
            </a:extLst>
          </p:cNvPr>
          <p:cNvSpPr/>
          <p:nvPr/>
        </p:nvSpPr>
        <p:spPr>
          <a:xfrm>
            <a:off x="9313209" y="5503991"/>
            <a:ext cx="1700435" cy="377958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8" name="Object32">
            <a:extLst>
              <a:ext uri="{FF2B5EF4-FFF2-40B4-BE49-F238E27FC236}">
                <a16:creationId xmlns:a16="http://schemas.microsoft.com/office/drawing/2014/main" id="{A5B96205-BFAD-4AA1-B344-80407673B6B6}"/>
              </a:ext>
            </a:extLst>
          </p:cNvPr>
          <p:cNvSpPr txBox="1"/>
          <p:nvPr/>
        </p:nvSpPr>
        <p:spPr>
          <a:xfrm>
            <a:off x="9454476" y="5538035"/>
            <a:ext cx="1232573" cy="309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业务线设计师和产品团队介绍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404FEB68-89FC-475D-BEA2-9B286F38C151}"/>
              </a:ext>
            </a:extLst>
          </p:cNvPr>
          <p:cNvCxnSpPr>
            <a:stCxn id="31" idx="2"/>
            <a:endCxn id="23" idx="0"/>
          </p:cNvCxnSpPr>
          <p:nvPr/>
        </p:nvCxnSpPr>
        <p:spPr>
          <a:xfrm>
            <a:off x="8542037" y="2066528"/>
            <a:ext cx="0" cy="892136"/>
          </a:xfrm>
          <a:prstGeom prst="line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72FC9609-1083-42DB-8BB6-E0BD614F8281}"/>
              </a:ext>
            </a:extLst>
          </p:cNvPr>
          <p:cNvCxnSpPr/>
          <p:nvPr/>
        </p:nvCxnSpPr>
        <p:spPr>
          <a:xfrm>
            <a:off x="8542037" y="4606758"/>
            <a:ext cx="0" cy="892136"/>
          </a:xfrm>
          <a:prstGeom prst="line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连接符: 肘形 42">
            <a:extLst>
              <a:ext uri="{FF2B5EF4-FFF2-40B4-BE49-F238E27FC236}">
                <a16:creationId xmlns:a16="http://schemas.microsoft.com/office/drawing/2014/main" id="{1E32F342-A7C8-4ABA-BAA5-ACD000B0FA98}"/>
              </a:ext>
            </a:extLst>
          </p:cNvPr>
          <p:cNvCxnSpPr>
            <a:stCxn id="33" idx="3"/>
            <a:endCxn id="37" idx="3"/>
          </p:cNvCxnSpPr>
          <p:nvPr/>
        </p:nvCxnSpPr>
        <p:spPr>
          <a:xfrm>
            <a:off x="11013644" y="1877549"/>
            <a:ext cx="12700" cy="3815421"/>
          </a:xfrm>
          <a:prstGeom prst="bentConnector3">
            <a:avLst>
              <a:gd name="adj1" fmla="val 1800000"/>
            </a:avLst>
          </a:prstGeom>
          <a:noFill/>
          <a:ln w="12700" cap="flat">
            <a:solidFill>
              <a:schemeClr val="accent1"/>
            </a:solidFill>
            <a:prstDash val="dash"/>
            <a:miter lim="800000"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4" name="矩形">
            <a:extLst>
              <a:ext uri="{FF2B5EF4-FFF2-40B4-BE49-F238E27FC236}">
                <a16:creationId xmlns:a16="http://schemas.microsoft.com/office/drawing/2014/main" id="{0F61CF92-4726-4F54-B9B0-D1C3EB0F1E84}"/>
              </a:ext>
            </a:extLst>
          </p:cNvPr>
          <p:cNvSpPr/>
          <p:nvPr/>
        </p:nvSpPr>
        <p:spPr>
          <a:xfrm>
            <a:off x="673467" y="2832336"/>
            <a:ext cx="3436956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5" name="提升主题的美化质量">
            <a:extLst>
              <a:ext uri="{FF2B5EF4-FFF2-40B4-BE49-F238E27FC236}">
                <a16:creationId xmlns:a16="http://schemas.microsoft.com/office/drawing/2014/main" id="{87B504B5-4C8B-47A4-B7EA-C3827201B90F}"/>
              </a:ext>
            </a:extLst>
          </p:cNvPr>
          <p:cNvSpPr txBox="1"/>
          <p:nvPr/>
        </p:nvSpPr>
        <p:spPr>
          <a:xfrm>
            <a:off x="2131743" y="2928450"/>
            <a:ext cx="1881932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易用性度量标准</a:t>
            </a:r>
            <a:r>
              <a:rPr kumimoji="0" lang="en-US" altLang="zh-CN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/</a:t>
            </a: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行动指南</a:t>
            </a:r>
            <a:r>
              <a:rPr kumimoji="0" lang="en-US" altLang="zh-CN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+</a:t>
            </a: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工具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46" name="矩形">
            <a:extLst>
              <a:ext uri="{FF2B5EF4-FFF2-40B4-BE49-F238E27FC236}">
                <a16:creationId xmlns:a16="http://schemas.microsoft.com/office/drawing/2014/main" id="{CE5BC8C9-CC1E-4CB9-89D9-349AC0A7479F}"/>
              </a:ext>
            </a:extLst>
          </p:cNvPr>
          <p:cNvSpPr/>
          <p:nvPr/>
        </p:nvSpPr>
        <p:spPr>
          <a:xfrm>
            <a:off x="672161" y="2832336"/>
            <a:ext cx="1275397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7" name="02">
            <a:extLst>
              <a:ext uri="{FF2B5EF4-FFF2-40B4-BE49-F238E27FC236}">
                <a16:creationId xmlns:a16="http://schemas.microsoft.com/office/drawing/2014/main" id="{A082C9A9-C2F4-4ABD-9630-068F2926643E}"/>
              </a:ext>
            </a:extLst>
          </p:cNvPr>
          <p:cNvSpPr txBox="1"/>
          <p:nvPr/>
        </p:nvSpPr>
        <p:spPr>
          <a:xfrm>
            <a:off x="790795" y="2872828"/>
            <a:ext cx="103812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统一标准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48" name="矩形">
            <a:extLst>
              <a:ext uri="{FF2B5EF4-FFF2-40B4-BE49-F238E27FC236}">
                <a16:creationId xmlns:a16="http://schemas.microsoft.com/office/drawing/2014/main" id="{7B064BFA-99CE-45EF-8730-16DB959E2E08}"/>
              </a:ext>
            </a:extLst>
          </p:cNvPr>
          <p:cNvSpPr/>
          <p:nvPr/>
        </p:nvSpPr>
        <p:spPr>
          <a:xfrm>
            <a:off x="673467" y="3662013"/>
            <a:ext cx="3436956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9" name="提升主题的美化质量">
            <a:extLst>
              <a:ext uri="{FF2B5EF4-FFF2-40B4-BE49-F238E27FC236}">
                <a16:creationId xmlns:a16="http://schemas.microsoft.com/office/drawing/2014/main" id="{BA2589C9-4E19-4BFD-AB82-DC25FED12F59}"/>
              </a:ext>
            </a:extLst>
          </p:cNvPr>
          <p:cNvSpPr txBox="1"/>
          <p:nvPr/>
        </p:nvSpPr>
        <p:spPr>
          <a:xfrm>
            <a:off x="2131743" y="3758127"/>
            <a:ext cx="1881932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易用性度量报告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50" name="矩形">
            <a:extLst>
              <a:ext uri="{FF2B5EF4-FFF2-40B4-BE49-F238E27FC236}">
                <a16:creationId xmlns:a16="http://schemas.microsoft.com/office/drawing/2014/main" id="{67C860B8-A9F3-4FAE-804A-F45E65C19796}"/>
              </a:ext>
            </a:extLst>
          </p:cNvPr>
          <p:cNvSpPr/>
          <p:nvPr/>
        </p:nvSpPr>
        <p:spPr>
          <a:xfrm>
            <a:off x="672161" y="3662013"/>
            <a:ext cx="1275397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1" name="02">
            <a:extLst>
              <a:ext uri="{FF2B5EF4-FFF2-40B4-BE49-F238E27FC236}">
                <a16:creationId xmlns:a16="http://schemas.microsoft.com/office/drawing/2014/main" id="{457E2606-0F87-40C3-86B4-7005F0A81CEF}"/>
              </a:ext>
            </a:extLst>
          </p:cNvPr>
          <p:cNvSpPr txBox="1"/>
          <p:nvPr/>
        </p:nvSpPr>
        <p:spPr>
          <a:xfrm>
            <a:off x="790795" y="3702505"/>
            <a:ext cx="103812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专业输出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52" name="矩形">
            <a:extLst>
              <a:ext uri="{FF2B5EF4-FFF2-40B4-BE49-F238E27FC236}">
                <a16:creationId xmlns:a16="http://schemas.microsoft.com/office/drawing/2014/main" id="{613FE87C-F2EF-4F04-A78E-21055F8DC0B1}"/>
              </a:ext>
            </a:extLst>
          </p:cNvPr>
          <p:cNvSpPr/>
          <p:nvPr/>
        </p:nvSpPr>
        <p:spPr>
          <a:xfrm>
            <a:off x="673467" y="4501592"/>
            <a:ext cx="3436956" cy="378501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3" name="提升主题的美化质量">
            <a:extLst>
              <a:ext uri="{FF2B5EF4-FFF2-40B4-BE49-F238E27FC236}">
                <a16:creationId xmlns:a16="http://schemas.microsoft.com/office/drawing/2014/main" id="{76796CFE-DDD5-4C95-B3B2-C0850C5FCC87}"/>
              </a:ext>
            </a:extLst>
          </p:cNvPr>
          <p:cNvSpPr txBox="1"/>
          <p:nvPr/>
        </p:nvSpPr>
        <p:spPr>
          <a:xfrm>
            <a:off x="2131743" y="4597706"/>
            <a:ext cx="1881932" cy="205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系统化监控</a:t>
            </a:r>
            <a:r>
              <a:rPr kumimoji="0" lang="en-US" altLang="zh-CN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+</a:t>
            </a: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专享改进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54" name="矩形">
            <a:extLst>
              <a:ext uri="{FF2B5EF4-FFF2-40B4-BE49-F238E27FC236}">
                <a16:creationId xmlns:a16="http://schemas.microsoft.com/office/drawing/2014/main" id="{3963750C-C417-4792-8A4F-1C74F01A9169}"/>
              </a:ext>
            </a:extLst>
          </p:cNvPr>
          <p:cNvSpPr/>
          <p:nvPr/>
        </p:nvSpPr>
        <p:spPr>
          <a:xfrm>
            <a:off x="672161" y="4501592"/>
            <a:ext cx="1275397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5" name="02">
            <a:extLst>
              <a:ext uri="{FF2B5EF4-FFF2-40B4-BE49-F238E27FC236}">
                <a16:creationId xmlns:a16="http://schemas.microsoft.com/office/drawing/2014/main" id="{9F87DEF4-23C4-48A1-A879-815B45584B9C}"/>
              </a:ext>
            </a:extLst>
          </p:cNvPr>
          <p:cNvSpPr txBox="1"/>
          <p:nvPr/>
        </p:nvSpPr>
        <p:spPr>
          <a:xfrm>
            <a:off x="790795" y="4542084"/>
            <a:ext cx="103812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改进闭环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cxnSp>
        <p:nvCxnSpPr>
          <p:cNvPr id="58" name="连接符: 肘形 57">
            <a:extLst>
              <a:ext uri="{FF2B5EF4-FFF2-40B4-BE49-F238E27FC236}">
                <a16:creationId xmlns:a16="http://schemas.microsoft.com/office/drawing/2014/main" id="{B7526F09-2356-4EE0-84E9-34E5048AF680}"/>
              </a:ext>
            </a:extLst>
          </p:cNvPr>
          <p:cNvCxnSpPr>
            <a:cxnSpLocks/>
            <a:stCxn id="31" idx="1"/>
            <a:endCxn id="47" idx="0"/>
          </p:cNvCxnSpPr>
          <p:nvPr/>
        </p:nvCxnSpPr>
        <p:spPr>
          <a:xfrm rot="10800000" flipV="1">
            <a:off x="1309860" y="1877528"/>
            <a:ext cx="6560364" cy="995300"/>
          </a:xfrm>
          <a:prstGeom prst="bentConnector2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77D114B6-FAE2-4BF7-9DEF-FD4B81829404}"/>
              </a:ext>
            </a:extLst>
          </p:cNvPr>
          <p:cNvCxnSpPr>
            <a:stCxn id="46" idx="2"/>
            <a:endCxn id="51" idx="0"/>
          </p:cNvCxnSpPr>
          <p:nvPr/>
        </p:nvCxnSpPr>
        <p:spPr>
          <a:xfrm>
            <a:off x="1309860" y="3210837"/>
            <a:ext cx="0" cy="491668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C822E2F5-43CA-4A79-AC02-833F767FCB63}"/>
              </a:ext>
            </a:extLst>
          </p:cNvPr>
          <p:cNvCxnSpPr>
            <a:stCxn id="50" idx="2"/>
            <a:endCxn id="55" idx="0"/>
          </p:cNvCxnSpPr>
          <p:nvPr/>
        </p:nvCxnSpPr>
        <p:spPr>
          <a:xfrm>
            <a:off x="1309860" y="4040514"/>
            <a:ext cx="0" cy="50157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连接符: 肘形 63">
            <a:extLst>
              <a:ext uri="{FF2B5EF4-FFF2-40B4-BE49-F238E27FC236}">
                <a16:creationId xmlns:a16="http://schemas.microsoft.com/office/drawing/2014/main" id="{33D5A73A-8D30-4D2A-ABDB-8D416FB53349}"/>
              </a:ext>
            </a:extLst>
          </p:cNvPr>
          <p:cNvCxnSpPr>
            <a:stCxn id="35" idx="1"/>
            <a:endCxn id="55" idx="2"/>
          </p:cNvCxnSpPr>
          <p:nvPr/>
        </p:nvCxnSpPr>
        <p:spPr>
          <a:xfrm rot="10800000">
            <a:off x="1309860" y="4839601"/>
            <a:ext cx="6560364" cy="853348"/>
          </a:xfrm>
          <a:prstGeom prst="bentConnector2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C3B94AFA-E6D6-4602-9418-1B744C894CD0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4210051" y="3774211"/>
            <a:ext cx="850618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323306601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23">
            <a:extLst>
              <a:ext uri="{FF2B5EF4-FFF2-40B4-BE49-F238E27FC236}">
                <a16:creationId xmlns:a16="http://schemas.microsoft.com/office/drawing/2014/main" id="{3B820F65-34A8-45A3-9DB9-801074F36DEC}"/>
              </a:ext>
            </a:extLst>
          </p:cNvPr>
          <p:cNvSpPr txBox="1"/>
          <p:nvPr/>
        </p:nvSpPr>
        <p:spPr>
          <a:xfrm>
            <a:off x="666750" y="800099"/>
            <a:ext cx="1134674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建立关系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7EEFE65F-36DC-484D-BC68-CEC4DE49CD57}"/>
              </a:ext>
            </a:extLst>
          </p:cNvPr>
          <p:cNvSpPr txBox="1"/>
          <p:nvPr/>
        </p:nvSpPr>
        <p:spPr>
          <a:xfrm>
            <a:off x="1721467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拉近关系</a:t>
            </a:r>
          </a:p>
        </p:txBody>
      </p:sp>
      <p:pic>
        <p:nvPicPr>
          <p:cNvPr id="5" name="Object 1" descr="Object 1">
            <a:extLst>
              <a:ext uri="{FF2B5EF4-FFF2-40B4-BE49-F238E27FC236}">
                <a16:creationId xmlns:a16="http://schemas.microsoft.com/office/drawing/2014/main" id="{732D3C44-01CB-4E47-9076-8EC197064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1134674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Object25">
            <a:extLst>
              <a:ext uri="{FF2B5EF4-FFF2-40B4-BE49-F238E27FC236}">
                <a16:creationId xmlns:a16="http://schemas.microsoft.com/office/drawing/2014/main" id="{725FB7A1-EC95-4E93-9E0E-AB7940D73B42}"/>
              </a:ext>
            </a:extLst>
          </p:cNvPr>
          <p:cNvSpPr txBox="1"/>
          <p:nvPr/>
        </p:nvSpPr>
        <p:spPr>
          <a:xfrm>
            <a:off x="803275" y="1338713"/>
            <a:ext cx="1079438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投顾与用户</a:t>
            </a:r>
            <a:endParaRPr lang="en-US" altLang="zh-CN" b="0" kern="0" dirty="0">
              <a:latin typeface="OPPOSans R"/>
              <a:ea typeface="OPPOSans R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B3E11CC3-06B0-48C3-8008-7D36F87A33C2}"/>
              </a:ext>
            </a:extLst>
          </p:cNvPr>
          <p:cNvSpPr/>
          <p:nvPr/>
        </p:nvSpPr>
        <p:spPr>
          <a:xfrm>
            <a:off x="2213655" y="1876516"/>
            <a:ext cx="981626" cy="981626"/>
          </a:xfrm>
          <a:prstGeom prst="ellipse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F9C5A5CB-7E23-49FB-BB0A-1CE4008E3107}"/>
              </a:ext>
            </a:extLst>
          </p:cNvPr>
          <p:cNvSpPr/>
          <p:nvPr/>
        </p:nvSpPr>
        <p:spPr>
          <a:xfrm>
            <a:off x="2213655" y="3527554"/>
            <a:ext cx="981626" cy="98162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" name="Object29">
            <a:extLst>
              <a:ext uri="{FF2B5EF4-FFF2-40B4-BE49-F238E27FC236}">
                <a16:creationId xmlns:a16="http://schemas.microsoft.com/office/drawing/2014/main" id="{206724B8-A994-4A60-A61A-33DA82A8EF43}"/>
              </a:ext>
            </a:extLst>
          </p:cNvPr>
          <p:cNvSpPr txBox="1"/>
          <p:nvPr/>
        </p:nvSpPr>
        <p:spPr>
          <a:xfrm>
            <a:off x="2390978" y="2171095"/>
            <a:ext cx="670780" cy="300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用户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0" name="Object29">
            <a:extLst>
              <a:ext uri="{FF2B5EF4-FFF2-40B4-BE49-F238E27FC236}">
                <a16:creationId xmlns:a16="http://schemas.microsoft.com/office/drawing/2014/main" id="{79473B72-E545-46F8-8152-C9A2B14B5DF9}"/>
              </a:ext>
            </a:extLst>
          </p:cNvPr>
          <p:cNvSpPr txBox="1"/>
          <p:nvPr/>
        </p:nvSpPr>
        <p:spPr>
          <a:xfrm>
            <a:off x="2369079" y="3820425"/>
            <a:ext cx="670778" cy="390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投顾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330F30D3-71B8-490D-8426-9F0CA40EFA9C}"/>
              </a:ext>
            </a:extLst>
          </p:cNvPr>
          <p:cNvSpPr/>
          <p:nvPr/>
        </p:nvSpPr>
        <p:spPr>
          <a:xfrm>
            <a:off x="2213655" y="5147712"/>
            <a:ext cx="981626" cy="981626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2" name="Object29">
            <a:extLst>
              <a:ext uri="{FF2B5EF4-FFF2-40B4-BE49-F238E27FC236}">
                <a16:creationId xmlns:a16="http://schemas.microsoft.com/office/drawing/2014/main" id="{81CBEA77-FF6A-4020-BE27-9E0E55B83A2B}"/>
              </a:ext>
            </a:extLst>
          </p:cNvPr>
          <p:cNvSpPr txBox="1"/>
          <p:nvPr/>
        </p:nvSpPr>
        <p:spPr>
          <a:xfrm>
            <a:off x="2369079" y="5482369"/>
            <a:ext cx="670780" cy="312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产品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68951ADA-877D-47F6-90A5-DB5F07A1A371}"/>
              </a:ext>
            </a:extLst>
          </p:cNvPr>
          <p:cNvCxnSpPr>
            <a:stCxn id="8" idx="6"/>
          </p:cNvCxnSpPr>
          <p:nvPr/>
        </p:nvCxnSpPr>
        <p:spPr>
          <a:xfrm flipV="1">
            <a:off x="3195281" y="4015694"/>
            <a:ext cx="7512292" cy="2673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EBDEB9C-12B4-486A-BDAB-5544813666F6}"/>
              </a:ext>
            </a:extLst>
          </p:cNvPr>
          <p:cNvCxnSpPr>
            <a:stCxn id="7" idx="6"/>
            <a:endCxn id="17" idx="2"/>
          </p:cNvCxnSpPr>
          <p:nvPr/>
        </p:nvCxnSpPr>
        <p:spPr>
          <a:xfrm>
            <a:off x="3195281" y="2367329"/>
            <a:ext cx="6523736" cy="815848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98434D41-A811-453A-8A93-A84EDE816C84}"/>
              </a:ext>
            </a:extLst>
          </p:cNvPr>
          <p:cNvCxnSpPr>
            <a:stCxn id="11" idx="6"/>
            <a:endCxn id="19" idx="2"/>
          </p:cNvCxnSpPr>
          <p:nvPr/>
        </p:nvCxnSpPr>
        <p:spPr>
          <a:xfrm flipV="1">
            <a:off x="3195281" y="4877703"/>
            <a:ext cx="6523736" cy="760822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4" name="设计">
            <a:extLst>
              <a:ext uri="{FF2B5EF4-FFF2-40B4-BE49-F238E27FC236}">
                <a16:creationId xmlns:a16="http://schemas.microsoft.com/office/drawing/2014/main" id="{215297A9-FC7A-4939-94B9-C6454BC05E70}"/>
              </a:ext>
            </a:extLst>
          </p:cNvPr>
          <p:cNvSpPr txBox="1"/>
          <p:nvPr/>
        </p:nvSpPr>
        <p:spPr>
          <a:xfrm>
            <a:off x="3291365" y="3736447"/>
            <a:ext cx="66685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3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层递进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5" name="Object32">
            <a:extLst>
              <a:ext uri="{FF2B5EF4-FFF2-40B4-BE49-F238E27FC236}">
                <a16:creationId xmlns:a16="http://schemas.microsoft.com/office/drawing/2014/main" id="{461D49BF-C360-49AA-AE97-1C744FDEADDF}"/>
              </a:ext>
            </a:extLst>
          </p:cNvPr>
          <p:cNvSpPr txBox="1"/>
          <p:nvPr/>
        </p:nvSpPr>
        <p:spPr>
          <a:xfrm>
            <a:off x="3059092" y="4154363"/>
            <a:ext cx="113139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建立服务信任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9" name="弧形 48">
            <a:extLst>
              <a:ext uri="{FF2B5EF4-FFF2-40B4-BE49-F238E27FC236}">
                <a16:creationId xmlns:a16="http://schemas.microsoft.com/office/drawing/2014/main" id="{BAEAB440-86AA-4C3F-A51E-2FE527B27D0C}"/>
              </a:ext>
            </a:extLst>
          </p:cNvPr>
          <p:cNvSpPr/>
          <p:nvPr/>
        </p:nvSpPr>
        <p:spPr>
          <a:xfrm>
            <a:off x="1533332" y="2153689"/>
            <a:ext cx="3637440" cy="3637440"/>
          </a:xfrm>
          <a:prstGeom prst="arc">
            <a:avLst>
              <a:gd name="adj1" fmla="val 7783464"/>
              <a:gd name="adj2" fmla="val 13826139"/>
            </a:avLst>
          </a:prstGeom>
          <a:noFill/>
          <a:ln w="12700" cap="flat">
            <a:solidFill>
              <a:schemeClr val="accent1"/>
            </a:solidFill>
            <a:prstDash val="dash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84F8464-3770-4F98-A430-01C40D8C932E}"/>
              </a:ext>
            </a:extLst>
          </p:cNvPr>
          <p:cNvSpPr txBox="1"/>
          <p:nvPr/>
        </p:nvSpPr>
        <p:spPr>
          <a:xfrm>
            <a:off x="1049719" y="2341676"/>
            <a:ext cx="369330" cy="33239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eaVert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rPr>
              <a:t>用户自主购买高端产品的阻力大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AC76D2EF-1BA3-4282-8258-2C7C0473334D}"/>
              </a:ext>
            </a:extLst>
          </p:cNvPr>
          <p:cNvSpPr txBox="1"/>
          <p:nvPr/>
        </p:nvSpPr>
        <p:spPr>
          <a:xfrm>
            <a:off x="854303" y="2098019"/>
            <a:ext cx="246219" cy="38112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eaVert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ea"/>
                <a:cs typeface="+mj-cs"/>
                <a:sym typeface="等线"/>
              </a:rPr>
              <a:t>起购门槛高</a:t>
            </a:r>
            <a:r>
              <a:rPr kumimoji="0" lang="en-US" altLang="zh-CN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ea"/>
                <a:cs typeface="+mj-cs"/>
                <a:sym typeface="等线"/>
              </a:rPr>
              <a:t>——</a:t>
            </a:r>
            <a:r>
              <a: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ea"/>
                <a:cs typeface="+mj-cs"/>
                <a:sym typeface="等线"/>
              </a:rPr>
              <a:t>收益风险顾虑</a:t>
            </a:r>
            <a:r>
              <a:rPr kumimoji="0" lang="en-US" altLang="zh-CN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ea"/>
                <a:cs typeface="+mj-cs"/>
                <a:sym typeface="等线"/>
              </a:rPr>
              <a:t>——</a:t>
            </a:r>
            <a:r>
              <a: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ea"/>
                <a:cs typeface="+mj-cs"/>
                <a:sym typeface="等线"/>
              </a:rPr>
              <a:t>品牌安全担忧</a:t>
            </a:r>
            <a:r>
              <a:rPr kumimoji="0" lang="en-US" altLang="zh-CN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ea"/>
                <a:cs typeface="+mj-cs"/>
                <a:sym typeface="等线"/>
              </a:rPr>
              <a:t>——</a:t>
            </a:r>
            <a:r>
              <a: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ea"/>
                <a:cs typeface="+mj-cs"/>
                <a:sym typeface="等线"/>
              </a:rPr>
              <a:t>操作流程繁琐</a:t>
            </a:r>
            <a:endParaRPr kumimoji="0" lang="en-US" sz="1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ea"/>
              <a:cs typeface="+mj-cs"/>
              <a:sym typeface="等线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64B98813-68C7-4A15-A6B3-0EA11878BC58}"/>
              </a:ext>
            </a:extLst>
          </p:cNvPr>
          <p:cNvSpPr/>
          <p:nvPr/>
        </p:nvSpPr>
        <p:spPr>
          <a:xfrm>
            <a:off x="9719017" y="2692364"/>
            <a:ext cx="981626" cy="981626"/>
          </a:xfrm>
          <a:prstGeom prst="ellipse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A1E0838B-7B55-4EEB-AAB6-47A8EA290B87}"/>
              </a:ext>
            </a:extLst>
          </p:cNvPr>
          <p:cNvSpPr/>
          <p:nvPr/>
        </p:nvSpPr>
        <p:spPr>
          <a:xfrm>
            <a:off x="9719017" y="4386890"/>
            <a:ext cx="981626" cy="981626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09C11FD-CE3E-45AC-A5BE-D9A920C15C85}"/>
              </a:ext>
            </a:extLst>
          </p:cNvPr>
          <p:cNvSpPr/>
          <p:nvPr/>
        </p:nvSpPr>
        <p:spPr>
          <a:xfrm>
            <a:off x="9719017" y="3527554"/>
            <a:ext cx="981626" cy="981626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6" name="Object29">
            <a:extLst>
              <a:ext uri="{FF2B5EF4-FFF2-40B4-BE49-F238E27FC236}">
                <a16:creationId xmlns:a16="http://schemas.microsoft.com/office/drawing/2014/main" id="{1E984094-58C4-483A-B6A6-FE10439A8307}"/>
              </a:ext>
            </a:extLst>
          </p:cNvPr>
          <p:cNvSpPr txBox="1"/>
          <p:nvPr/>
        </p:nvSpPr>
        <p:spPr>
          <a:xfrm>
            <a:off x="9874441" y="3820425"/>
            <a:ext cx="670778" cy="390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投顾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8" name="Object29">
            <a:extLst>
              <a:ext uri="{FF2B5EF4-FFF2-40B4-BE49-F238E27FC236}">
                <a16:creationId xmlns:a16="http://schemas.microsoft.com/office/drawing/2014/main" id="{1583FC91-F9C1-417E-9711-A9D6B315E2F2}"/>
              </a:ext>
            </a:extLst>
          </p:cNvPr>
          <p:cNvSpPr txBox="1"/>
          <p:nvPr/>
        </p:nvSpPr>
        <p:spPr>
          <a:xfrm>
            <a:off x="9896340" y="2986943"/>
            <a:ext cx="670780" cy="300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用户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0" name="Object29">
            <a:extLst>
              <a:ext uri="{FF2B5EF4-FFF2-40B4-BE49-F238E27FC236}">
                <a16:creationId xmlns:a16="http://schemas.microsoft.com/office/drawing/2014/main" id="{BB0D5363-59C1-482D-A065-7DE0E8EE437C}"/>
              </a:ext>
            </a:extLst>
          </p:cNvPr>
          <p:cNvSpPr txBox="1"/>
          <p:nvPr/>
        </p:nvSpPr>
        <p:spPr>
          <a:xfrm>
            <a:off x="9896340" y="4681469"/>
            <a:ext cx="670780" cy="300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产品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4124696F-324D-4163-81B9-19ACD396C1EC}"/>
              </a:ext>
            </a:extLst>
          </p:cNvPr>
          <p:cNvSpPr txBox="1"/>
          <p:nvPr/>
        </p:nvSpPr>
        <p:spPr>
          <a:xfrm>
            <a:off x="10917847" y="2341676"/>
            <a:ext cx="369330" cy="35548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eaVert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rPr>
              <a:t>投顾懂用户需求，链接用户和产品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3" name="弧形 52">
            <a:extLst>
              <a:ext uri="{FF2B5EF4-FFF2-40B4-BE49-F238E27FC236}">
                <a16:creationId xmlns:a16="http://schemas.microsoft.com/office/drawing/2014/main" id="{C2EEE330-658A-4B6C-92F6-9FF8FC56291F}"/>
              </a:ext>
            </a:extLst>
          </p:cNvPr>
          <p:cNvSpPr/>
          <p:nvPr/>
        </p:nvSpPr>
        <p:spPr>
          <a:xfrm flipH="1">
            <a:off x="9766940" y="2974867"/>
            <a:ext cx="1141567" cy="1141567"/>
          </a:xfrm>
          <a:prstGeom prst="arc">
            <a:avLst>
              <a:gd name="adj1" fmla="val 7783464"/>
              <a:gd name="adj2" fmla="val 13826139"/>
            </a:avLst>
          </a:prstGeom>
          <a:noFill/>
          <a:ln w="12700" cap="flat">
            <a:solidFill>
              <a:schemeClr val="accent1"/>
            </a:solidFill>
            <a:prstDash val="dash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54" name="弧形 53">
            <a:extLst>
              <a:ext uri="{FF2B5EF4-FFF2-40B4-BE49-F238E27FC236}">
                <a16:creationId xmlns:a16="http://schemas.microsoft.com/office/drawing/2014/main" id="{612A14EE-742C-40A6-87B2-2F06E336CD8E}"/>
              </a:ext>
            </a:extLst>
          </p:cNvPr>
          <p:cNvSpPr/>
          <p:nvPr/>
        </p:nvSpPr>
        <p:spPr>
          <a:xfrm flipH="1">
            <a:off x="9766940" y="3938396"/>
            <a:ext cx="1141567" cy="1141567"/>
          </a:xfrm>
          <a:prstGeom prst="arc">
            <a:avLst>
              <a:gd name="adj1" fmla="val 7783464"/>
              <a:gd name="adj2" fmla="val 13826139"/>
            </a:avLst>
          </a:prstGeom>
          <a:noFill/>
          <a:ln w="12700" cap="flat">
            <a:solidFill>
              <a:schemeClr val="accent1"/>
            </a:solidFill>
            <a:prstDash val="dash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8C3DF1A7-B280-403B-8914-B6B9B38E74E0}"/>
              </a:ext>
            </a:extLst>
          </p:cNvPr>
          <p:cNvSpPr txBox="1"/>
          <p:nvPr/>
        </p:nvSpPr>
        <p:spPr>
          <a:xfrm>
            <a:off x="11205360" y="2663722"/>
            <a:ext cx="246219" cy="30418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eaVert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ea"/>
                <a:cs typeface="+mj-cs"/>
                <a:sym typeface="等线"/>
              </a:rPr>
              <a:t>根据用户需求，匹配满足需求的产品，并陪伴是服务</a:t>
            </a:r>
            <a:endParaRPr kumimoji="0" lang="en-US" sz="1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ea"/>
              <a:cs typeface="+mj-cs"/>
              <a:sym typeface="等线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2D4FBE0B-2A49-4234-B401-975DD69E1E97}"/>
              </a:ext>
            </a:extLst>
          </p:cNvPr>
          <p:cNvGrpSpPr/>
          <p:nvPr/>
        </p:nvGrpSpPr>
        <p:grpSpPr>
          <a:xfrm>
            <a:off x="4371445" y="2553037"/>
            <a:ext cx="1142607" cy="2898143"/>
            <a:chOff x="4371445" y="2553037"/>
            <a:chExt cx="1142607" cy="2898143"/>
          </a:xfrm>
        </p:grpSpPr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CBCA9012-2915-406A-9070-AC3DE5B429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48354" y="2582084"/>
              <a:ext cx="0" cy="2786432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F08F6A0F-96B5-41A4-989F-CFA5D31CBA1D}"/>
                </a:ext>
              </a:extLst>
            </p:cNvPr>
            <p:cNvSpPr/>
            <p:nvPr/>
          </p:nvSpPr>
          <p:spPr>
            <a:xfrm>
              <a:off x="4371445" y="4258635"/>
              <a:ext cx="1142607" cy="221876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FF82DF38-049D-487B-AF25-F5689E856800}"/>
                </a:ext>
              </a:extLst>
            </p:cNvPr>
            <p:cNvSpPr/>
            <p:nvPr/>
          </p:nvSpPr>
          <p:spPr>
            <a:xfrm>
              <a:off x="4382656" y="3826694"/>
              <a:ext cx="1131396" cy="378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6" name="Object29">
              <a:extLst>
                <a:ext uri="{FF2B5EF4-FFF2-40B4-BE49-F238E27FC236}">
                  <a16:creationId xmlns:a16="http://schemas.microsoft.com/office/drawing/2014/main" id="{F4ADD8A8-552D-41D7-AD70-739430E6A59C}"/>
                </a:ext>
              </a:extLst>
            </p:cNvPr>
            <p:cNvSpPr txBox="1"/>
            <p:nvPr/>
          </p:nvSpPr>
          <p:spPr>
            <a:xfrm>
              <a:off x="4462390" y="3920001"/>
              <a:ext cx="971928" cy="20531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认识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  <p:sp>
          <p:nvSpPr>
            <p:cNvPr id="31" name="Object32">
              <a:extLst>
                <a:ext uri="{FF2B5EF4-FFF2-40B4-BE49-F238E27FC236}">
                  <a16:creationId xmlns:a16="http://schemas.microsoft.com/office/drawing/2014/main" id="{B529CA3E-D7B5-49F4-B04B-A421FE3463D0}"/>
                </a:ext>
              </a:extLst>
            </p:cNvPr>
            <p:cNvSpPr txBox="1"/>
            <p:nvPr/>
          </p:nvSpPr>
          <p:spPr>
            <a:xfrm>
              <a:off x="4382656" y="4275958"/>
              <a:ext cx="1131396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表面信任</a:t>
              </a:r>
              <a:endParaRPr kumimoji="0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67DAB3AA-1AA6-43B6-A7EB-8D54D3235910}"/>
                </a:ext>
              </a:extLst>
            </p:cNvPr>
            <p:cNvSpPr/>
            <p:nvPr/>
          </p:nvSpPr>
          <p:spPr>
            <a:xfrm>
              <a:off x="4898333" y="2553037"/>
              <a:ext cx="100042" cy="10004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F5759D37-1BFD-4627-AAC4-3BA66965F154}"/>
                </a:ext>
              </a:extLst>
            </p:cNvPr>
            <p:cNvSpPr/>
            <p:nvPr/>
          </p:nvSpPr>
          <p:spPr>
            <a:xfrm>
              <a:off x="4901232" y="5351138"/>
              <a:ext cx="100042" cy="10004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A95A839-9802-41C8-8A71-E58B16D28E2C}"/>
              </a:ext>
            </a:extLst>
          </p:cNvPr>
          <p:cNvGrpSpPr/>
          <p:nvPr/>
        </p:nvGrpSpPr>
        <p:grpSpPr>
          <a:xfrm>
            <a:off x="6143945" y="2775253"/>
            <a:ext cx="1142607" cy="2469260"/>
            <a:chOff x="6348088" y="2775253"/>
            <a:chExt cx="1142607" cy="2469260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2CD974EE-1B4A-4EC7-BF57-7B74AC625B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3786" y="2858142"/>
              <a:ext cx="0" cy="2346682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406D0E0F-3AC4-4F75-A151-C3502107F9A6}"/>
                </a:ext>
              </a:extLst>
            </p:cNvPr>
            <p:cNvSpPr/>
            <p:nvPr/>
          </p:nvSpPr>
          <p:spPr>
            <a:xfrm>
              <a:off x="6348088" y="4258635"/>
              <a:ext cx="1142607" cy="221876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23C6CC6-6225-4448-A352-43AC77DB7B72}"/>
                </a:ext>
              </a:extLst>
            </p:cNvPr>
            <p:cNvSpPr/>
            <p:nvPr/>
          </p:nvSpPr>
          <p:spPr>
            <a:xfrm>
              <a:off x="6348088" y="3826694"/>
              <a:ext cx="1131396" cy="378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8" name="Object29">
              <a:extLst>
                <a:ext uri="{FF2B5EF4-FFF2-40B4-BE49-F238E27FC236}">
                  <a16:creationId xmlns:a16="http://schemas.microsoft.com/office/drawing/2014/main" id="{3BC73CEC-990A-4CAB-B4D2-27AB6089753A}"/>
                </a:ext>
              </a:extLst>
            </p:cNvPr>
            <p:cNvSpPr txBox="1"/>
            <p:nvPr/>
          </p:nvSpPr>
          <p:spPr>
            <a:xfrm>
              <a:off x="6427822" y="3920001"/>
              <a:ext cx="971928" cy="20531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陪伴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  <p:sp>
          <p:nvSpPr>
            <p:cNvPr id="32" name="Object32">
              <a:extLst>
                <a:ext uri="{FF2B5EF4-FFF2-40B4-BE49-F238E27FC236}">
                  <a16:creationId xmlns:a16="http://schemas.microsoft.com/office/drawing/2014/main" id="{2587627B-D3C7-4EA2-A707-ABD6E8C2149C}"/>
                </a:ext>
              </a:extLst>
            </p:cNvPr>
            <p:cNvSpPr txBox="1"/>
            <p:nvPr/>
          </p:nvSpPr>
          <p:spPr>
            <a:xfrm>
              <a:off x="6348088" y="4275958"/>
              <a:ext cx="1131396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情感信任</a:t>
              </a:r>
              <a:endParaRPr kumimoji="0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C308A654-86C8-4B19-AB1F-185B1C6D0706}"/>
                </a:ext>
              </a:extLst>
            </p:cNvPr>
            <p:cNvSpPr/>
            <p:nvPr/>
          </p:nvSpPr>
          <p:spPr>
            <a:xfrm>
              <a:off x="6863765" y="2775253"/>
              <a:ext cx="100042" cy="10004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2505DA0B-6B78-4440-B13D-FB8AD631402D}"/>
                </a:ext>
              </a:extLst>
            </p:cNvPr>
            <p:cNvSpPr/>
            <p:nvPr/>
          </p:nvSpPr>
          <p:spPr>
            <a:xfrm>
              <a:off x="6863765" y="5144471"/>
              <a:ext cx="100042" cy="10004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C28C00B-0BE1-47D5-B278-6007B2E98D3D}"/>
              </a:ext>
            </a:extLst>
          </p:cNvPr>
          <p:cNvGrpSpPr/>
          <p:nvPr/>
        </p:nvGrpSpPr>
        <p:grpSpPr>
          <a:xfrm>
            <a:off x="7916445" y="3000992"/>
            <a:ext cx="1142607" cy="2057053"/>
            <a:chOff x="8305467" y="3000992"/>
            <a:chExt cx="1142607" cy="2057053"/>
          </a:xfrm>
        </p:grpSpPr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9CC38661-8997-48B1-8494-FC4543FD19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76771" y="3025595"/>
              <a:ext cx="0" cy="1956148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2D9F75D-6BC9-47F0-8892-8C0E9F03582F}"/>
                </a:ext>
              </a:extLst>
            </p:cNvPr>
            <p:cNvSpPr/>
            <p:nvPr/>
          </p:nvSpPr>
          <p:spPr>
            <a:xfrm>
              <a:off x="8305467" y="4258635"/>
              <a:ext cx="1142607" cy="221876"/>
            </a:xfrm>
            <a:prstGeom prst="rect">
              <a:avLst/>
            </a:prstGeom>
            <a:solidFill>
              <a:srgbClr val="FFFFFF"/>
            </a:solidFill>
            <a:ln w="9525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D8441B42-0650-4A61-9961-7A6B6FE7C7D8}"/>
                </a:ext>
              </a:extLst>
            </p:cNvPr>
            <p:cNvSpPr/>
            <p:nvPr/>
          </p:nvSpPr>
          <p:spPr>
            <a:xfrm>
              <a:off x="8313520" y="3826694"/>
              <a:ext cx="1131396" cy="378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30" name="Object29">
              <a:extLst>
                <a:ext uri="{FF2B5EF4-FFF2-40B4-BE49-F238E27FC236}">
                  <a16:creationId xmlns:a16="http://schemas.microsoft.com/office/drawing/2014/main" id="{053C2028-512E-4D7A-B95E-78EB64C78C5E}"/>
                </a:ext>
              </a:extLst>
            </p:cNvPr>
            <p:cNvSpPr txBox="1"/>
            <p:nvPr/>
          </p:nvSpPr>
          <p:spPr>
            <a:xfrm>
              <a:off x="8393254" y="3920001"/>
              <a:ext cx="971928" cy="20531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朋友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  <p:sp>
          <p:nvSpPr>
            <p:cNvPr id="33" name="Object32">
              <a:extLst>
                <a:ext uri="{FF2B5EF4-FFF2-40B4-BE49-F238E27FC236}">
                  <a16:creationId xmlns:a16="http://schemas.microsoft.com/office/drawing/2014/main" id="{E01F2279-68D3-4318-AD46-81EC07B207B8}"/>
                </a:ext>
              </a:extLst>
            </p:cNvPr>
            <p:cNvSpPr txBox="1"/>
            <p:nvPr/>
          </p:nvSpPr>
          <p:spPr>
            <a:xfrm>
              <a:off x="8311073" y="4275958"/>
              <a:ext cx="1131396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行为信任</a:t>
              </a:r>
              <a:endParaRPr kumimoji="0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3FCD11EF-F0ED-44F5-878F-99953FC61A1F}"/>
                </a:ext>
              </a:extLst>
            </p:cNvPr>
            <p:cNvSpPr/>
            <p:nvPr/>
          </p:nvSpPr>
          <p:spPr>
            <a:xfrm>
              <a:off x="8826750" y="4958003"/>
              <a:ext cx="100042" cy="10004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A61EECB4-E373-46BF-AD92-B262E6D362B4}"/>
                </a:ext>
              </a:extLst>
            </p:cNvPr>
            <p:cNvSpPr/>
            <p:nvPr/>
          </p:nvSpPr>
          <p:spPr>
            <a:xfrm>
              <a:off x="8826750" y="3000992"/>
              <a:ext cx="100042" cy="100042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9247099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23">
            <a:extLst>
              <a:ext uri="{FF2B5EF4-FFF2-40B4-BE49-F238E27FC236}">
                <a16:creationId xmlns:a16="http://schemas.microsoft.com/office/drawing/2014/main" id="{F7045E28-7082-45F7-9EC7-0E398FB649B4}"/>
              </a:ext>
            </a:extLst>
          </p:cNvPr>
          <p:cNvSpPr txBox="1"/>
          <p:nvPr/>
        </p:nvSpPr>
        <p:spPr>
          <a:xfrm>
            <a:off x="666749" y="800099"/>
            <a:ext cx="270490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发挥设计团队价值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E2AD1A96-9F35-438A-BDA9-CAFD99ABBA4F}"/>
              </a:ext>
            </a:extLst>
          </p:cNvPr>
          <p:cNvSpPr txBox="1"/>
          <p:nvPr/>
        </p:nvSpPr>
        <p:spPr>
          <a:xfrm>
            <a:off x="2769227" y="800099"/>
            <a:ext cx="277096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助力金融产品业务增长</a:t>
            </a: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E93D5DF6-A1FD-4181-A89D-4A9202A6A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1666876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5">
            <a:extLst>
              <a:ext uri="{FF2B5EF4-FFF2-40B4-BE49-F238E27FC236}">
                <a16:creationId xmlns:a16="http://schemas.microsoft.com/office/drawing/2014/main" id="{3115B3C1-6BD1-45C7-A003-CAE8AA003001}"/>
              </a:ext>
            </a:extLst>
          </p:cNvPr>
          <p:cNvSpPr txBox="1"/>
          <p:nvPr/>
        </p:nvSpPr>
        <p:spPr>
          <a:xfrm>
            <a:off x="700087" y="1338713"/>
            <a:ext cx="1881748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服务意识 用户研究</a:t>
            </a:r>
            <a:endParaRPr lang="en-US" altLang="zh-CN" b="0" kern="0" dirty="0">
              <a:latin typeface="OPPOSans R"/>
              <a:ea typeface="OPPOSans R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1E2A777-25C2-4593-B557-634059231C5C}"/>
              </a:ext>
            </a:extLst>
          </p:cNvPr>
          <p:cNvSpPr/>
          <p:nvPr/>
        </p:nvSpPr>
        <p:spPr>
          <a:xfrm>
            <a:off x="1313379" y="2210462"/>
            <a:ext cx="1802094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" name="Object29">
            <a:extLst>
              <a:ext uri="{FF2B5EF4-FFF2-40B4-BE49-F238E27FC236}">
                <a16:creationId xmlns:a16="http://schemas.microsoft.com/office/drawing/2014/main" id="{9990AE01-718E-4C17-958B-06D02723BFA6}"/>
              </a:ext>
            </a:extLst>
          </p:cNvPr>
          <p:cNvSpPr txBox="1"/>
          <p:nvPr/>
        </p:nvSpPr>
        <p:spPr>
          <a:xfrm>
            <a:off x="1440379" y="2260555"/>
            <a:ext cx="154809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设计价值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4" name="Object31">
            <a:extLst>
              <a:ext uri="{FF2B5EF4-FFF2-40B4-BE49-F238E27FC236}">
                <a16:creationId xmlns:a16="http://schemas.microsoft.com/office/drawing/2014/main" id="{0267EF72-83D1-42C7-AB0C-CE9217673BB2}"/>
              </a:ext>
            </a:extLst>
          </p:cNvPr>
          <p:cNvSpPr txBox="1"/>
          <p:nvPr/>
        </p:nvSpPr>
        <p:spPr>
          <a:xfrm>
            <a:off x="1326331" y="2788449"/>
            <a:ext cx="218008" cy="89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情感认同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1764B77-96AE-4BA6-87E3-75E2DD52022C}"/>
              </a:ext>
            </a:extLst>
          </p:cNvPr>
          <p:cNvSpPr/>
          <p:nvPr/>
        </p:nvSpPr>
        <p:spPr>
          <a:xfrm>
            <a:off x="1584506" y="2800391"/>
            <a:ext cx="1530967" cy="83827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6" name="Object32">
            <a:extLst>
              <a:ext uri="{FF2B5EF4-FFF2-40B4-BE49-F238E27FC236}">
                <a16:creationId xmlns:a16="http://schemas.microsoft.com/office/drawing/2014/main" id="{373DE4F5-7B2E-448D-8783-1EFDBB7E86A8}"/>
              </a:ext>
            </a:extLst>
          </p:cNvPr>
          <p:cNvSpPr txBox="1"/>
          <p:nvPr/>
        </p:nvSpPr>
        <p:spPr>
          <a:xfrm>
            <a:off x="1641041" y="3038964"/>
            <a:ext cx="1417897" cy="36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打动人心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超出预期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7" name="Object31">
            <a:extLst>
              <a:ext uri="{FF2B5EF4-FFF2-40B4-BE49-F238E27FC236}">
                <a16:creationId xmlns:a16="http://schemas.microsoft.com/office/drawing/2014/main" id="{F3DF382C-7929-4909-9FCB-CDDD54FE0D97}"/>
              </a:ext>
            </a:extLst>
          </p:cNvPr>
          <p:cNvSpPr txBox="1"/>
          <p:nvPr/>
        </p:nvSpPr>
        <p:spPr>
          <a:xfrm>
            <a:off x="1326331" y="3793404"/>
            <a:ext cx="218008" cy="89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体验认同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66384BB-6623-4A4D-B029-2B9DFE01DA1D}"/>
              </a:ext>
            </a:extLst>
          </p:cNvPr>
          <p:cNvSpPr/>
          <p:nvPr/>
        </p:nvSpPr>
        <p:spPr>
          <a:xfrm>
            <a:off x="1584506" y="3805346"/>
            <a:ext cx="1530967" cy="83827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9" name="Object32">
            <a:extLst>
              <a:ext uri="{FF2B5EF4-FFF2-40B4-BE49-F238E27FC236}">
                <a16:creationId xmlns:a16="http://schemas.microsoft.com/office/drawing/2014/main" id="{91697A4F-067F-44A9-8239-6473FE9F3926}"/>
              </a:ext>
            </a:extLst>
          </p:cNvPr>
          <p:cNvSpPr txBox="1"/>
          <p:nvPr/>
        </p:nvSpPr>
        <p:spPr>
          <a:xfrm>
            <a:off x="1641041" y="3911447"/>
            <a:ext cx="1417897" cy="626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服务体验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口碑差异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平衡合规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20" name="Object31">
            <a:extLst>
              <a:ext uri="{FF2B5EF4-FFF2-40B4-BE49-F238E27FC236}">
                <a16:creationId xmlns:a16="http://schemas.microsoft.com/office/drawing/2014/main" id="{66FD47FF-BE3F-4972-8E46-D35B0E5D4DBA}"/>
              </a:ext>
            </a:extLst>
          </p:cNvPr>
          <p:cNvSpPr txBox="1"/>
          <p:nvPr/>
        </p:nvSpPr>
        <p:spPr>
          <a:xfrm>
            <a:off x="1326331" y="4808967"/>
            <a:ext cx="218008" cy="89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功能认同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6DE3A17-91A5-4FFC-A665-38B44C14E37D}"/>
              </a:ext>
            </a:extLst>
          </p:cNvPr>
          <p:cNvSpPr/>
          <p:nvPr/>
        </p:nvSpPr>
        <p:spPr>
          <a:xfrm>
            <a:off x="1584507" y="4820909"/>
            <a:ext cx="1530967" cy="83827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2" name="Object32">
            <a:extLst>
              <a:ext uri="{FF2B5EF4-FFF2-40B4-BE49-F238E27FC236}">
                <a16:creationId xmlns:a16="http://schemas.microsoft.com/office/drawing/2014/main" id="{89EBE40F-13CE-400D-801C-AF57A2025790}"/>
              </a:ext>
            </a:extLst>
          </p:cNvPr>
          <p:cNvSpPr txBox="1"/>
          <p:nvPr/>
        </p:nvSpPr>
        <p:spPr>
          <a:xfrm>
            <a:off x="1584506" y="5061940"/>
            <a:ext cx="1530968" cy="395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聆听用户  洞察需求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设计实施  验证迭代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6F866E0D-3385-485B-A5A7-7AC9CEB8436B}"/>
              </a:ext>
            </a:extLst>
          </p:cNvPr>
          <p:cNvCxnSpPr/>
          <p:nvPr/>
        </p:nvCxnSpPr>
        <p:spPr>
          <a:xfrm flipV="1">
            <a:off x="1059772" y="2210462"/>
            <a:ext cx="0" cy="3495464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2F065FDA-980C-445A-90B7-97176D5F83BB}"/>
              </a:ext>
            </a:extLst>
          </p:cNvPr>
          <p:cNvSpPr txBox="1"/>
          <p:nvPr/>
        </p:nvSpPr>
        <p:spPr>
          <a:xfrm>
            <a:off x="757018" y="3333084"/>
            <a:ext cx="246219" cy="11567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eaVert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ea"/>
                <a:cs typeface="+mj-cs"/>
                <a:sym typeface="等线"/>
              </a:rPr>
              <a:t>设计赋能 业务增长</a:t>
            </a:r>
            <a:endParaRPr kumimoji="0" lang="en-US" sz="1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ea"/>
              <a:cs typeface="+mj-cs"/>
              <a:sym typeface="等线"/>
            </a:endParaRPr>
          </a:p>
        </p:txBody>
      </p:sp>
      <p:pic>
        <p:nvPicPr>
          <p:cNvPr id="34" name="Object 2" descr="Object 2">
            <a:extLst>
              <a:ext uri="{FF2B5EF4-FFF2-40B4-BE49-F238E27FC236}">
                <a16:creationId xmlns:a16="http://schemas.microsoft.com/office/drawing/2014/main" id="{5F88A9AD-5963-4FA5-A7ED-80FA4A23C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3464" y="2368345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椭圆 34">
            <a:extLst>
              <a:ext uri="{FF2B5EF4-FFF2-40B4-BE49-F238E27FC236}">
                <a16:creationId xmlns:a16="http://schemas.microsoft.com/office/drawing/2014/main" id="{06AF6AE1-F7A3-4FAF-A586-165754775694}"/>
              </a:ext>
            </a:extLst>
          </p:cNvPr>
          <p:cNvSpPr/>
          <p:nvPr/>
        </p:nvSpPr>
        <p:spPr>
          <a:xfrm>
            <a:off x="5261917" y="3101897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6" name="Object24">
            <a:extLst>
              <a:ext uri="{FF2B5EF4-FFF2-40B4-BE49-F238E27FC236}">
                <a16:creationId xmlns:a16="http://schemas.microsoft.com/office/drawing/2014/main" id="{C1F6467F-24D3-420E-A165-B27FC6BCC39B}"/>
              </a:ext>
            </a:extLst>
          </p:cNvPr>
          <p:cNvSpPr txBox="1"/>
          <p:nvPr/>
        </p:nvSpPr>
        <p:spPr>
          <a:xfrm>
            <a:off x="5490902" y="3443452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能力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支撑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52BE6988-8DFE-4AC3-B892-F3C82033CA8F}"/>
              </a:ext>
            </a:extLst>
          </p:cNvPr>
          <p:cNvSpPr/>
          <p:nvPr/>
        </p:nvSpPr>
        <p:spPr>
          <a:xfrm>
            <a:off x="9171588" y="2210462"/>
            <a:ext cx="1802094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8" name="Object29">
            <a:extLst>
              <a:ext uri="{FF2B5EF4-FFF2-40B4-BE49-F238E27FC236}">
                <a16:creationId xmlns:a16="http://schemas.microsoft.com/office/drawing/2014/main" id="{0FDF6B40-021E-4E59-BD64-B7998F54A8C6}"/>
              </a:ext>
            </a:extLst>
          </p:cNvPr>
          <p:cNvSpPr txBox="1"/>
          <p:nvPr/>
        </p:nvSpPr>
        <p:spPr>
          <a:xfrm>
            <a:off x="9298588" y="2260555"/>
            <a:ext cx="1548094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团队价值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9" name="Object31">
            <a:extLst>
              <a:ext uri="{FF2B5EF4-FFF2-40B4-BE49-F238E27FC236}">
                <a16:creationId xmlns:a16="http://schemas.microsoft.com/office/drawing/2014/main" id="{65412A4B-E0A0-479C-90C1-8094515A0AF8}"/>
              </a:ext>
            </a:extLst>
          </p:cNvPr>
          <p:cNvSpPr txBox="1"/>
          <p:nvPr/>
        </p:nvSpPr>
        <p:spPr>
          <a:xfrm>
            <a:off x="9184540" y="2788449"/>
            <a:ext cx="218008" cy="89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引领行业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DE23E324-D739-4F31-AA1A-F0C8286B2C30}"/>
              </a:ext>
            </a:extLst>
          </p:cNvPr>
          <p:cNvSpPr/>
          <p:nvPr/>
        </p:nvSpPr>
        <p:spPr>
          <a:xfrm>
            <a:off x="9442715" y="2800391"/>
            <a:ext cx="1530967" cy="83827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1" name="Object32">
            <a:extLst>
              <a:ext uri="{FF2B5EF4-FFF2-40B4-BE49-F238E27FC236}">
                <a16:creationId xmlns:a16="http://schemas.microsoft.com/office/drawing/2014/main" id="{27B7CBD9-264D-4695-BE81-B652EF930D8E}"/>
              </a:ext>
            </a:extLst>
          </p:cNvPr>
          <p:cNvSpPr txBox="1"/>
          <p:nvPr/>
        </p:nvSpPr>
        <p:spPr>
          <a:xfrm>
            <a:off x="9499250" y="3038964"/>
            <a:ext cx="1417897" cy="36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领导影响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行业变革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2" name="Object31">
            <a:extLst>
              <a:ext uri="{FF2B5EF4-FFF2-40B4-BE49-F238E27FC236}">
                <a16:creationId xmlns:a16="http://schemas.microsoft.com/office/drawing/2014/main" id="{8BA8FA4E-A538-4C35-A3F9-CA63F63D6CB1}"/>
              </a:ext>
            </a:extLst>
          </p:cNvPr>
          <p:cNvSpPr txBox="1"/>
          <p:nvPr/>
        </p:nvSpPr>
        <p:spPr>
          <a:xfrm>
            <a:off x="9184540" y="3793404"/>
            <a:ext cx="218008" cy="89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驱动业务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CEEB7E9-044A-4C67-B441-3608D1B7B55A}"/>
              </a:ext>
            </a:extLst>
          </p:cNvPr>
          <p:cNvSpPr/>
          <p:nvPr/>
        </p:nvSpPr>
        <p:spPr>
          <a:xfrm>
            <a:off x="9442715" y="3805346"/>
            <a:ext cx="1530967" cy="83827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4" name="Object32">
            <a:extLst>
              <a:ext uri="{FF2B5EF4-FFF2-40B4-BE49-F238E27FC236}">
                <a16:creationId xmlns:a16="http://schemas.microsoft.com/office/drawing/2014/main" id="{EC426AF6-E90A-4145-AAFC-B0991E7F063A}"/>
              </a:ext>
            </a:extLst>
          </p:cNvPr>
          <p:cNvSpPr txBox="1"/>
          <p:nvPr/>
        </p:nvSpPr>
        <p:spPr>
          <a:xfrm>
            <a:off x="9499250" y="4032167"/>
            <a:ext cx="1417897" cy="395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体验创新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战略前瞻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5" name="Object31">
            <a:extLst>
              <a:ext uri="{FF2B5EF4-FFF2-40B4-BE49-F238E27FC236}">
                <a16:creationId xmlns:a16="http://schemas.microsoft.com/office/drawing/2014/main" id="{FE92356C-43BC-41D3-A1F4-A4545F80EBD0}"/>
              </a:ext>
            </a:extLst>
          </p:cNvPr>
          <p:cNvSpPr txBox="1"/>
          <p:nvPr/>
        </p:nvSpPr>
        <p:spPr>
          <a:xfrm>
            <a:off x="9184540" y="4808967"/>
            <a:ext cx="218008" cy="89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协同业务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A28419B-C91C-447F-A683-7B0754462DFF}"/>
              </a:ext>
            </a:extLst>
          </p:cNvPr>
          <p:cNvSpPr/>
          <p:nvPr/>
        </p:nvSpPr>
        <p:spPr>
          <a:xfrm>
            <a:off x="9442716" y="4820909"/>
            <a:ext cx="1530967" cy="83827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7" name="Object32">
            <a:extLst>
              <a:ext uri="{FF2B5EF4-FFF2-40B4-BE49-F238E27FC236}">
                <a16:creationId xmlns:a16="http://schemas.microsoft.com/office/drawing/2014/main" id="{6DDEAE03-7F6A-474F-9335-A2590A43A5F0}"/>
              </a:ext>
            </a:extLst>
          </p:cNvPr>
          <p:cNvSpPr txBox="1"/>
          <p:nvPr/>
        </p:nvSpPr>
        <p:spPr>
          <a:xfrm>
            <a:off x="9442715" y="5061940"/>
            <a:ext cx="1530968" cy="395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高效输出  快速上线</a:t>
            </a:r>
            <a:endParaRPr kumimoji="0" lang="en-US" altLang="zh-CN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ts val="14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沉淀规范  协作效率</a:t>
            </a:r>
            <a:endParaRPr kumimoji="0" sz="8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A72F3B7E-E950-4574-9576-F6F8B9F22680}"/>
              </a:ext>
            </a:extLst>
          </p:cNvPr>
          <p:cNvCxnSpPr/>
          <p:nvPr/>
        </p:nvCxnSpPr>
        <p:spPr>
          <a:xfrm flipV="1">
            <a:off x="11167322" y="2210462"/>
            <a:ext cx="0" cy="3495464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31E34389-EFEA-444E-B97B-5296ACC5CCE9}"/>
              </a:ext>
            </a:extLst>
          </p:cNvPr>
          <p:cNvSpPr txBox="1"/>
          <p:nvPr/>
        </p:nvSpPr>
        <p:spPr>
          <a:xfrm>
            <a:off x="11237244" y="3333084"/>
            <a:ext cx="246219" cy="11567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eaVert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ea"/>
                <a:cs typeface="+mj-cs"/>
                <a:sym typeface="等线"/>
              </a:rPr>
              <a:t>团队驱动 业务发展</a:t>
            </a:r>
            <a:endParaRPr kumimoji="0" lang="en-US" sz="1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ea"/>
              <a:cs typeface="+mj-cs"/>
              <a:sym typeface="等线"/>
            </a:endParaRPr>
          </a:p>
        </p:txBody>
      </p:sp>
      <p:sp>
        <p:nvSpPr>
          <p:cNvPr id="50" name="矩形">
            <a:extLst>
              <a:ext uri="{FF2B5EF4-FFF2-40B4-BE49-F238E27FC236}">
                <a16:creationId xmlns:a16="http://schemas.microsoft.com/office/drawing/2014/main" id="{8650B35A-3520-40F4-AE06-3CF9D547CDD6}"/>
              </a:ext>
            </a:extLst>
          </p:cNvPr>
          <p:cNvSpPr/>
          <p:nvPr/>
        </p:nvSpPr>
        <p:spPr>
          <a:xfrm>
            <a:off x="3409230" y="5283231"/>
            <a:ext cx="5324474" cy="378501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1" name="制作主题包">
            <a:extLst>
              <a:ext uri="{FF2B5EF4-FFF2-40B4-BE49-F238E27FC236}">
                <a16:creationId xmlns:a16="http://schemas.microsoft.com/office/drawing/2014/main" id="{C20E13DC-E7D6-41C6-B5B8-7F8FA132A759}"/>
              </a:ext>
            </a:extLst>
          </p:cNvPr>
          <p:cNvSpPr txBox="1"/>
          <p:nvPr/>
        </p:nvSpPr>
        <p:spPr>
          <a:xfrm>
            <a:off x="3743912" y="5354500"/>
            <a:ext cx="4655110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200">
                <a:solidFill>
                  <a:srgbClr val="FFFFFF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充分发挥设计团队价值  助力金融产品业务增长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3" name="分析思考">
            <a:extLst>
              <a:ext uri="{FF2B5EF4-FFF2-40B4-BE49-F238E27FC236}">
                <a16:creationId xmlns:a16="http://schemas.microsoft.com/office/drawing/2014/main" id="{4EE989C2-A525-49C0-B14B-FF237B0488D6}"/>
              </a:ext>
            </a:extLst>
          </p:cNvPr>
          <p:cNvSpPr txBox="1"/>
          <p:nvPr/>
        </p:nvSpPr>
        <p:spPr>
          <a:xfrm>
            <a:off x="4073045" y="2286178"/>
            <a:ext cx="1188872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领导力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4" name="矩形">
            <a:extLst>
              <a:ext uri="{FF2B5EF4-FFF2-40B4-BE49-F238E27FC236}">
                <a16:creationId xmlns:a16="http://schemas.microsoft.com/office/drawing/2014/main" id="{9CEEDE04-35D8-4760-A75E-68F7D9AAF74E}"/>
              </a:ext>
            </a:extLst>
          </p:cNvPr>
          <p:cNvSpPr/>
          <p:nvPr/>
        </p:nvSpPr>
        <p:spPr>
          <a:xfrm>
            <a:off x="3958705" y="2215159"/>
            <a:ext cx="4225524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5" name="分析思考">
            <a:extLst>
              <a:ext uri="{FF2B5EF4-FFF2-40B4-BE49-F238E27FC236}">
                <a16:creationId xmlns:a16="http://schemas.microsoft.com/office/drawing/2014/main" id="{9E13F6C2-B0A4-4A57-A0B0-400A42958ACF}"/>
              </a:ext>
            </a:extLst>
          </p:cNvPr>
          <p:cNvSpPr txBox="1"/>
          <p:nvPr/>
        </p:nvSpPr>
        <p:spPr>
          <a:xfrm>
            <a:off x="5149925" y="2286178"/>
            <a:ext cx="291636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服务设计  用户研究  金融知识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DB45188C-3CCA-46B3-B2BA-ED940FE002B5}"/>
              </a:ext>
            </a:extLst>
          </p:cNvPr>
          <p:cNvCxnSpPr>
            <a:stCxn id="35" idx="0"/>
            <a:endCxn id="54" idx="2"/>
          </p:cNvCxnSpPr>
          <p:nvPr/>
        </p:nvCxnSpPr>
        <p:spPr>
          <a:xfrm flipV="1">
            <a:off x="6071467" y="2593159"/>
            <a:ext cx="0" cy="508738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D6B0AC8E-EDE3-46F4-84C9-F657598742A5}"/>
              </a:ext>
            </a:extLst>
          </p:cNvPr>
          <p:cNvCxnSpPr>
            <a:stCxn id="35" idx="4"/>
          </p:cNvCxnSpPr>
          <p:nvPr/>
        </p:nvCxnSpPr>
        <p:spPr>
          <a:xfrm>
            <a:off x="6071467" y="4720997"/>
            <a:ext cx="0" cy="562234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5777B751-2888-41E0-A526-89D0A9812CBE}"/>
              </a:ext>
            </a:extLst>
          </p:cNvPr>
          <p:cNvCxnSpPr>
            <a:cxnSpLocks/>
            <a:stCxn id="54" idx="1"/>
            <a:endCxn id="12" idx="3"/>
          </p:cNvCxnSpPr>
          <p:nvPr/>
        </p:nvCxnSpPr>
        <p:spPr>
          <a:xfrm flipH="1" flipV="1">
            <a:off x="3115473" y="2399462"/>
            <a:ext cx="843232" cy="4697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1027C1F7-DC67-49C1-B00D-6B8EF8FF8622}"/>
              </a:ext>
            </a:extLst>
          </p:cNvPr>
          <p:cNvCxnSpPr>
            <a:cxnSpLocks/>
            <a:stCxn id="54" idx="3"/>
            <a:endCxn id="37" idx="1"/>
          </p:cNvCxnSpPr>
          <p:nvPr/>
        </p:nvCxnSpPr>
        <p:spPr>
          <a:xfrm flipV="1">
            <a:off x="8184229" y="2399462"/>
            <a:ext cx="987359" cy="4697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38034332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>
            <a:extLst>
              <a:ext uri="{FF2B5EF4-FFF2-40B4-BE49-F238E27FC236}">
                <a16:creationId xmlns:a16="http://schemas.microsoft.com/office/drawing/2014/main" id="{1CAE83DA-C075-3147-9DF0-94D9AB709D69}"/>
              </a:ext>
            </a:extLst>
          </p:cNvPr>
          <p:cNvSpPr/>
          <p:nvPr/>
        </p:nvSpPr>
        <p:spPr>
          <a:xfrm>
            <a:off x="3510268" y="1338713"/>
            <a:ext cx="5171464" cy="5171464"/>
          </a:xfrm>
          <a:prstGeom prst="ellipse">
            <a:avLst/>
          </a:prstGeom>
          <a:solidFill>
            <a:srgbClr val="FFFFFF"/>
          </a:solidFill>
          <a:ln w="12700">
            <a:solidFill>
              <a:schemeClr val="accent1"/>
            </a:solidFill>
            <a:prstDash val="dash"/>
          </a:ln>
          <a:effectLst>
            <a:outerShdw blurRad="301201" sx="103000" sy="103000" algn="ctr" rotWithShape="0">
              <a:srgbClr val="3C5DE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4D58B2EB-F7D6-43E4-B06E-77DB2CF181A2}"/>
              </a:ext>
            </a:extLst>
          </p:cNvPr>
          <p:cNvSpPr/>
          <p:nvPr/>
        </p:nvSpPr>
        <p:spPr>
          <a:xfrm>
            <a:off x="4152444" y="1980889"/>
            <a:ext cx="3887112" cy="3887112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1"/>
            </a:solidFill>
            <a:prstDash val="solid"/>
          </a:ln>
          <a:effectLst>
            <a:outerShdw blurRad="301201" sx="103000" sy="103000" algn="ctr" rotWithShape="0">
              <a:srgbClr val="3C5DE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6F7B3E9E-CC99-42DA-8B03-8044B56D5518}"/>
              </a:ext>
            </a:extLst>
          </p:cNvPr>
          <p:cNvSpPr/>
          <p:nvPr/>
        </p:nvSpPr>
        <p:spPr>
          <a:xfrm>
            <a:off x="5000941" y="2829386"/>
            <a:ext cx="2190118" cy="2190118"/>
          </a:xfrm>
          <a:prstGeom prst="ellipse">
            <a:avLst/>
          </a:prstGeom>
          <a:solidFill>
            <a:schemeClr val="accent1"/>
          </a:solidFill>
          <a:ln w="12700">
            <a:noFill/>
            <a:prstDash val="solid"/>
          </a:ln>
          <a:effectLst>
            <a:outerShdw blurRad="301201" sx="103000" sy="103000" algn="ctr" rotWithShape="0">
              <a:srgbClr val="3C5DEC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展览活动策略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2843519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6" y="1338713"/>
            <a:ext cx="3995358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EXHIBITION EVENT</a:t>
            </a:r>
            <a:r>
              <a:rPr lang="zh-CN" altLang="en-US" b="0" kern="0" dirty="0">
                <a:latin typeface="OPPOSans R"/>
                <a:ea typeface="OPPOSans R"/>
              </a:rPr>
              <a:t> </a:t>
            </a:r>
            <a:r>
              <a:rPr lang="en-US" altLang="zh-CN" b="0" kern="0" dirty="0">
                <a:latin typeface="OPPOSans R"/>
                <a:ea typeface="OPPOSans R"/>
              </a:rPr>
              <a:t>STRATEGY.</a:t>
            </a:r>
          </a:p>
        </p:txBody>
      </p:sp>
      <p:sp>
        <p:nvSpPr>
          <p:cNvPr id="14" name="右箭头 13">
            <a:extLst>
              <a:ext uri="{FF2B5EF4-FFF2-40B4-BE49-F238E27FC236}">
                <a16:creationId xmlns:a16="http://schemas.microsoft.com/office/drawing/2014/main" id="{0F7B53D5-D006-8D49-8A9F-FB9FD1BB51F0}"/>
              </a:ext>
            </a:extLst>
          </p:cNvPr>
          <p:cNvSpPr/>
          <p:nvPr/>
        </p:nvSpPr>
        <p:spPr>
          <a:xfrm rot="5400000">
            <a:off x="5727699" y="2710522"/>
            <a:ext cx="736602" cy="624198"/>
          </a:xfrm>
          <a:prstGeom prst="rightArrow">
            <a:avLst/>
          </a:prstGeom>
          <a:gradFill>
            <a:gsLst>
              <a:gs pos="100000">
                <a:schemeClr val="bg1"/>
              </a:gs>
              <a:gs pos="14000">
                <a:srgbClr val="3C5DEC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右箭头 14">
            <a:extLst>
              <a:ext uri="{FF2B5EF4-FFF2-40B4-BE49-F238E27FC236}">
                <a16:creationId xmlns:a16="http://schemas.microsoft.com/office/drawing/2014/main" id="{EC84560E-2A19-6940-8DA0-27D116E59E50}"/>
              </a:ext>
            </a:extLst>
          </p:cNvPr>
          <p:cNvSpPr/>
          <p:nvPr/>
        </p:nvSpPr>
        <p:spPr>
          <a:xfrm rot="16200000">
            <a:off x="5727699" y="4489580"/>
            <a:ext cx="736602" cy="624198"/>
          </a:xfrm>
          <a:prstGeom prst="rightArrow">
            <a:avLst/>
          </a:prstGeom>
          <a:gradFill>
            <a:gsLst>
              <a:gs pos="100000">
                <a:schemeClr val="bg1"/>
              </a:gs>
              <a:gs pos="18000">
                <a:srgbClr val="3C5DEC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Object57">
            <a:extLst>
              <a:ext uri="{FF2B5EF4-FFF2-40B4-BE49-F238E27FC236}">
                <a16:creationId xmlns:a16="http://schemas.microsoft.com/office/drawing/2014/main" id="{0D639EF6-40A4-5B42-B8F0-2022CFDEFF8B}"/>
              </a:ext>
            </a:extLst>
          </p:cNvPr>
          <p:cNvSpPr/>
          <p:nvPr/>
        </p:nvSpPr>
        <p:spPr>
          <a:xfrm>
            <a:off x="5448300" y="2171165"/>
            <a:ext cx="1295400" cy="258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>
              <a:lnSpc>
                <a:spcPts val="1680"/>
              </a:lnSpc>
            </a:pPr>
            <a:r>
              <a:rPr lang="en-US" dirty="0" err="1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业务目标</a:t>
            </a:r>
            <a:endParaRPr lang="en-US" dirty="0">
              <a:solidFill>
                <a:srgbClr val="000000"/>
              </a:solidFill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  <p:sp>
        <p:nvSpPr>
          <p:cNvPr id="28" name="Object60">
            <a:extLst>
              <a:ext uri="{FF2B5EF4-FFF2-40B4-BE49-F238E27FC236}">
                <a16:creationId xmlns:a16="http://schemas.microsoft.com/office/drawing/2014/main" id="{B0E49AE8-9124-AF4A-928D-8AE3A2D21713}"/>
              </a:ext>
            </a:extLst>
          </p:cNvPr>
          <p:cNvSpPr/>
          <p:nvPr/>
        </p:nvSpPr>
        <p:spPr>
          <a:xfrm>
            <a:off x="5501267" y="2468265"/>
            <a:ext cx="1189466" cy="256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去年复盘经验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  <a:p>
            <a:pPr algn="ctr" defTabSz="731520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今年业务目标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29" name="Object57">
            <a:extLst>
              <a:ext uri="{FF2B5EF4-FFF2-40B4-BE49-F238E27FC236}">
                <a16:creationId xmlns:a16="http://schemas.microsoft.com/office/drawing/2014/main" id="{C2AD0D20-7540-5E41-AFDB-6E6F149C97EE}"/>
              </a:ext>
            </a:extLst>
          </p:cNvPr>
          <p:cNvSpPr/>
          <p:nvPr/>
        </p:nvSpPr>
        <p:spPr>
          <a:xfrm>
            <a:off x="5448300" y="5489670"/>
            <a:ext cx="1295400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>
              <a:lnSpc>
                <a:spcPts val="1680"/>
              </a:lnSpc>
            </a:pPr>
            <a:r>
              <a:rPr lang="en-US" dirty="0" err="1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设计目标</a:t>
            </a:r>
            <a:endParaRPr lang="en-US" dirty="0">
              <a:solidFill>
                <a:srgbClr val="000000"/>
              </a:solidFill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  <p:sp>
        <p:nvSpPr>
          <p:cNvPr id="30" name="Object60">
            <a:extLst>
              <a:ext uri="{FF2B5EF4-FFF2-40B4-BE49-F238E27FC236}">
                <a16:creationId xmlns:a16="http://schemas.microsoft.com/office/drawing/2014/main" id="{38ED251B-638D-714D-9D77-78367D2796E9}"/>
              </a:ext>
            </a:extLst>
          </p:cNvPr>
          <p:cNvSpPr/>
          <p:nvPr/>
        </p:nvSpPr>
        <p:spPr>
          <a:xfrm>
            <a:off x="5501267" y="5124078"/>
            <a:ext cx="1189466" cy="256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/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云栖大会总设计目标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  <a:p>
            <a:pPr algn="ctr" defTabSz="731520"/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线下大会的业务特点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31" name="Object60">
            <a:extLst>
              <a:ext uri="{FF2B5EF4-FFF2-40B4-BE49-F238E27FC236}">
                <a16:creationId xmlns:a16="http://schemas.microsoft.com/office/drawing/2014/main" id="{76A1023B-5A29-2245-9F46-0A05CA526427}"/>
              </a:ext>
            </a:extLst>
          </p:cNvPr>
          <p:cNvSpPr/>
          <p:nvPr/>
        </p:nvSpPr>
        <p:spPr>
          <a:xfrm>
            <a:off x="5499122" y="1582853"/>
            <a:ext cx="1189466" cy="256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/>
            <a:r>
              <a:rPr lang="zh-CN" altLang="en-US" sz="120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引爆期</a:t>
            </a:r>
            <a:endParaRPr lang="en-US" sz="1200" dirty="0">
              <a:solidFill>
                <a:srgbClr val="000000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32" name="Object60">
            <a:extLst>
              <a:ext uri="{FF2B5EF4-FFF2-40B4-BE49-F238E27FC236}">
                <a16:creationId xmlns:a16="http://schemas.microsoft.com/office/drawing/2014/main" id="{D16A307F-CD76-1C44-881A-B92977B71A9C}"/>
              </a:ext>
            </a:extLst>
          </p:cNvPr>
          <p:cNvSpPr/>
          <p:nvPr/>
        </p:nvSpPr>
        <p:spPr>
          <a:xfrm rot="2700000">
            <a:off x="3897570" y="5545705"/>
            <a:ext cx="1189466" cy="256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/>
            <a:r>
              <a:rPr lang="zh-CN" altLang="en-US" sz="120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预热期</a:t>
            </a:r>
            <a:endParaRPr lang="en-US" sz="1200" dirty="0">
              <a:solidFill>
                <a:srgbClr val="000000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33" name="Object60">
            <a:extLst>
              <a:ext uri="{FF2B5EF4-FFF2-40B4-BE49-F238E27FC236}">
                <a16:creationId xmlns:a16="http://schemas.microsoft.com/office/drawing/2014/main" id="{D3C5D72D-B172-6D4D-96DD-EE5331F3E4F3}"/>
              </a:ext>
            </a:extLst>
          </p:cNvPr>
          <p:cNvSpPr/>
          <p:nvPr/>
        </p:nvSpPr>
        <p:spPr>
          <a:xfrm rot="18900000">
            <a:off x="7100615" y="5565979"/>
            <a:ext cx="1189466" cy="256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/>
            <a:r>
              <a:rPr lang="zh-CN" altLang="en-US" sz="1200" dirty="0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延续期</a:t>
            </a:r>
            <a:endParaRPr lang="en-US" sz="1200" dirty="0">
              <a:solidFill>
                <a:srgbClr val="000000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42" name="左箭头 1">
            <a:extLst>
              <a:ext uri="{FF2B5EF4-FFF2-40B4-BE49-F238E27FC236}">
                <a16:creationId xmlns:a16="http://schemas.microsoft.com/office/drawing/2014/main" id="{4A9F4ED6-E3F7-4CA9-956F-26D3CF58E14A}"/>
              </a:ext>
            </a:extLst>
          </p:cNvPr>
          <p:cNvSpPr/>
          <p:nvPr/>
        </p:nvSpPr>
        <p:spPr>
          <a:xfrm>
            <a:off x="2829116" y="2847004"/>
            <a:ext cx="3152879" cy="2096654"/>
          </a:xfrm>
          <a:custGeom>
            <a:avLst/>
            <a:gdLst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431800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431800 h 2096654"/>
              <a:gd name="connsiteX4" fmla="*/ 3143643 w 3152879"/>
              <a:gd name="connsiteY4" fmla="*/ 1729509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2879" h="2096654">
                <a:moveTo>
                  <a:pt x="0" y="1048327"/>
                </a:moveTo>
                <a:lnTo>
                  <a:pt x="949658" y="0"/>
                </a:lnTo>
                <a:lnTo>
                  <a:pt x="949658" y="524164"/>
                </a:lnTo>
                <a:cubicBezTo>
                  <a:pt x="1721010" y="644237"/>
                  <a:pt x="2252218" y="607291"/>
                  <a:pt x="3152879" y="431800"/>
                </a:cubicBezTo>
                <a:cubicBezTo>
                  <a:pt x="3149800" y="864370"/>
                  <a:pt x="3146722" y="1296939"/>
                  <a:pt x="3143643" y="1729509"/>
                </a:cubicBezTo>
                <a:cubicBezTo>
                  <a:pt x="2335345" y="1535546"/>
                  <a:pt x="1656356" y="1535547"/>
                  <a:pt x="949658" y="1572491"/>
                </a:cubicBezTo>
                <a:lnTo>
                  <a:pt x="949658" y="2096654"/>
                </a:lnTo>
                <a:lnTo>
                  <a:pt x="0" y="1048327"/>
                </a:lnTo>
                <a:close/>
              </a:path>
            </a:pathLst>
          </a:custGeom>
          <a:gradFill>
            <a:gsLst>
              <a:gs pos="22000">
                <a:schemeClr val="bg1"/>
              </a:gs>
              <a:gs pos="100000">
                <a:schemeClr val="accent1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3" name="左箭头 1">
            <a:extLst>
              <a:ext uri="{FF2B5EF4-FFF2-40B4-BE49-F238E27FC236}">
                <a16:creationId xmlns:a16="http://schemas.microsoft.com/office/drawing/2014/main" id="{A57C9EFA-E9DE-43FF-A324-010B9A1FCB92}"/>
              </a:ext>
            </a:extLst>
          </p:cNvPr>
          <p:cNvSpPr/>
          <p:nvPr/>
        </p:nvSpPr>
        <p:spPr>
          <a:xfrm flipH="1">
            <a:off x="6225847" y="2847004"/>
            <a:ext cx="3152879" cy="2096654"/>
          </a:xfrm>
          <a:custGeom>
            <a:avLst/>
            <a:gdLst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431800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431800 h 2096654"/>
              <a:gd name="connsiteX4" fmla="*/ 3143643 w 3152879"/>
              <a:gd name="connsiteY4" fmla="*/ 1729509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2879" h="2096654">
                <a:moveTo>
                  <a:pt x="0" y="1048327"/>
                </a:moveTo>
                <a:lnTo>
                  <a:pt x="949658" y="0"/>
                </a:lnTo>
                <a:lnTo>
                  <a:pt x="949658" y="524164"/>
                </a:lnTo>
                <a:cubicBezTo>
                  <a:pt x="1721010" y="644237"/>
                  <a:pt x="2252218" y="607291"/>
                  <a:pt x="3152879" y="431800"/>
                </a:cubicBezTo>
                <a:cubicBezTo>
                  <a:pt x="3149800" y="864370"/>
                  <a:pt x="3146722" y="1296939"/>
                  <a:pt x="3143643" y="1729509"/>
                </a:cubicBezTo>
                <a:cubicBezTo>
                  <a:pt x="2335345" y="1535546"/>
                  <a:pt x="1656356" y="1535547"/>
                  <a:pt x="949658" y="1572491"/>
                </a:cubicBezTo>
                <a:lnTo>
                  <a:pt x="949658" y="2096654"/>
                </a:lnTo>
                <a:lnTo>
                  <a:pt x="0" y="1048327"/>
                </a:lnTo>
                <a:close/>
              </a:path>
            </a:pathLst>
          </a:custGeom>
          <a:gradFill>
            <a:gsLst>
              <a:gs pos="22000">
                <a:schemeClr val="bg1"/>
              </a:gs>
              <a:gs pos="100000">
                <a:schemeClr val="accent1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9" name="Object 9" descr="preencoded.png">
            <a:extLst>
              <a:ext uri="{FF2B5EF4-FFF2-40B4-BE49-F238E27FC236}">
                <a16:creationId xmlns:a16="http://schemas.microsoft.com/office/drawing/2014/main" id="{33108438-8F53-7A4F-A9F4-D1F99DFA58EA}"/>
              </a:ext>
            </a:extLst>
          </p:cNvPr>
          <p:cNvSpPr/>
          <p:nvPr/>
        </p:nvSpPr>
        <p:spPr>
          <a:xfrm>
            <a:off x="170435" y="1521371"/>
            <a:ext cx="6076061" cy="4924540"/>
          </a:xfrm>
          <a:custGeom>
            <a:avLst/>
            <a:gdLst>
              <a:gd name="connsiteX0" fmla="*/ 16842176 w 16842176"/>
              <a:gd name="connsiteY0" fmla="*/ 4432249 h 6648368"/>
              <a:gd name="connsiteX1" fmla="*/ 16842176 w 16842176"/>
              <a:gd name="connsiteY1" fmla="*/ 2216120 h 6648368"/>
              <a:gd name="connsiteX2" fmla="*/ 0 w 16842176"/>
              <a:gd name="connsiteY2" fmla="*/ 0 h 6648368"/>
              <a:gd name="connsiteX3" fmla="*/ 0 w 16842176"/>
              <a:gd name="connsiteY3" fmla="*/ 6648369 h 6648368"/>
              <a:gd name="connsiteX4" fmla="*/ 16842176 w 16842176"/>
              <a:gd name="connsiteY4" fmla="*/ 4432249 h 6648368"/>
              <a:gd name="connsiteX0" fmla="*/ 16842176 w 16842176"/>
              <a:gd name="connsiteY0" fmla="*/ 4432249 h 6648369"/>
              <a:gd name="connsiteX1" fmla="*/ 16842176 w 16842176"/>
              <a:gd name="connsiteY1" fmla="*/ 2216120 h 6648369"/>
              <a:gd name="connsiteX2" fmla="*/ 0 w 16842176"/>
              <a:gd name="connsiteY2" fmla="*/ 0 h 6648369"/>
              <a:gd name="connsiteX3" fmla="*/ 0 w 16842176"/>
              <a:gd name="connsiteY3" fmla="*/ 6648369 h 6648369"/>
              <a:gd name="connsiteX4" fmla="*/ 16842176 w 16842176"/>
              <a:gd name="connsiteY4" fmla="*/ 4432249 h 6648369"/>
              <a:gd name="connsiteX0" fmla="*/ 16842176 w 16842176"/>
              <a:gd name="connsiteY0" fmla="*/ 4432249 h 6648369"/>
              <a:gd name="connsiteX1" fmla="*/ 16842176 w 16842176"/>
              <a:gd name="connsiteY1" fmla="*/ 2216120 h 6648369"/>
              <a:gd name="connsiteX2" fmla="*/ 0 w 16842176"/>
              <a:gd name="connsiteY2" fmla="*/ 0 h 6648369"/>
              <a:gd name="connsiteX3" fmla="*/ 0 w 16842176"/>
              <a:gd name="connsiteY3" fmla="*/ 6648369 h 6648369"/>
              <a:gd name="connsiteX4" fmla="*/ 16842176 w 16842176"/>
              <a:gd name="connsiteY4" fmla="*/ 4432249 h 6648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42176" h="6648369">
                <a:moveTo>
                  <a:pt x="16842176" y="4432249"/>
                </a:moveTo>
                <a:lnTo>
                  <a:pt x="16842176" y="2216120"/>
                </a:lnTo>
                <a:cubicBezTo>
                  <a:pt x="10104722" y="2412054"/>
                  <a:pt x="6493594" y="1612950"/>
                  <a:pt x="0" y="0"/>
                </a:cubicBezTo>
                <a:lnTo>
                  <a:pt x="0" y="6648369"/>
                </a:lnTo>
                <a:cubicBezTo>
                  <a:pt x="6595057" y="4996512"/>
                  <a:pt x="10046146" y="3549857"/>
                  <a:pt x="16842176" y="4432249"/>
                </a:cubicBezTo>
                <a:close/>
              </a:path>
            </a:pathLst>
          </a:custGeom>
          <a:gradFill flip="none" rotWithShape="1">
            <a:gsLst>
              <a:gs pos="50000">
                <a:schemeClr val="accent1">
                  <a:alpha val="15000"/>
                </a:schemeClr>
              </a:gs>
              <a:gs pos="12000">
                <a:schemeClr val="accent1">
                  <a:alpha val="0"/>
                </a:schemeClr>
              </a:gs>
              <a:gs pos="79000">
                <a:schemeClr val="accent1">
                  <a:alpha val="0"/>
                </a:schemeClr>
              </a:gs>
            </a:gsLst>
            <a:lin ang="0" scaled="1"/>
            <a:tileRect/>
          </a:gra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pPr defTabSz="731520"/>
            <a:endParaRPr lang="zh-CN" altLang="en-US" sz="1440">
              <a:solidFill>
                <a:prstClr val="black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18" name="Object 9" descr="preencoded.png">
            <a:extLst>
              <a:ext uri="{FF2B5EF4-FFF2-40B4-BE49-F238E27FC236}">
                <a16:creationId xmlns:a16="http://schemas.microsoft.com/office/drawing/2014/main" id="{887B0EA0-CBD2-A648-98AC-E58592C4817E}"/>
              </a:ext>
            </a:extLst>
          </p:cNvPr>
          <p:cNvSpPr/>
          <p:nvPr/>
        </p:nvSpPr>
        <p:spPr>
          <a:xfrm flipH="1">
            <a:off x="5945504" y="1521371"/>
            <a:ext cx="6076061" cy="4924540"/>
          </a:xfrm>
          <a:custGeom>
            <a:avLst/>
            <a:gdLst>
              <a:gd name="connsiteX0" fmla="*/ 16842176 w 16842176"/>
              <a:gd name="connsiteY0" fmla="*/ 4432249 h 6648368"/>
              <a:gd name="connsiteX1" fmla="*/ 16842176 w 16842176"/>
              <a:gd name="connsiteY1" fmla="*/ 2216120 h 6648368"/>
              <a:gd name="connsiteX2" fmla="*/ 0 w 16842176"/>
              <a:gd name="connsiteY2" fmla="*/ 0 h 6648368"/>
              <a:gd name="connsiteX3" fmla="*/ 0 w 16842176"/>
              <a:gd name="connsiteY3" fmla="*/ 6648369 h 6648368"/>
              <a:gd name="connsiteX4" fmla="*/ 16842176 w 16842176"/>
              <a:gd name="connsiteY4" fmla="*/ 4432249 h 6648368"/>
              <a:gd name="connsiteX0" fmla="*/ 16842176 w 16842176"/>
              <a:gd name="connsiteY0" fmla="*/ 4432249 h 6648369"/>
              <a:gd name="connsiteX1" fmla="*/ 16842176 w 16842176"/>
              <a:gd name="connsiteY1" fmla="*/ 2216120 h 6648369"/>
              <a:gd name="connsiteX2" fmla="*/ 0 w 16842176"/>
              <a:gd name="connsiteY2" fmla="*/ 0 h 6648369"/>
              <a:gd name="connsiteX3" fmla="*/ 0 w 16842176"/>
              <a:gd name="connsiteY3" fmla="*/ 6648369 h 6648369"/>
              <a:gd name="connsiteX4" fmla="*/ 16842176 w 16842176"/>
              <a:gd name="connsiteY4" fmla="*/ 4432249 h 6648369"/>
              <a:gd name="connsiteX0" fmla="*/ 16842176 w 16842176"/>
              <a:gd name="connsiteY0" fmla="*/ 4432249 h 6648369"/>
              <a:gd name="connsiteX1" fmla="*/ 16842176 w 16842176"/>
              <a:gd name="connsiteY1" fmla="*/ 2216120 h 6648369"/>
              <a:gd name="connsiteX2" fmla="*/ 0 w 16842176"/>
              <a:gd name="connsiteY2" fmla="*/ 0 h 6648369"/>
              <a:gd name="connsiteX3" fmla="*/ 0 w 16842176"/>
              <a:gd name="connsiteY3" fmla="*/ 6648369 h 6648369"/>
              <a:gd name="connsiteX4" fmla="*/ 16842176 w 16842176"/>
              <a:gd name="connsiteY4" fmla="*/ 4432249 h 6648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42176" h="6648369">
                <a:moveTo>
                  <a:pt x="16842176" y="4432249"/>
                </a:moveTo>
                <a:lnTo>
                  <a:pt x="16842176" y="2216120"/>
                </a:lnTo>
                <a:cubicBezTo>
                  <a:pt x="10104722" y="2412054"/>
                  <a:pt x="6493594" y="1612950"/>
                  <a:pt x="0" y="0"/>
                </a:cubicBezTo>
                <a:lnTo>
                  <a:pt x="0" y="6648369"/>
                </a:lnTo>
                <a:cubicBezTo>
                  <a:pt x="6595057" y="4996512"/>
                  <a:pt x="10046146" y="3549857"/>
                  <a:pt x="16842176" y="4432249"/>
                </a:cubicBezTo>
                <a:close/>
              </a:path>
            </a:pathLst>
          </a:custGeom>
          <a:gradFill flip="none" rotWithShape="1">
            <a:gsLst>
              <a:gs pos="50000">
                <a:schemeClr val="accent1">
                  <a:alpha val="15000"/>
                </a:schemeClr>
              </a:gs>
              <a:gs pos="12000">
                <a:schemeClr val="accent1">
                  <a:alpha val="0"/>
                </a:schemeClr>
              </a:gs>
              <a:gs pos="79000">
                <a:schemeClr val="accent1">
                  <a:alpha val="0"/>
                </a:schemeClr>
              </a:gs>
            </a:gsLst>
            <a:lin ang="0" scaled="1"/>
            <a:tileRect/>
          </a:gra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pPr defTabSz="731520"/>
            <a:endParaRPr lang="zh-CN" altLang="en-US" sz="1440">
              <a:solidFill>
                <a:prstClr val="black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2" name="左箭头 1">
            <a:extLst>
              <a:ext uri="{FF2B5EF4-FFF2-40B4-BE49-F238E27FC236}">
                <a16:creationId xmlns:a16="http://schemas.microsoft.com/office/drawing/2014/main" id="{7BD9BF79-9615-A74B-B9C2-412AE647C277}"/>
              </a:ext>
            </a:extLst>
          </p:cNvPr>
          <p:cNvSpPr/>
          <p:nvPr/>
        </p:nvSpPr>
        <p:spPr>
          <a:xfrm>
            <a:off x="2821195" y="2852715"/>
            <a:ext cx="3152879" cy="2096654"/>
          </a:xfrm>
          <a:custGeom>
            <a:avLst/>
            <a:gdLst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431800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431800 h 2096654"/>
              <a:gd name="connsiteX4" fmla="*/ 3143643 w 3152879"/>
              <a:gd name="connsiteY4" fmla="*/ 1729509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2879" h="2096654">
                <a:moveTo>
                  <a:pt x="0" y="1048327"/>
                </a:moveTo>
                <a:lnTo>
                  <a:pt x="949658" y="0"/>
                </a:lnTo>
                <a:lnTo>
                  <a:pt x="949658" y="524164"/>
                </a:lnTo>
                <a:cubicBezTo>
                  <a:pt x="1721010" y="644237"/>
                  <a:pt x="2252218" y="607291"/>
                  <a:pt x="3152879" y="431800"/>
                </a:cubicBezTo>
                <a:cubicBezTo>
                  <a:pt x="3149800" y="864370"/>
                  <a:pt x="3146722" y="1296939"/>
                  <a:pt x="3143643" y="1729509"/>
                </a:cubicBezTo>
                <a:cubicBezTo>
                  <a:pt x="2335345" y="1535546"/>
                  <a:pt x="1656356" y="1535547"/>
                  <a:pt x="949658" y="1572491"/>
                </a:cubicBezTo>
                <a:lnTo>
                  <a:pt x="949658" y="2096654"/>
                </a:lnTo>
                <a:lnTo>
                  <a:pt x="0" y="104832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9" name="左箭头 1">
            <a:extLst>
              <a:ext uri="{FF2B5EF4-FFF2-40B4-BE49-F238E27FC236}">
                <a16:creationId xmlns:a16="http://schemas.microsoft.com/office/drawing/2014/main" id="{8BC47EFD-4947-8C40-A4D6-53C71F7C4857}"/>
              </a:ext>
            </a:extLst>
          </p:cNvPr>
          <p:cNvSpPr/>
          <p:nvPr/>
        </p:nvSpPr>
        <p:spPr>
          <a:xfrm flipH="1">
            <a:off x="6217926" y="2852715"/>
            <a:ext cx="3152879" cy="2096654"/>
          </a:xfrm>
          <a:custGeom>
            <a:avLst/>
            <a:gdLst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524164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431800 h 2096654"/>
              <a:gd name="connsiteX4" fmla="*/ 3152879 w 3152879"/>
              <a:gd name="connsiteY4" fmla="*/ 1572491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  <a:gd name="connsiteX0" fmla="*/ 0 w 3152879"/>
              <a:gd name="connsiteY0" fmla="*/ 1048327 h 2096654"/>
              <a:gd name="connsiteX1" fmla="*/ 949658 w 3152879"/>
              <a:gd name="connsiteY1" fmla="*/ 0 h 2096654"/>
              <a:gd name="connsiteX2" fmla="*/ 949658 w 3152879"/>
              <a:gd name="connsiteY2" fmla="*/ 524164 h 2096654"/>
              <a:gd name="connsiteX3" fmla="*/ 3152879 w 3152879"/>
              <a:gd name="connsiteY3" fmla="*/ 431800 h 2096654"/>
              <a:gd name="connsiteX4" fmla="*/ 3143643 w 3152879"/>
              <a:gd name="connsiteY4" fmla="*/ 1729509 h 2096654"/>
              <a:gd name="connsiteX5" fmla="*/ 949658 w 3152879"/>
              <a:gd name="connsiteY5" fmla="*/ 1572491 h 2096654"/>
              <a:gd name="connsiteX6" fmla="*/ 949658 w 3152879"/>
              <a:gd name="connsiteY6" fmla="*/ 2096654 h 2096654"/>
              <a:gd name="connsiteX7" fmla="*/ 0 w 3152879"/>
              <a:gd name="connsiteY7" fmla="*/ 1048327 h 2096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2879" h="2096654">
                <a:moveTo>
                  <a:pt x="0" y="1048327"/>
                </a:moveTo>
                <a:lnTo>
                  <a:pt x="949658" y="0"/>
                </a:lnTo>
                <a:lnTo>
                  <a:pt x="949658" y="524164"/>
                </a:lnTo>
                <a:cubicBezTo>
                  <a:pt x="1721010" y="644237"/>
                  <a:pt x="2252218" y="607291"/>
                  <a:pt x="3152879" y="431800"/>
                </a:cubicBezTo>
                <a:cubicBezTo>
                  <a:pt x="3149800" y="864370"/>
                  <a:pt x="3146722" y="1296939"/>
                  <a:pt x="3143643" y="1729509"/>
                </a:cubicBezTo>
                <a:cubicBezTo>
                  <a:pt x="2335345" y="1535546"/>
                  <a:pt x="1656356" y="1535547"/>
                  <a:pt x="949658" y="1572491"/>
                </a:cubicBezTo>
                <a:lnTo>
                  <a:pt x="949658" y="2096654"/>
                </a:lnTo>
                <a:lnTo>
                  <a:pt x="0" y="1048327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0" name="Object57">
            <a:extLst>
              <a:ext uri="{FF2B5EF4-FFF2-40B4-BE49-F238E27FC236}">
                <a16:creationId xmlns:a16="http://schemas.microsoft.com/office/drawing/2014/main" id="{0E1DA41B-E8DB-0844-9DB9-040F6CDF57FF}"/>
              </a:ext>
            </a:extLst>
          </p:cNvPr>
          <p:cNvSpPr/>
          <p:nvPr/>
        </p:nvSpPr>
        <p:spPr>
          <a:xfrm>
            <a:off x="3408678" y="3650103"/>
            <a:ext cx="1295400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defTabSz="731520">
              <a:lnSpc>
                <a:spcPts val="1680"/>
              </a:lnSpc>
            </a:pPr>
            <a:r>
              <a:rPr lang="en-US" sz="2000" dirty="0" err="1">
                <a:solidFill>
                  <a:schemeClr val="bg1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品牌心智</a:t>
            </a:r>
            <a:endParaRPr lang="en-US" sz="2000" dirty="0">
              <a:solidFill>
                <a:schemeClr val="bg1"/>
              </a:solidFill>
              <a:latin typeface="OPPOSans H" pitchFamily="18" charset="-122"/>
              <a:ea typeface="OPPOSans H" pitchFamily="18" charset="-122"/>
              <a:cs typeface="OPPOSans H" pitchFamily="18" charset="-122"/>
            </a:endParaRPr>
          </a:p>
        </p:txBody>
      </p:sp>
      <p:sp>
        <p:nvSpPr>
          <p:cNvPr id="21" name="Object60">
            <a:extLst>
              <a:ext uri="{FF2B5EF4-FFF2-40B4-BE49-F238E27FC236}">
                <a16:creationId xmlns:a16="http://schemas.microsoft.com/office/drawing/2014/main" id="{5B3C4199-6AAB-D843-A3A7-F130523044A1}"/>
              </a:ext>
            </a:extLst>
          </p:cNvPr>
          <p:cNvSpPr/>
          <p:nvPr/>
        </p:nvSpPr>
        <p:spPr>
          <a:xfrm>
            <a:off x="3591450" y="3943656"/>
            <a:ext cx="1122696" cy="279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defTabSz="731520"/>
            <a:r>
              <a:rPr lang="en-US" sz="1050" dirty="0" err="1"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打造云</a:t>
            </a:r>
            <a:r>
              <a:rPr lang="en-US" altLang="zh-CN" sz="1050" dirty="0" err="1"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栖</a:t>
            </a:r>
            <a:r>
              <a:rPr lang="en-US" sz="1050" dirty="0" err="1"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品牌内核</a:t>
            </a:r>
            <a:endParaRPr lang="en-US" sz="1050" dirty="0">
              <a:solidFill>
                <a:schemeClr val="bg1"/>
              </a:solidFill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  <a:p>
            <a:pPr algn="r" defTabSz="731520"/>
            <a:r>
              <a:rPr lang="en-US" sz="1050" dirty="0" err="1"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创造超级符号</a:t>
            </a:r>
            <a:endParaRPr lang="en-US" sz="1050" dirty="0">
              <a:solidFill>
                <a:schemeClr val="bg1"/>
              </a:solidFill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24" name="Object57">
            <a:extLst>
              <a:ext uri="{FF2B5EF4-FFF2-40B4-BE49-F238E27FC236}">
                <a16:creationId xmlns:a16="http://schemas.microsoft.com/office/drawing/2014/main" id="{A45F1086-C150-A440-9445-47638C339F71}"/>
              </a:ext>
            </a:extLst>
          </p:cNvPr>
          <p:cNvSpPr/>
          <p:nvPr/>
        </p:nvSpPr>
        <p:spPr>
          <a:xfrm>
            <a:off x="7354264" y="3650103"/>
            <a:ext cx="1295400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31520">
              <a:lnSpc>
                <a:spcPts val="1680"/>
              </a:lnSpc>
            </a:pPr>
            <a:r>
              <a:rPr lang="en-US" sz="2000" dirty="0" err="1">
                <a:solidFill>
                  <a:schemeClr val="bg1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rPr>
              <a:t>品牌体验</a:t>
            </a:r>
            <a:endParaRPr lang="en-US" sz="2000" dirty="0">
              <a:solidFill>
                <a:schemeClr val="bg1"/>
              </a:solidFill>
              <a:latin typeface="OPPOSans H" pitchFamily="18" charset="-122"/>
              <a:ea typeface="OPPOSans H" pitchFamily="18" charset="-122"/>
              <a:cs typeface="OPPOSans H" pitchFamily="18" charset="-122"/>
            </a:endParaRPr>
          </a:p>
        </p:txBody>
      </p:sp>
      <p:sp>
        <p:nvSpPr>
          <p:cNvPr id="25" name="Object60">
            <a:extLst>
              <a:ext uri="{FF2B5EF4-FFF2-40B4-BE49-F238E27FC236}">
                <a16:creationId xmlns:a16="http://schemas.microsoft.com/office/drawing/2014/main" id="{F62F3652-879C-F948-92E3-4ED01C3D0F9B}"/>
              </a:ext>
            </a:extLst>
          </p:cNvPr>
          <p:cNvSpPr/>
          <p:nvPr/>
        </p:nvSpPr>
        <p:spPr>
          <a:xfrm>
            <a:off x="7362285" y="3943656"/>
            <a:ext cx="1074738" cy="279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31520"/>
            <a:r>
              <a:rPr lang="en-US" sz="1050" dirty="0" err="1"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打造云栖品牌内核</a:t>
            </a:r>
            <a:endParaRPr lang="en-US" sz="1050" dirty="0">
              <a:solidFill>
                <a:schemeClr val="bg1"/>
              </a:solidFill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  <a:p>
            <a:pPr defTabSz="731520"/>
            <a:r>
              <a:rPr lang="en-US" sz="1050" dirty="0" err="1"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创造超级符号</a:t>
            </a:r>
            <a:endParaRPr lang="en-US" sz="1050" dirty="0">
              <a:solidFill>
                <a:schemeClr val="bg1"/>
              </a:solidFill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  <p:sp>
        <p:nvSpPr>
          <p:cNvPr id="34" name="Object60">
            <a:extLst>
              <a:ext uri="{FF2B5EF4-FFF2-40B4-BE49-F238E27FC236}">
                <a16:creationId xmlns:a16="http://schemas.microsoft.com/office/drawing/2014/main" id="{B9530166-C974-D84B-A2DD-3DEE473075E7}"/>
              </a:ext>
            </a:extLst>
          </p:cNvPr>
          <p:cNvSpPr/>
          <p:nvPr/>
        </p:nvSpPr>
        <p:spPr>
          <a:xfrm>
            <a:off x="1552768" y="3163997"/>
            <a:ext cx="1114745" cy="180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/>
            <a:r>
              <a:rPr lang="en-US" sz="1200" dirty="0" err="1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品牌系统</a:t>
            </a:r>
            <a:endParaRPr lang="en-US" sz="1200" dirty="0">
              <a:solidFill>
                <a:srgbClr val="000000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35" name="Object60">
            <a:extLst>
              <a:ext uri="{FF2B5EF4-FFF2-40B4-BE49-F238E27FC236}">
                <a16:creationId xmlns:a16="http://schemas.microsoft.com/office/drawing/2014/main" id="{36E1F0DA-B839-EC48-92DC-07A396CD8D20}"/>
              </a:ext>
            </a:extLst>
          </p:cNvPr>
          <p:cNvSpPr/>
          <p:nvPr/>
        </p:nvSpPr>
        <p:spPr>
          <a:xfrm>
            <a:off x="1552768" y="3788052"/>
            <a:ext cx="1114745" cy="180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/>
            <a:r>
              <a:rPr lang="en-US" sz="1200" dirty="0" err="1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内容系统</a:t>
            </a:r>
            <a:endParaRPr lang="en-US" sz="1200" dirty="0">
              <a:solidFill>
                <a:srgbClr val="000000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36" name="Object60">
            <a:extLst>
              <a:ext uri="{FF2B5EF4-FFF2-40B4-BE49-F238E27FC236}">
                <a16:creationId xmlns:a16="http://schemas.microsoft.com/office/drawing/2014/main" id="{A69EDCDD-C1F8-0B44-AC70-F5AAEA3ED18E}"/>
              </a:ext>
            </a:extLst>
          </p:cNvPr>
          <p:cNvSpPr/>
          <p:nvPr/>
        </p:nvSpPr>
        <p:spPr>
          <a:xfrm>
            <a:off x="1552768" y="4412106"/>
            <a:ext cx="1114745" cy="180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/>
            <a:r>
              <a:rPr lang="en-US" sz="1200" dirty="0" err="1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宣传系统</a:t>
            </a:r>
            <a:endParaRPr lang="en-US" sz="1200" dirty="0">
              <a:solidFill>
                <a:srgbClr val="000000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39" name="Object60">
            <a:extLst>
              <a:ext uri="{FF2B5EF4-FFF2-40B4-BE49-F238E27FC236}">
                <a16:creationId xmlns:a16="http://schemas.microsoft.com/office/drawing/2014/main" id="{73F5C4F6-AD06-ED4A-BF0C-6264F24156C6}"/>
              </a:ext>
            </a:extLst>
          </p:cNvPr>
          <p:cNvSpPr/>
          <p:nvPr/>
        </p:nvSpPr>
        <p:spPr>
          <a:xfrm>
            <a:off x="9444103" y="3163997"/>
            <a:ext cx="1114745" cy="180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/>
            <a:r>
              <a:rPr lang="en-US" sz="1200" dirty="0" err="1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互动系统</a:t>
            </a:r>
            <a:endParaRPr lang="en-US" sz="1200" dirty="0">
              <a:solidFill>
                <a:srgbClr val="000000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40" name="Object60">
            <a:extLst>
              <a:ext uri="{FF2B5EF4-FFF2-40B4-BE49-F238E27FC236}">
                <a16:creationId xmlns:a16="http://schemas.microsoft.com/office/drawing/2014/main" id="{D5C9A1B2-7C25-FB4A-A386-5DA8266BDAA4}"/>
              </a:ext>
            </a:extLst>
          </p:cNvPr>
          <p:cNvSpPr/>
          <p:nvPr/>
        </p:nvSpPr>
        <p:spPr>
          <a:xfrm>
            <a:off x="9444103" y="3788052"/>
            <a:ext cx="1114745" cy="180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/>
            <a:r>
              <a:rPr lang="en-US" sz="1200" dirty="0" err="1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导视系统</a:t>
            </a:r>
            <a:endParaRPr lang="en-US" sz="1200" dirty="0">
              <a:solidFill>
                <a:srgbClr val="000000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41" name="Object60">
            <a:extLst>
              <a:ext uri="{FF2B5EF4-FFF2-40B4-BE49-F238E27FC236}">
                <a16:creationId xmlns:a16="http://schemas.microsoft.com/office/drawing/2014/main" id="{B5E9B6B2-2295-2D4C-974B-BDB1B679AF6E}"/>
              </a:ext>
            </a:extLst>
          </p:cNvPr>
          <p:cNvSpPr/>
          <p:nvPr/>
        </p:nvSpPr>
        <p:spPr>
          <a:xfrm>
            <a:off x="9444103" y="4412106"/>
            <a:ext cx="1114745" cy="180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/>
            <a:r>
              <a:rPr lang="en-US" sz="1200" dirty="0" err="1">
                <a:solidFill>
                  <a:srgbClr val="000000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运营系统</a:t>
            </a:r>
            <a:endParaRPr lang="en-US" sz="1200" dirty="0">
              <a:solidFill>
                <a:srgbClr val="000000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26" name="Object60">
            <a:extLst>
              <a:ext uri="{FF2B5EF4-FFF2-40B4-BE49-F238E27FC236}">
                <a16:creationId xmlns:a16="http://schemas.microsoft.com/office/drawing/2014/main" id="{CF1D8544-EB30-8146-94C0-0471C4A91E07}"/>
              </a:ext>
            </a:extLst>
          </p:cNvPr>
          <p:cNvSpPr/>
          <p:nvPr/>
        </p:nvSpPr>
        <p:spPr>
          <a:xfrm>
            <a:off x="5339251" y="3546315"/>
            <a:ext cx="1513499" cy="7325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defTabSz="731520">
              <a:lnSpc>
                <a:spcPct val="150000"/>
              </a:lnSpc>
            </a:pPr>
            <a:r>
              <a:rPr lang="en-US" sz="1100" dirty="0" err="1"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统一的品牌物料库</a:t>
            </a:r>
            <a:endParaRPr lang="en-US" sz="1100" dirty="0">
              <a:solidFill>
                <a:schemeClr val="bg1"/>
              </a:solidFill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  <a:p>
            <a:pPr algn="ctr" defTabSz="731520">
              <a:lnSpc>
                <a:spcPct val="150000"/>
              </a:lnSpc>
            </a:pPr>
            <a:r>
              <a:rPr lang="en-US" sz="1100" dirty="0" err="1"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灵活可用的品牌规范</a:t>
            </a:r>
            <a:endParaRPr lang="en-US" sz="1100" dirty="0">
              <a:solidFill>
                <a:schemeClr val="bg1"/>
              </a:solidFill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  <a:p>
            <a:pPr algn="ctr" defTabSz="731520">
              <a:lnSpc>
                <a:spcPct val="150000"/>
              </a:lnSpc>
            </a:pPr>
            <a:r>
              <a:rPr lang="en-US" sz="1100" dirty="0" err="1"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组件</a:t>
            </a:r>
            <a:r>
              <a:rPr lang="en-US" altLang="zh-CN" sz="1100" dirty="0"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&amp;</a:t>
            </a:r>
            <a:r>
              <a:rPr lang="zh-CN" altLang="en-US" sz="1100" dirty="0">
                <a:solidFill>
                  <a:schemeClr val="bg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</a:rPr>
              <a:t>框架沉淀</a:t>
            </a:r>
            <a:endParaRPr lang="en-US" sz="1100" dirty="0">
              <a:solidFill>
                <a:schemeClr val="bg1"/>
              </a:solidFill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8757682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弧形 79">
            <a:extLst>
              <a:ext uri="{FF2B5EF4-FFF2-40B4-BE49-F238E27FC236}">
                <a16:creationId xmlns:a16="http://schemas.microsoft.com/office/drawing/2014/main" id="{4C19D194-B2EB-4219-9D5B-8A227E38D46D}"/>
              </a:ext>
            </a:extLst>
          </p:cNvPr>
          <p:cNvSpPr/>
          <p:nvPr/>
        </p:nvSpPr>
        <p:spPr>
          <a:xfrm>
            <a:off x="6576370" y="2153689"/>
            <a:ext cx="3637440" cy="3637440"/>
          </a:xfrm>
          <a:prstGeom prst="arc">
            <a:avLst>
              <a:gd name="adj1" fmla="val 6886407"/>
              <a:gd name="adj2" fmla="val 13934070"/>
            </a:avLst>
          </a:prstGeom>
          <a:noFill/>
          <a:ln w="12700" cap="flat">
            <a:solidFill>
              <a:schemeClr val="accent1"/>
            </a:solidFill>
            <a:prstDash val="sysDash"/>
            <a:miter lim="800000"/>
            <a:headEnd type="triangle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pic>
        <p:nvPicPr>
          <p:cNvPr id="40" name="Object 2" descr="Object 2">
            <a:extLst>
              <a:ext uri="{FF2B5EF4-FFF2-40B4-BE49-F238E27FC236}">
                <a16:creationId xmlns:a16="http://schemas.microsoft.com/office/drawing/2014/main" id="{B07163E3-8BFD-4058-8BC7-21D8B56F7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2709" y="2469424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57" name="矩形">
            <a:extLst>
              <a:ext uri="{FF2B5EF4-FFF2-40B4-BE49-F238E27FC236}">
                <a16:creationId xmlns:a16="http://schemas.microsoft.com/office/drawing/2014/main" id="{045F8EE6-3C5B-4012-BDBC-071B30DC2C11}"/>
              </a:ext>
            </a:extLst>
          </p:cNvPr>
          <p:cNvSpPr/>
          <p:nvPr/>
        </p:nvSpPr>
        <p:spPr>
          <a:xfrm>
            <a:off x="6155294" y="3477044"/>
            <a:ext cx="1062313" cy="378000"/>
          </a:xfrm>
          <a:prstGeom prst="rect">
            <a:avLst/>
          </a:prstGeom>
          <a:solidFill>
            <a:srgbClr val="FFFFFF"/>
          </a:solidFill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9" name="矩形">
            <a:extLst>
              <a:ext uri="{FF2B5EF4-FFF2-40B4-BE49-F238E27FC236}">
                <a16:creationId xmlns:a16="http://schemas.microsoft.com/office/drawing/2014/main" id="{338615F8-5BE0-4C02-A2DB-5D2628E8C6ED}"/>
              </a:ext>
            </a:extLst>
          </p:cNvPr>
          <p:cNvSpPr/>
          <p:nvPr/>
        </p:nvSpPr>
        <p:spPr>
          <a:xfrm>
            <a:off x="6155294" y="4349797"/>
            <a:ext cx="1062313" cy="378000"/>
          </a:xfrm>
          <a:prstGeom prst="rect">
            <a:avLst/>
          </a:prstGeom>
          <a:solidFill>
            <a:srgbClr val="FFFFFF"/>
          </a:solidFill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3" name="Object23">
            <a:extLst>
              <a:ext uri="{FF2B5EF4-FFF2-40B4-BE49-F238E27FC236}">
                <a16:creationId xmlns:a16="http://schemas.microsoft.com/office/drawing/2014/main" id="{4480974D-E05C-4B06-9C71-AE832433E160}"/>
              </a:ext>
            </a:extLst>
          </p:cNvPr>
          <p:cNvSpPr txBox="1"/>
          <p:nvPr/>
        </p:nvSpPr>
        <p:spPr>
          <a:xfrm>
            <a:off x="666749" y="800099"/>
            <a:ext cx="270490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组件化设计系统应用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14" name="Object24">
            <a:extLst>
              <a:ext uri="{FF2B5EF4-FFF2-40B4-BE49-F238E27FC236}">
                <a16:creationId xmlns:a16="http://schemas.microsoft.com/office/drawing/2014/main" id="{645F0F52-FC39-422A-9048-0413FDD59003}"/>
              </a:ext>
            </a:extLst>
          </p:cNvPr>
          <p:cNvSpPr txBox="1"/>
          <p:nvPr/>
        </p:nvSpPr>
        <p:spPr>
          <a:xfrm>
            <a:off x="3008713" y="800099"/>
            <a:ext cx="277096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敏捷流程</a:t>
            </a:r>
          </a:p>
        </p:txBody>
      </p:sp>
      <p:pic>
        <p:nvPicPr>
          <p:cNvPr id="15" name="Object 1" descr="Object 1">
            <a:extLst>
              <a:ext uri="{FF2B5EF4-FFF2-40B4-BE49-F238E27FC236}">
                <a16:creationId xmlns:a16="http://schemas.microsoft.com/office/drawing/2014/main" id="{9A4626AD-099F-4BC0-8A4D-B63CD2DA2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49" y="1201681"/>
            <a:ext cx="175260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Object25">
            <a:extLst>
              <a:ext uri="{FF2B5EF4-FFF2-40B4-BE49-F238E27FC236}">
                <a16:creationId xmlns:a16="http://schemas.microsoft.com/office/drawing/2014/main" id="{705064E6-0B68-4A78-B214-65060B3BFC49}"/>
              </a:ext>
            </a:extLst>
          </p:cNvPr>
          <p:cNvSpPr txBox="1"/>
          <p:nvPr/>
        </p:nvSpPr>
        <p:spPr>
          <a:xfrm>
            <a:off x="700087" y="1338713"/>
            <a:ext cx="1881748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DESIGN SYSTEMS</a:t>
            </a:r>
          </a:p>
        </p:txBody>
      </p:sp>
      <p:pic>
        <p:nvPicPr>
          <p:cNvPr id="17" name="Object 2" descr="Object 2">
            <a:extLst>
              <a:ext uri="{FF2B5EF4-FFF2-40B4-BE49-F238E27FC236}">
                <a16:creationId xmlns:a16="http://schemas.microsoft.com/office/drawing/2014/main" id="{25BC3638-F27F-4E10-B579-21FB38F3D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911" y="2433660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椭圆 17">
            <a:extLst>
              <a:ext uri="{FF2B5EF4-FFF2-40B4-BE49-F238E27FC236}">
                <a16:creationId xmlns:a16="http://schemas.microsoft.com/office/drawing/2014/main" id="{5D6A00F1-48FB-4BE4-B3E4-ABBBE67064B1}"/>
              </a:ext>
            </a:extLst>
          </p:cNvPr>
          <p:cNvSpPr/>
          <p:nvPr/>
        </p:nvSpPr>
        <p:spPr>
          <a:xfrm>
            <a:off x="2554364" y="3167212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9" name="Object24">
            <a:extLst>
              <a:ext uri="{FF2B5EF4-FFF2-40B4-BE49-F238E27FC236}">
                <a16:creationId xmlns:a16="http://schemas.microsoft.com/office/drawing/2014/main" id="{B224BE4D-656D-4518-9807-004AB2B41A96}"/>
              </a:ext>
            </a:extLst>
          </p:cNvPr>
          <p:cNvSpPr txBox="1"/>
          <p:nvPr/>
        </p:nvSpPr>
        <p:spPr>
          <a:xfrm>
            <a:off x="2783349" y="3536998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需求沟通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组件评估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1FD9B9F-D27B-4836-BAE0-6B1A248A4ADA}"/>
              </a:ext>
            </a:extLst>
          </p:cNvPr>
          <p:cNvSpPr/>
          <p:nvPr/>
        </p:nvSpPr>
        <p:spPr>
          <a:xfrm>
            <a:off x="2185339" y="2103460"/>
            <a:ext cx="2357150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1" name="Object29">
            <a:extLst>
              <a:ext uri="{FF2B5EF4-FFF2-40B4-BE49-F238E27FC236}">
                <a16:creationId xmlns:a16="http://schemas.microsoft.com/office/drawing/2014/main" id="{53C5195A-4081-44C0-8028-572FD8EF4CB3}"/>
              </a:ext>
            </a:extLst>
          </p:cNvPr>
          <p:cNvSpPr txBox="1"/>
          <p:nvPr/>
        </p:nvSpPr>
        <p:spPr>
          <a:xfrm>
            <a:off x="2351456" y="2153553"/>
            <a:ext cx="2024916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新组件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or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组件升级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031C46C-C052-4B54-B7AE-B34270354F30}"/>
              </a:ext>
            </a:extLst>
          </p:cNvPr>
          <p:cNvSpPr/>
          <p:nvPr/>
        </p:nvSpPr>
        <p:spPr>
          <a:xfrm>
            <a:off x="2185339" y="5469194"/>
            <a:ext cx="2357150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3" name="Object29">
            <a:extLst>
              <a:ext uri="{FF2B5EF4-FFF2-40B4-BE49-F238E27FC236}">
                <a16:creationId xmlns:a16="http://schemas.microsoft.com/office/drawing/2014/main" id="{088CD1C7-C707-4885-AF0B-2E8C301351D8}"/>
              </a:ext>
            </a:extLst>
          </p:cNvPr>
          <p:cNvSpPr txBox="1"/>
          <p:nvPr/>
        </p:nvSpPr>
        <p:spPr>
          <a:xfrm>
            <a:off x="2351456" y="5519287"/>
            <a:ext cx="2024916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已有组件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4" name="分析思考">
            <a:extLst>
              <a:ext uri="{FF2B5EF4-FFF2-40B4-BE49-F238E27FC236}">
                <a16:creationId xmlns:a16="http://schemas.microsoft.com/office/drawing/2014/main" id="{94877444-5BF7-4687-A1E5-5156627C7148}"/>
              </a:ext>
            </a:extLst>
          </p:cNvPr>
          <p:cNvSpPr txBox="1"/>
          <p:nvPr/>
        </p:nvSpPr>
        <p:spPr>
          <a:xfrm>
            <a:off x="753267" y="3000721"/>
            <a:ext cx="88927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需求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A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5" name="矩形">
            <a:extLst>
              <a:ext uri="{FF2B5EF4-FFF2-40B4-BE49-F238E27FC236}">
                <a16:creationId xmlns:a16="http://schemas.microsoft.com/office/drawing/2014/main" id="{0002BC67-AE33-40D3-9BC3-0F2581EB035F}"/>
              </a:ext>
            </a:extLst>
          </p:cNvPr>
          <p:cNvSpPr/>
          <p:nvPr/>
        </p:nvSpPr>
        <p:spPr>
          <a:xfrm>
            <a:off x="666748" y="2929702"/>
            <a:ext cx="1062313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6" name="分析思考">
            <a:extLst>
              <a:ext uri="{FF2B5EF4-FFF2-40B4-BE49-F238E27FC236}">
                <a16:creationId xmlns:a16="http://schemas.microsoft.com/office/drawing/2014/main" id="{F2CDBDC2-5400-45AB-AD88-123EF3548D4A}"/>
              </a:ext>
            </a:extLst>
          </p:cNvPr>
          <p:cNvSpPr txBox="1"/>
          <p:nvPr/>
        </p:nvSpPr>
        <p:spPr>
          <a:xfrm>
            <a:off x="753267" y="3608017"/>
            <a:ext cx="88927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需求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B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7" name="矩形">
            <a:extLst>
              <a:ext uri="{FF2B5EF4-FFF2-40B4-BE49-F238E27FC236}">
                <a16:creationId xmlns:a16="http://schemas.microsoft.com/office/drawing/2014/main" id="{6959D328-8ED6-4226-8BAF-17969AA45205}"/>
              </a:ext>
            </a:extLst>
          </p:cNvPr>
          <p:cNvSpPr/>
          <p:nvPr/>
        </p:nvSpPr>
        <p:spPr>
          <a:xfrm>
            <a:off x="666748" y="3536998"/>
            <a:ext cx="1062313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8" name="分析思考">
            <a:extLst>
              <a:ext uri="{FF2B5EF4-FFF2-40B4-BE49-F238E27FC236}">
                <a16:creationId xmlns:a16="http://schemas.microsoft.com/office/drawing/2014/main" id="{351918A6-60CB-415C-9401-ABD358EBB093}"/>
              </a:ext>
            </a:extLst>
          </p:cNvPr>
          <p:cNvSpPr txBox="1"/>
          <p:nvPr/>
        </p:nvSpPr>
        <p:spPr>
          <a:xfrm>
            <a:off x="753267" y="4220479"/>
            <a:ext cx="88927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需求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C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29" name="矩形">
            <a:extLst>
              <a:ext uri="{FF2B5EF4-FFF2-40B4-BE49-F238E27FC236}">
                <a16:creationId xmlns:a16="http://schemas.microsoft.com/office/drawing/2014/main" id="{EC71FEDF-E716-4C81-BA88-DE8E969B5D4F}"/>
              </a:ext>
            </a:extLst>
          </p:cNvPr>
          <p:cNvSpPr/>
          <p:nvPr/>
        </p:nvSpPr>
        <p:spPr>
          <a:xfrm>
            <a:off x="666748" y="4149460"/>
            <a:ext cx="1062313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0" name="分析思考">
            <a:extLst>
              <a:ext uri="{FF2B5EF4-FFF2-40B4-BE49-F238E27FC236}">
                <a16:creationId xmlns:a16="http://schemas.microsoft.com/office/drawing/2014/main" id="{866B25B8-61C5-4F42-A04C-2691ABF7E099}"/>
              </a:ext>
            </a:extLst>
          </p:cNvPr>
          <p:cNvSpPr txBox="1"/>
          <p:nvPr/>
        </p:nvSpPr>
        <p:spPr>
          <a:xfrm>
            <a:off x="753267" y="4815820"/>
            <a:ext cx="88927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需求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D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1" name="矩形">
            <a:extLst>
              <a:ext uri="{FF2B5EF4-FFF2-40B4-BE49-F238E27FC236}">
                <a16:creationId xmlns:a16="http://schemas.microsoft.com/office/drawing/2014/main" id="{369C1CFD-E62C-4A18-A27A-2074BB0E1B39}"/>
              </a:ext>
            </a:extLst>
          </p:cNvPr>
          <p:cNvSpPr/>
          <p:nvPr/>
        </p:nvSpPr>
        <p:spPr>
          <a:xfrm>
            <a:off x="666748" y="4744801"/>
            <a:ext cx="1062313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cxnSp>
        <p:nvCxnSpPr>
          <p:cNvPr id="33" name="连接符: 肘形 32">
            <a:extLst>
              <a:ext uri="{FF2B5EF4-FFF2-40B4-BE49-F238E27FC236}">
                <a16:creationId xmlns:a16="http://schemas.microsoft.com/office/drawing/2014/main" id="{4FE9D7C3-15FC-4C8F-B12F-3ED7699FE36F}"/>
              </a:ext>
            </a:extLst>
          </p:cNvPr>
          <p:cNvCxnSpPr>
            <a:stCxn id="25" idx="3"/>
            <a:endCxn id="31" idx="3"/>
          </p:cNvCxnSpPr>
          <p:nvPr/>
        </p:nvCxnSpPr>
        <p:spPr>
          <a:xfrm>
            <a:off x="1729061" y="3118702"/>
            <a:ext cx="12700" cy="1815099"/>
          </a:xfrm>
          <a:prstGeom prst="bentConnector3">
            <a:avLst>
              <a:gd name="adj1" fmla="val 2657142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8306CFD5-9FD6-4569-B902-C3F8EF3ECFE8}"/>
              </a:ext>
            </a:extLst>
          </p:cNvPr>
          <p:cNvCxnSpPr>
            <a:stCxn id="27" idx="3"/>
          </p:cNvCxnSpPr>
          <p:nvPr/>
        </p:nvCxnSpPr>
        <p:spPr>
          <a:xfrm>
            <a:off x="1729061" y="3725998"/>
            <a:ext cx="341039" cy="2583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555F6980-FFD9-42C0-A537-F37ABF91E540}"/>
              </a:ext>
            </a:extLst>
          </p:cNvPr>
          <p:cNvCxnSpPr/>
          <p:nvPr/>
        </p:nvCxnSpPr>
        <p:spPr>
          <a:xfrm>
            <a:off x="1729061" y="4347214"/>
            <a:ext cx="341039" cy="2583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788F4089-81BA-4283-B11E-39D475993B87}"/>
              </a:ext>
            </a:extLst>
          </p:cNvPr>
          <p:cNvCxnSpPr>
            <a:cxnSpLocks/>
          </p:cNvCxnSpPr>
          <p:nvPr/>
        </p:nvCxnSpPr>
        <p:spPr>
          <a:xfrm>
            <a:off x="2070100" y="4026251"/>
            <a:ext cx="458124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1" name="椭圆 40">
            <a:extLst>
              <a:ext uri="{FF2B5EF4-FFF2-40B4-BE49-F238E27FC236}">
                <a16:creationId xmlns:a16="http://schemas.microsoft.com/office/drawing/2014/main" id="{A3353C21-D64B-4DC9-932C-755A685C83F1}"/>
              </a:ext>
            </a:extLst>
          </p:cNvPr>
          <p:cNvSpPr/>
          <p:nvPr/>
        </p:nvSpPr>
        <p:spPr>
          <a:xfrm>
            <a:off x="8031162" y="3167212"/>
            <a:ext cx="1619100" cy="16191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2" name="Object24">
            <a:extLst>
              <a:ext uri="{FF2B5EF4-FFF2-40B4-BE49-F238E27FC236}">
                <a16:creationId xmlns:a16="http://schemas.microsoft.com/office/drawing/2014/main" id="{21544D69-4265-4478-B7D8-7B87E500D1B5}"/>
              </a:ext>
            </a:extLst>
          </p:cNvPr>
          <p:cNvSpPr txBox="1"/>
          <p:nvPr/>
        </p:nvSpPr>
        <p:spPr>
          <a:xfrm>
            <a:off x="8260147" y="3536998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已有组件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/</a:t>
            </a: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页面模板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55E5619-BA8E-45AF-9506-998AA7AC08DA}"/>
              </a:ext>
            </a:extLst>
          </p:cNvPr>
          <p:cNvSpPr/>
          <p:nvPr/>
        </p:nvSpPr>
        <p:spPr>
          <a:xfrm>
            <a:off x="7662137" y="5469194"/>
            <a:ext cx="2357150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5" name="Object29">
            <a:extLst>
              <a:ext uri="{FF2B5EF4-FFF2-40B4-BE49-F238E27FC236}">
                <a16:creationId xmlns:a16="http://schemas.microsoft.com/office/drawing/2014/main" id="{A1078B71-3D60-4F4B-AF24-20B06D31BA80}"/>
              </a:ext>
            </a:extLst>
          </p:cNvPr>
          <p:cNvSpPr txBox="1"/>
          <p:nvPr/>
        </p:nvSpPr>
        <p:spPr>
          <a:xfrm>
            <a:off x="7828254" y="5519287"/>
            <a:ext cx="2024916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组件库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6" name="分析思考">
            <a:extLst>
              <a:ext uri="{FF2B5EF4-FFF2-40B4-BE49-F238E27FC236}">
                <a16:creationId xmlns:a16="http://schemas.microsoft.com/office/drawing/2014/main" id="{A65E1E1B-91D2-42E0-B121-4A0603507095}"/>
              </a:ext>
            </a:extLst>
          </p:cNvPr>
          <p:cNvSpPr txBox="1"/>
          <p:nvPr/>
        </p:nvSpPr>
        <p:spPr>
          <a:xfrm>
            <a:off x="5175637" y="2174479"/>
            <a:ext cx="88927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交互设计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7" name="矩形">
            <a:extLst>
              <a:ext uri="{FF2B5EF4-FFF2-40B4-BE49-F238E27FC236}">
                <a16:creationId xmlns:a16="http://schemas.microsoft.com/office/drawing/2014/main" id="{AEA66D26-6D1E-4FDE-9164-BAB268919B18}"/>
              </a:ext>
            </a:extLst>
          </p:cNvPr>
          <p:cNvSpPr/>
          <p:nvPr/>
        </p:nvSpPr>
        <p:spPr>
          <a:xfrm>
            <a:off x="5089118" y="2103460"/>
            <a:ext cx="1062313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8" name="分析思考">
            <a:extLst>
              <a:ext uri="{FF2B5EF4-FFF2-40B4-BE49-F238E27FC236}">
                <a16:creationId xmlns:a16="http://schemas.microsoft.com/office/drawing/2014/main" id="{BD767791-4396-4AAE-9096-833B0476ACAA}"/>
              </a:ext>
            </a:extLst>
          </p:cNvPr>
          <p:cNvSpPr txBox="1"/>
          <p:nvPr/>
        </p:nvSpPr>
        <p:spPr>
          <a:xfrm>
            <a:off x="6785856" y="2174479"/>
            <a:ext cx="88927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视觉设计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9" name="矩形">
            <a:extLst>
              <a:ext uri="{FF2B5EF4-FFF2-40B4-BE49-F238E27FC236}">
                <a16:creationId xmlns:a16="http://schemas.microsoft.com/office/drawing/2014/main" id="{87401D0E-9A41-40DE-8B93-6C1B9CE63E72}"/>
              </a:ext>
            </a:extLst>
          </p:cNvPr>
          <p:cNvSpPr/>
          <p:nvPr/>
        </p:nvSpPr>
        <p:spPr>
          <a:xfrm>
            <a:off x="6699337" y="2103460"/>
            <a:ext cx="1062313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0" name="分析思考">
            <a:extLst>
              <a:ext uri="{FF2B5EF4-FFF2-40B4-BE49-F238E27FC236}">
                <a16:creationId xmlns:a16="http://schemas.microsoft.com/office/drawing/2014/main" id="{E576541F-8EAF-4E71-BA7A-1A5CE882F3D4}"/>
              </a:ext>
            </a:extLst>
          </p:cNvPr>
          <p:cNvSpPr txBox="1"/>
          <p:nvPr/>
        </p:nvSpPr>
        <p:spPr>
          <a:xfrm>
            <a:off x="8396075" y="2174479"/>
            <a:ext cx="88927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前端开发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1" name="矩形">
            <a:extLst>
              <a:ext uri="{FF2B5EF4-FFF2-40B4-BE49-F238E27FC236}">
                <a16:creationId xmlns:a16="http://schemas.microsoft.com/office/drawing/2014/main" id="{A4284134-4F9E-4BF7-8593-99134A0794EA}"/>
              </a:ext>
            </a:extLst>
          </p:cNvPr>
          <p:cNvSpPr/>
          <p:nvPr/>
        </p:nvSpPr>
        <p:spPr>
          <a:xfrm>
            <a:off x="8309556" y="2103460"/>
            <a:ext cx="1062313" cy="378000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C86EFCFF-0EF7-4ACE-A96D-145376AFC795}"/>
              </a:ext>
            </a:extLst>
          </p:cNvPr>
          <p:cNvSpPr/>
          <p:nvPr/>
        </p:nvSpPr>
        <p:spPr>
          <a:xfrm>
            <a:off x="10193724" y="2091424"/>
            <a:ext cx="1325176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5" name="Object29">
            <a:extLst>
              <a:ext uri="{FF2B5EF4-FFF2-40B4-BE49-F238E27FC236}">
                <a16:creationId xmlns:a16="http://schemas.microsoft.com/office/drawing/2014/main" id="{CE2D90DE-8988-43B3-84C9-FA058E1FFD27}"/>
              </a:ext>
            </a:extLst>
          </p:cNvPr>
          <p:cNvSpPr txBox="1"/>
          <p:nvPr/>
        </p:nvSpPr>
        <p:spPr>
          <a:xfrm>
            <a:off x="10287114" y="2141517"/>
            <a:ext cx="1138396" cy="277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上线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56" name="分析思考">
            <a:extLst>
              <a:ext uri="{FF2B5EF4-FFF2-40B4-BE49-F238E27FC236}">
                <a16:creationId xmlns:a16="http://schemas.microsoft.com/office/drawing/2014/main" id="{BD56925F-CB6D-472A-8DE9-213BE3DF3984}"/>
              </a:ext>
            </a:extLst>
          </p:cNvPr>
          <p:cNvSpPr txBox="1"/>
          <p:nvPr/>
        </p:nvSpPr>
        <p:spPr>
          <a:xfrm>
            <a:off x="6241813" y="3548063"/>
            <a:ext cx="88927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沉淀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8" name="分析思考">
            <a:extLst>
              <a:ext uri="{FF2B5EF4-FFF2-40B4-BE49-F238E27FC236}">
                <a16:creationId xmlns:a16="http://schemas.microsoft.com/office/drawing/2014/main" id="{1B510E93-3F04-4C15-8B73-08AB1E7FE8D7}"/>
              </a:ext>
            </a:extLst>
          </p:cNvPr>
          <p:cNvSpPr txBox="1"/>
          <p:nvPr/>
        </p:nvSpPr>
        <p:spPr>
          <a:xfrm>
            <a:off x="6241813" y="4420816"/>
            <a:ext cx="88927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评审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&amp;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验证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401974FA-AB47-4C40-9890-261A890AF500}"/>
              </a:ext>
            </a:extLst>
          </p:cNvPr>
          <p:cNvCxnSpPr>
            <a:stCxn id="20" idx="3"/>
            <a:endCxn id="47" idx="1"/>
          </p:cNvCxnSpPr>
          <p:nvPr/>
        </p:nvCxnSpPr>
        <p:spPr>
          <a:xfrm>
            <a:off x="4542489" y="2292460"/>
            <a:ext cx="546629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048ED584-6A98-406E-BF84-E7A4DA1EBE9E}"/>
              </a:ext>
            </a:extLst>
          </p:cNvPr>
          <p:cNvCxnSpPr>
            <a:stCxn id="47" idx="3"/>
            <a:endCxn id="49" idx="1"/>
          </p:cNvCxnSpPr>
          <p:nvPr/>
        </p:nvCxnSpPr>
        <p:spPr>
          <a:xfrm>
            <a:off x="6151431" y="2292460"/>
            <a:ext cx="547906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87ECE84D-1E67-49B4-B5F7-4E599B0199F4}"/>
              </a:ext>
            </a:extLst>
          </p:cNvPr>
          <p:cNvCxnSpPr>
            <a:stCxn id="49" idx="3"/>
            <a:endCxn id="51" idx="1"/>
          </p:cNvCxnSpPr>
          <p:nvPr/>
        </p:nvCxnSpPr>
        <p:spPr>
          <a:xfrm>
            <a:off x="7761650" y="2292460"/>
            <a:ext cx="547906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EF112086-F5EF-4C33-A7D8-7CC0676FD31E}"/>
              </a:ext>
            </a:extLst>
          </p:cNvPr>
          <p:cNvCxnSpPr>
            <a:stCxn id="51" idx="3"/>
            <a:endCxn id="54" idx="1"/>
          </p:cNvCxnSpPr>
          <p:nvPr/>
        </p:nvCxnSpPr>
        <p:spPr>
          <a:xfrm flipV="1">
            <a:off x="9371869" y="2280424"/>
            <a:ext cx="821855" cy="12036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6C373931-B6B3-4DFE-B234-0DCB027FCEE8}"/>
              </a:ext>
            </a:extLst>
          </p:cNvPr>
          <p:cNvCxnSpPr>
            <a:stCxn id="22" idx="3"/>
            <a:endCxn id="44" idx="1"/>
          </p:cNvCxnSpPr>
          <p:nvPr/>
        </p:nvCxnSpPr>
        <p:spPr>
          <a:xfrm>
            <a:off x="4542489" y="5658194"/>
            <a:ext cx="3119648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D9B149BD-C417-45A4-8FFA-EE6B286E054F}"/>
              </a:ext>
            </a:extLst>
          </p:cNvPr>
          <p:cNvCxnSpPr>
            <a:stCxn id="44" idx="0"/>
            <a:endCxn id="41" idx="4"/>
          </p:cNvCxnSpPr>
          <p:nvPr/>
        </p:nvCxnSpPr>
        <p:spPr>
          <a:xfrm flipV="1">
            <a:off x="8840712" y="4786312"/>
            <a:ext cx="0" cy="682882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F4DBACBA-05C3-47C2-960A-AD92E42A3CF5}"/>
              </a:ext>
            </a:extLst>
          </p:cNvPr>
          <p:cNvCxnSpPr>
            <a:stCxn id="41" idx="0"/>
            <a:endCxn id="51" idx="2"/>
          </p:cNvCxnSpPr>
          <p:nvPr/>
        </p:nvCxnSpPr>
        <p:spPr>
          <a:xfrm flipV="1">
            <a:off x="8840712" y="2481460"/>
            <a:ext cx="1" cy="685752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9E689BE3-D5C3-4374-B9EC-98BD8C96DA1B}"/>
              </a:ext>
            </a:extLst>
          </p:cNvPr>
          <p:cNvCxnSpPr>
            <a:cxnSpLocks/>
          </p:cNvCxnSpPr>
          <p:nvPr/>
        </p:nvCxnSpPr>
        <p:spPr>
          <a:xfrm>
            <a:off x="3360044" y="2481460"/>
            <a:ext cx="0" cy="685752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9C8476E9-9EF9-4290-9EAB-F41B3684F19E}"/>
              </a:ext>
            </a:extLst>
          </p:cNvPr>
          <p:cNvCxnSpPr>
            <a:cxnSpLocks/>
          </p:cNvCxnSpPr>
          <p:nvPr/>
        </p:nvCxnSpPr>
        <p:spPr>
          <a:xfrm>
            <a:off x="3360044" y="4786312"/>
            <a:ext cx="0" cy="682882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524012606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>
            <a:extLst>
              <a:ext uri="{FF2B5EF4-FFF2-40B4-BE49-F238E27FC236}">
                <a16:creationId xmlns:a16="http://schemas.microsoft.com/office/drawing/2014/main" id="{9C16F30B-B59D-422B-9B77-BBF6B6BE5699}"/>
              </a:ext>
            </a:extLst>
          </p:cNvPr>
          <p:cNvSpPr/>
          <p:nvPr/>
        </p:nvSpPr>
        <p:spPr>
          <a:xfrm>
            <a:off x="1728206" y="2076462"/>
            <a:ext cx="4192414" cy="4192414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" name="Object23">
            <a:extLst>
              <a:ext uri="{FF2B5EF4-FFF2-40B4-BE49-F238E27FC236}">
                <a16:creationId xmlns:a16="http://schemas.microsoft.com/office/drawing/2014/main" id="{DCFA94FE-3437-43A2-8916-07ED8EB0C3D6}"/>
              </a:ext>
            </a:extLst>
          </p:cNvPr>
          <p:cNvSpPr txBox="1"/>
          <p:nvPr/>
        </p:nvSpPr>
        <p:spPr>
          <a:xfrm>
            <a:off x="666750" y="800099"/>
            <a:ext cx="1223964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业务突破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0AACD9D3-91F4-48CB-BBBD-66E7A014B6CC}"/>
              </a:ext>
            </a:extLst>
          </p:cNvPr>
          <p:cNvSpPr txBox="1"/>
          <p:nvPr/>
        </p:nvSpPr>
        <p:spPr>
          <a:xfrm>
            <a:off x="1765700" y="800099"/>
            <a:ext cx="277096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全面升级</a:t>
            </a: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67010F08-F7EF-43AF-AB41-EEDE420F8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2071689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5">
            <a:extLst>
              <a:ext uri="{FF2B5EF4-FFF2-40B4-BE49-F238E27FC236}">
                <a16:creationId xmlns:a16="http://schemas.microsoft.com/office/drawing/2014/main" id="{A48BD412-A8DC-4C64-9AC2-B18EDD102F73}"/>
              </a:ext>
            </a:extLst>
          </p:cNvPr>
          <p:cNvSpPr txBox="1"/>
          <p:nvPr/>
        </p:nvSpPr>
        <p:spPr>
          <a:xfrm>
            <a:off x="700086" y="1338713"/>
            <a:ext cx="2266951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设计前置，孵化创新项目</a:t>
            </a:r>
            <a:endParaRPr lang="en-US" altLang="zh-CN" b="0" kern="0" dirty="0">
              <a:latin typeface="OPPOSans R"/>
              <a:ea typeface="OPPOSans R"/>
            </a:endParaRPr>
          </a:p>
        </p:txBody>
      </p:sp>
      <p:pic>
        <p:nvPicPr>
          <p:cNvPr id="6" name="Object 2" descr="Object 2">
            <a:extLst>
              <a:ext uri="{FF2B5EF4-FFF2-40B4-BE49-F238E27FC236}">
                <a16:creationId xmlns:a16="http://schemas.microsoft.com/office/drawing/2014/main" id="{1DD113DC-13B1-4B43-A995-D83584C26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5" y="2464467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椭圆 6">
            <a:extLst>
              <a:ext uri="{FF2B5EF4-FFF2-40B4-BE49-F238E27FC236}">
                <a16:creationId xmlns:a16="http://schemas.microsoft.com/office/drawing/2014/main" id="{B0B56A0C-8B2E-4B84-8CC1-59B18A834964}"/>
              </a:ext>
            </a:extLst>
          </p:cNvPr>
          <p:cNvSpPr/>
          <p:nvPr/>
        </p:nvSpPr>
        <p:spPr>
          <a:xfrm>
            <a:off x="1158688" y="3363119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" name="Object24">
            <a:extLst>
              <a:ext uri="{FF2B5EF4-FFF2-40B4-BE49-F238E27FC236}">
                <a16:creationId xmlns:a16="http://schemas.microsoft.com/office/drawing/2014/main" id="{3C642C55-33CF-480B-B6DE-81E497D5197B}"/>
              </a:ext>
            </a:extLst>
          </p:cNvPr>
          <p:cNvSpPr txBox="1"/>
          <p:nvPr/>
        </p:nvSpPr>
        <p:spPr>
          <a:xfrm>
            <a:off x="1387673" y="3704674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FUTURE</a:t>
            </a: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更多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8A19A015-0763-47C8-B552-D45BCFD4FD86}"/>
              </a:ext>
            </a:extLst>
          </p:cNvPr>
          <p:cNvSpPr/>
          <p:nvPr/>
        </p:nvSpPr>
        <p:spPr>
          <a:xfrm>
            <a:off x="3247050" y="1730310"/>
            <a:ext cx="885778" cy="822382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" name="Object24">
            <a:extLst>
              <a:ext uri="{FF2B5EF4-FFF2-40B4-BE49-F238E27FC236}">
                <a16:creationId xmlns:a16="http://schemas.microsoft.com/office/drawing/2014/main" id="{777EA848-C2FD-4A8E-B8F4-FDA7337EFBE5}"/>
              </a:ext>
            </a:extLst>
          </p:cNvPr>
          <p:cNvSpPr txBox="1"/>
          <p:nvPr/>
        </p:nvSpPr>
        <p:spPr>
          <a:xfrm>
            <a:off x="3273590" y="1833650"/>
            <a:ext cx="832698" cy="5560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业务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目标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240F3CA-06B8-4475-9421-F7AE846B3ACC}"/>
              </a:ext>
            </a:extLst>
          </p:cNvPr>
          <p:cNvSpPr/>
          <p:nvPr/>
        </p:nvSpPr>
        <p:spPr>
          <a:xfrm>
            <a:off x="4851606" y="2234371"/>
            <a:ext cx="885778" cy="8856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5" name="Object24">
            <a:extLst>
              <a:ext uri="{FF2B5EF4-FFF2-40B4-BE49-F238E27FC236}">
                <a16:creationId xmlns:a16="http://schemas.microsoft.com/office/drawing/2014/main" id="{E80E56AF-2F11-4123-B382-3C0620B216CD}"/>
              </a:ext>
            </a:extLst>
          </p:cNvPr>
          <p:cNvSpPr txBox="1"/>
          <p:nvPr/>
        </p:nvSpPr>
        <p:spPr>
          <a:xfrm>
            <a:off x="4983319" y="2379427"/>
            <a:ext cx="635230" cy="627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制定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策略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890A514-C494-48D9-84C5-C9748CAA8BA4}"/>
              </a:ext>
            </a:extLst>
          </p:cNvPr>
          <p:cNvSpPr/>
          <p:nvPr/>
        </p:nvSpPr>
        <p:spPr>
          <a:xfrm>
            <a:off x="5337352" y="3699151"/>
            <a:ext cx="885778" cy="8856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7" name="Object24">
            <a:extLst>
              <a:ext uri="{FF2B5EF4-FFF2-40B4-BE49-F238E27FC236}">
                <a16:creationId xmlns:a16="http://schemas.microsoft.com/office/drawing/2014/main" id="{B51B4888-DB85-4188-9BB5-8B915796B682}"/>
              </a:ext>
            </a:extLst>
          </p:cNvPr>
          <p:cNvSpPr txBox="1"/>
          <p:nvPr/>
        </p:nvSpPr>
        <p:spPr>
          <a:xfrm>
            <a:off x="5239617" y="3820736"/>
            <a:ext cx="1081248" cy="535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低成本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实施落地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FC88386-F81E-49A8-AA80-4B271BA0EFC9}"/>
              </a:ext>
            </a:extLst>
          </p:cNvPr>
          <p:cNvSpPr/>
          <p:nvPr/>
        </p:nvSpPr>
        <p:spPr>
          <a:xfrm>
            <a:off x="4851606" y="5230066"/>
            <a:ext cx="885778" cy="8856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9" name="Object24">
            <a:extLst>
              <a:ext uri="{FF2B5EF4-FFF2-40B4-BE49-F238E27FC236}">
                <a16:creationId xmlns:a16="http://schemas.microsoft.com/office/drawing/2014/main" id="{16D92FF9-0B37-4B0C-A625-78FA0AFC5C82}"/>
              </a:ext>
            </a:extLst>
          </p:cNvPr>
          <p:cNvSpPr txBox="1"/>
          <p:nvPr/>
        </p:nvSpPr>
        <p:spPr>
          <a:xfrm>
            <a:off x="4884585" y="5396126"/>
            <a:ext cx="832698" cy="535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把控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节奏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25" name="Object32">
            <a:extLst>
              <a:ext uri="{FF2B5EF4-FFF2-40B4-BE49-F238E27FC236}">
                <a16:creationId xmlns:a16="http://schemas.microsoft.com/office/drawing/2014/main" id="{2E628EC3-4D71-41F8-8A17-B23B6361F216}"/>
              </a:ext>
            </a:extLst>
          </p:cNvPr>
          <p:cNvSpPr txBox="1"/>
          <p:nvPr/>
        </p:nvSpPr>
        <p:spPr>
          <a:xfrm>
            <a:off x="5989927" y="2459076"/>
            <a:ext cx="48158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动态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80EE7B3-8C2E-42CD-AA84-4728628AD4A8}"/>
              </a:ext>
            </a:extLst>
          </p:cNvPr>
          <p:cNvCxnSpPr>
            <a:cxnSpLocks/>
            <a:stCxn id="14" idx="6"/>
            <a:endCxn id="20" idx="3"/>
          </p:cNvCxnSpPr>
          <p:nvPr/>
        </p:nvCxnSpPr>
        <p:spPr>
          <a:xfrm>
            <a:off x="5737384" y="2677171"/>
            <a:ext cx="1021413" cy="9703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1DA2E882-2123-42D5-90A2-6FCA412589D5}"/>
              </a:ext>
            </a:extLst>
          </p:cNvPr>
          <p:cNvSpPr/>
          <p:nvPr/>
        </p:nvSpPr>
        <p:spPr>
          <a:xfrm flipH="1">
            <a:off x="6758797" y="2075862"/>
            <a:ext cx="4769718" cy="122202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lin ang="0" scaled="0"/>
          </a:gradFill>
          <a:ln w="12700" cap="flat">
            <a:gradFill>
              <a:gsLst>
                <a:gs pos="71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 dirty="0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B26A841-A8BC-4D41-A24C-8937495082CD}"/>
              </a:ext>
            </a:extLst>
          </p:cNvPr>
          <p:cNvSpPr/>
          <p:nvPr/>
        </p:nvSpPr>
        <p:spPr>
          <a:xfrm flipH="1">
            <a:off x="6758797" y="3537220"/>
            <a:ext cx="4769718" cy="1224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lin ang="0" scaled="0"/>
          </a:gradFill>
          <a:ln w="12700" cap="flat">
            <a:gradFill>
              <a:gsLst>
                <a:gs pos="71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 dirty="0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54A7B85-614E-488F-8DC0-6D6BC3B563DC}"/>
              </a:ext>
            </a:extLst>
          </p:cNvPr>
          <p:cNvSpPr/>
          <p:nvPr/>
        </p:nvSpPr>
        <p:spPr>
          <a:xfrm flipH="1">
            <a:off x="6758797" y="5045477"/>
            <a:ext cx="4769718" cy="1224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lin ang="0" scaled="0"/>
          </a:gradFill>
          <a:ln w="12700" cap="flat">
            <a:gradFill>
              <a:gsLst>
                <a:gs pos="71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 dirty="0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319C293-1994-40EE-B394-5DFB3C5F1634}"/>
              </a:ext>
            </a:extLst>
          </p:cNvPr>
          <p:cNvSpPr/>
          <p:nvPr/>
        </p:nvSpPr>
        <p:spPr>
          <a:xfrm>
            <a:off x="7068898" y="2278952"/>
            <a:ext cx="828939" cy="250794"/>
          </a:xfrm>
          <a:prstGeom prst="rect">
            <a:avLst/>
          </a:prstGeom>
          <a:noFill/>
          <a:ln w="635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2" name="设计">
            <a:extLst>
              <a:ext uri="{FF2B5EF4-FFF2-40B4-BE49-F238E27FC236}">
                <a16:creationId xmlns:a16="http://schemas.microsoft.com/office/drawing/2014/main" id="{80EF7E75-F121-4D5E-83A5-BB8753F2643B}"/>
              </a:ext>
            </a:extLst>
          </p:cNvPr>
          <p:cNvSpPr txBox="1"/>
          <p:nvPr/>
        </p:nvSpPr>
        <p:spPr>
          <a:xfrm>
            <a:off x="7034766" y="2286368"/>
            <a:ext cx="931021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想给</a:t>
            </a: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&gt;</a:t>
            </a: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想要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94EDCA3-C7BF-4BCE-9B4D-02F2C294206E}"/>
              </a:ext>
            </a:extLst>
          </p:cNvPr>
          <p:cNvSpPr/>
          <p:nvPr/>
        </p:nvSpPr>
        <p:spPr>
          <a:xfrm>
            <a:off x="8418726" y="2278952"/>
            <a:ext cx="828939" cy="250794"/>
          </a:xfrm>
          <a:prstGeom prst="rect">
            <a:avLst/>
          </a:prstGeom>
          <a:noFill/>
          <a:ln w="635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4" name="设计">
            <a:extLst>
              <a:ext uri="{FF2B5EF4-FFF2-40B4-BE49-F238E27FC236}">
                <a16:creationId xmlns:a16="http://schemas.microsoft.com/office/drawing/2014/main" id="{3F2A1B26-4F5E-4FAF-A693-A819F9795BE9}"/>
              </a:ext>
            </a:extLst>
          </p:cNvPr>
          <p:cNvSpPr txBox="1"/>
          <p:nvPr/>
        </p:nvSpPr>
        <p:spPr>
          <a:xfrm>
            <a:off x="8384594" y="2286368"/>
            <a:ext cx="931021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牵引策略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9C69585B-CE84-4C3A-8336-267F521D342F}"/>
              </a:ext>
            </a:extLst>
          </p:cNvPr>
          <p:cNvSpPr/>
          <p:nvPr/>
        </p:nvSpPr>
        <p:spPr>
          <a:xfrm>
            <a:off x="9734736" y="2278952"/>
            <a:ext cx="828939" cy="250794"/>
          </a:xfrm>
          <a:prstGeom prst="rect">
            <a:avLst/>
          </a:prstGeom>
          <a:noFill/>
          <a:ln w="635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6" name="设计">
            <a:extLst>
              <a:ext uri="{FF2B5EF4-FFF2-40B4-BE49-F238E27FC236}">
                <a16:creationId xmlns:a16="http://schemas.microsoft.com/office/drawing/2014/main" id="{A3481C6B-F43C-4EF8-B8A8-D494678B693B}"/>
              </a:ext>
            </a:extLst>
          </p:cNvPr>
          <p:cNvSpPr txBox="1"/>
          <p:nvPr/>
        </p:nvSpPr>
        <p:spPr>
          <a:xfrm>
            <a:off x="9700604" y="2286368"/>
            <a:ext cx="931021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超越预期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39" name="矩形">
            <a:extLst>
              <a:ext uri="{FF2B5EF4-FFF2-40B4-BE49-F238E27FC236}">
                <a16:creationId xmlns:a16="http://schemas.microsoft.com/office/drawing/2014/main" id="{6917B6BD-70C4-4F03-8DD6-D7C9E3B86526}"/>
              </a:ext>
            </a:extLst>
          </p:cNvPr>
          <p:cNvSpPr/>
          <p:nvPr/>
        </p:nvSpPr>
        <p:spPr>
          <a:xfrm>
            <a:off x="8418726" y="2821785"/>
            <a:ext cx="828939" cy="280394"/>
          </a:xfrm>
          <a:prstGeom prst="rect">
            <a:avLst/>
          </a:prstGeom>
          <a:noFill/>
          <a:ln w="12700">
            <a:solidFill>
              <a:srgbClr val="3C5DEB"/>
            </a:solidFill>
            <a:prstDash val="sysDash"/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0" name="分析思考">
            <a:extLst>
              <a:ext uri="{FF2B5EF4-FFF2-40B4-BE49-F238E27FC236}">
                <a16:creationId xmlns:a16="http://schemas.microsoft.com/office/drawing/2014/main" id="{63BF5437-A7B2-4F6F-BC2E-C0F67046F5C9}"/>
              </a:ext>
            </a:extLst>
          </p:cNvPr>
          <p:cNvSpPr txBox="1"/>
          <p:nvPr/>
        </p:nvSpPr>
        <p:spPr>
          <a:xfrm>
            <a:off x="8423038" y="2844001"/>
            <a:ext cx="824627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动态路径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41" name="Object32">
            <a:extLst>
              <a:ext uri="{FF2B5EF4-FFF2-40B4-BE49-F238E27FC236}">
                <a16:creationId xmlns:a16="http://schemas.microsoft.com/office/drawing/2014/main" id="{002FCC45-EB00-43F4-A09C-101C6EA60F34}"/>
              </a:ext>
            </a:extLst>
          </p:cNvPr>
          <p:cNvSpPr txBox="1"/>
          <p:nvPr/>
        </p:nvSpPr>
        <p:spPr>
          <a:xfrm>
            <a:off x="9734736" y="2558863"/>
            <a:ext cx="1364270" cy="13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7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间歇性创造下一个满足峰值</a:t>
            </a:r>
            <a:endParaRPr kumimoji="0" sz="7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43" name="连接符: 肘形 42">
            <a:extLst>
              <a:ext uri="{FF2B5EF4-FFF2-40B4-BE49-F238E27FC236}">
                <a16:creationId xmlns:a16="http://schemas.microsoft.com/office/drawing/2014/main" id="{9933D083-030B-4B79-A5F1-E864F6766E9F}"/>
              </a:ext>
            </a:extLst>
          </p:cNvPr>
          <p:cNvCxnSpPr>
            <a:stCxn id="31" idx="2"/>
            <a:endCxn id="40" idx="1"/>
          </p:cNvCxnSpPr>
          <p:nvPr/>
        </p:nvCxnSpPr>
        <p:spPr>
          <a:xfrm rot="16200000" flipH="1">
            <a:off x="7737085" y="2276029"/>
            <a:ext cx="432236" cy="939670"/>
          </a:xfrm>
          <a:prstGeom prst="bentConnector2">
            <a:avLst/>
          </a:prstGeom>
          <a:noFill/>
          <a:ln w="635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连接符: 肘形 44">
            <a:extLst>
              <a:ext uri="{FF2B5EF4-FFF2-40B4-BE49-F238E27FC236}">
                <a16:creationId xmlns:a16="http://schemas.microsoft.com/office/drawing/2014/main" id="{203B177C-83D2-4003-8E0A-B245C028B003}"/>
              </a:ext>
            </a:extLst>
          </p:cNvPr>
          <p:cNvCxnSpPr>
            <a:stCxn id="36" idx="2"/>
            <a:endCxn id="39" idx="3"/>
          </p:cNvCxnSpPr>
          <p:nvPr/>
        </p:nvCxnSpPr>
        <p:spPr>
          <a:xfrm rot="5400000">
            <a:off x="9487064" y="2282931"/>
            <a:ext cx="439652" cy="918450"/>
          </a:xfrm>
          <a:prstGeom prst="bentConnector2">
            <a:avLst/>
          </a:prstGeom>
          <a:noFill/>
          <a:ln w="635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Object24">
            <a:extLst>
              <a:ext uri="{FF2B5EF4-FFF2-40B4-BE49-F238E27FC236}">
                <a16:creationId xmlns:a16="http://schemas.microsoft.com/office/drawing/2014/main" id="{79BF5175-636F-4B5A-9730-C15142BB8CA7}"/>
              </a:ext>
            </a:extLst>
          </p:cNvPr>
          <p:cNvSpPr txBox="1"/>
          <p:nvPr/>
        </p:nvSpPr>
        <p:spPr>
          <a:xfrm>
            <a:off x="3278163" y="2909993"/>
            <a:ext cx="1161130" cy="2613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创新项目</a:t>
            </a:r>
            <a:endParaRPr kumimoji="0" sz="40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F95D3DF9-EF64-4729-9B36-620AAD16BD05}"/>
              </a:ext>
            </a:extLst>
          </p:cNvPr>
          <p:cNvCxnSpPr>
            <a:cxnSpLocks/>
            <a:stCxn id="16" idx="6"/>
            <a:endCxn id="21" idx="3"/>
          </p:cNvCxnSpPr>
          <p:nvPr/>
        </p:nvCxnSpPr>
        <p:spPr>
          <a:xfrm>
            <a:off x="6223130" y="4141951"/>
            <a:ext cx="535667" cy="7269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56A81976-044B-4B07-A376-72FE925351B0}"/>
              </a:ext>
            </a:extLst>
          </p:cNvPr>
          <p:cNvCxnSpPr>
            <a:cxnSpLocks/>
            <a:stCxn id="18" idx="6"/>
            <a:endCxn id="22" idx="3"/>
          </p:cNvCxnSpPr>
          <p:nvPr/>
        </p:nvCxnSpPr>
        <p:spPr>
          <a:xfrm flipV="1">
            <a:off x="5737384" y="5657477"/>
            <a:ext cx="1021413" cy="15389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5" name="分析思考">
            <a:extLst>
              <a:ext uri="{FF2B5EF4-FFF2-40B4-BE49-F238E27FC236}">
                <a16:creationId xmlns:a16="http://schemas.microsoft.com/office/drawing/2014/main" id="{7CC01A99-4330-4A5A-8741-E5DB2C6CF565}"/>
              </a:ext>
            </a:extLst>
          </p:cNvPr>
          <p:cNvSpPr txBox="1"/>
          <p:nvPr/>
        </p:nvSpPr>
        <p:spPr>
          <a:xfrm>
            <a:off x="7063796" y="3738029"/>
            <a:ext cx="51479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运营：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56" name="设计">
            <a:extLst>
              <a:ext uri="{FF2B5EF4-FFF2-40B4-BE49-F238E27FC236}">
                <a16:creationId xmlns:a16="http://schemas.microsoft.com/office/drawing/2014/main" id="{ABF79640-C578-4F84-8EA7-836F914FFE92}"/>
              </a:ext>
            </a:extLst>
          </p:cNvPr>
          <p:cNvSpPr txBox="1"/>
          <p:nvPr/>
        </p:nvSpPr>
        <p:spPr>
          <a:xfrm>
            <a:off x="7547901" y="3738029"/>
            <a:ext cx="2015199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确定方案、辅助实施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1" name="分析思考">
            <a:extLst>
              <a:ext uri="{FF2B5EF4-FFF2-40B4-BE49-F238E27FC236}">
                <a16:creationId xmlns:a16="http://schemas.microsoft.com/office/drawing/2014/main" id="{D53F7808-2E87-426A-9E35-42EC4CA5511A}"/>
              </a:ext>
            </a:extLst>
          </p:cNvPr>
          <p:cNvSpPr txBox="1"/>
          <p:nvPr/>
        </p:nvSpPr>
        <p:spPr>
          <a:xfrm>
            <a:off x="7063796" y="4037709"/>
            <a:ext cx="51479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技术：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2" name="设计">
            <a:extLst>
              <a:ext uri="{FF2B5EF4-FFF2-40B4-BE49-F238E27FC236}">
                <a16:creationId xmlns:a16="http://schemas.microsoft.com/office/drawing/2014/main" id="{E9197158-B8CE-4161-8B78-2D190B9B118F}"/>
              </a:ext>
            </a:extLst>
          </p:cNvPr>
          <p:cNvSpPr txBox="1"/>
          <p:nvPr/>
        </p:nvSpPr>
        <p:spPr>
          <a:xfrm>
            <a:off x="7547901" y="4037709"/>
            <a:ext cx="2015199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可行性、解决方案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3" name="分析思考">
            <a:extLst>
              <a:ext uri="{FF2B5EF4-FFF2-40B4-BE49-F238E27FC236}">
                <a16:creationId xmlns:a16="http://schemas.microsoft.com/office/drawing/2014/main" id="{91B5BB88-2B60-4570-BA06-1A3F3D3CE494}"/>
              </a:ext>
            </a:extLst>
          </p:cNvPr>
          <p:cNvSpPr txBox="1"/>
          <p:nvPr/>
        </p:nvSpPr>
        <p:spPr>
          <a:xfrm>
            <a:off x="7063797" y="4337389"/>
            <a:ext cx="607004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设计：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4" name="设计">
            <a:extLst>
              <a:ext uri="{FF2B5EF4-FFF2-40B4-BE49-F238E27FC236}">
                <a16:creationId xmlns:a16="http://schemas.microsoft.com/office/drawing/2014/main" id="{B15C76EB-0666-44BE-9277-FA64E9077E87}"/>
              </a:ext>
            </a:extLst>
          </p:cNvPr>
          <p:cNvSpPr txBox="1"/>
          <p:nvPr/>
        </p:nvSpPr>
        <p:spPr>
          <a:xfrm>
            <a:off x="7547901" y="4337389"/>
            <a:ext cx="2015199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视觉把控、盘点资源持续输出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5" name="分析思考">
            <a:extLst>
              <a:ext uri="{FF2B5EF4-FFF2-40B4-BE49-F238E27FC236}">
                <a16:creationId xmlns:a16="http://schemas.microsoft.com/office/drawing/2014/main" id="{577AC65A-F3BB-42F2-8FF5-870BCCFBD13D}"/>
              </a:ext>
            </a:extLst>
          </p:cNvPr>
          <p:cNvSpPr txBox="1"/>
          <p:nvPr/>
        </p:nvSpPr>
        <p:spPr>
          <a:xfrm>
            <a:off x="7063796" y="5246286"/>
            <a:ext cx="51479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数据：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6" name="设计">
            <a:extLst>
              <a:ext uri="{FF2B5EF4-FFF2-40B4-BE49-F238E27FC236}">
                <a16:creationId xmlns:a16="http://schemas.microsoft.com/office/drawing/2014/main" id="{C20FAC3A-5A54-4DEF-AB12-1AA1C980FE3F}"/>
              </a:ext>
            </a:extLst>
          </p:cNvPr>
          <p:cNvSpPr txBox="1"/>
          <p:nvPr/>
        </p:nvSpPr>
        <p:spPr>
          <a:xfrm>
            <a:off x="7547901" y="5246286"/>
            <a:ext cx="2015199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优胜劣汰调控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7" name="分析思考">
            <a:extLst>
              <a:ext uri="{FF2B5EF4-FFF2-40B4-BE49-F238E27FC236}">
                <a16:creationId xmlns:a16="http://schemas.microsoft.com/office/drawing/2014/main" id="{A2A80AA3-8D1E-42E8-A5E1-C1C3155F3938}"/>
              </a:ext>
            </a:extLst>
          </p:cNvPr>
          <p:cNvSpPr txBox="1"/>
          <p:nvPr/>
        </p:nvSpPr>
        <p:spPr>
          <a:xfrm>
            <a:off x="7063796" y="5545966"/>
            <a:ext cx="514795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策略：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8" name="设计">
            <a:extLst>
              <a:ext uri="{FF2B5EF4-FFF2-40B4-BE49-F238E27FC236}">
                <a16:creationId xmlns:a16="http://schemas.microsoft.com/office/drawing/2014/main" id="{343F3B1F-7B2C-4C4D-9EF5-0D572C746EDE}"/>
              </a:ext>
            </a:extLst>
          </p:cNvPr>
          <p:cNvSpPr txBox="1"/>
          <p:nvPr/>
        </p:nvSpPr>
        <p:spPr>
          <a:xfrm>
            <a:off x="7547901" y="5545966"/>
            <a:ext cx="2015199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方案优化 新方案迭代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69" name="分析思考">
            <a:extLst>
              <a:ext uri="{FF2B5EF4-FFF2-40B4-BE49-F238E27FC236}">
                <a16:creationId xmlns:a16="http://schemas.microsoft.com/office/drawing/2014/main" id="{5C08696A-BE39-48A2-8487-781CCE00DE3E}"/>
              </a:ext>
            </a:extLst>
          </p:cNvPr>
          <p:cNvSpPr txBox="1"/>
          <p:nvPr/>
        </p:nvSpPr>
        <p:spPr>
          <a:xfrm>
            <a:off x="7063797" y="5845646"/>
            <a:ext cx="607004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Semibold"/>
              </a:rPr>
              <a:t>更新：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70" name="设计">
            <a:extLst>
              <a:ext uri="{FF2B5EF4-FFF2-40B4-BE49-F238E27FC236}">
                <a16:creationId xmlns:a16="http://schemas.microsoft.com/office/drawing/2014/main" id="{9AF10BFD-6476-4324-9F25-FDD7DA2C6A9F}"/>
              </a:ext>
            </a:extLst>
          </p:cNvPr>
          <p:cNvSpPr txBox="1"/>
          <p:nvPr/>
        </p:nvSpPr>
        <p:spPr>
          <a:xfrm>
            <a:off x="7547901" y="5845646"/>
            <a:ext cx="2015199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运营更新频率、视觉更新频率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78" name="Object32">
            <a:extLst>
              <a:ext uri="{FF2B5EF4-FFF2-40B4-BE49-F238E27FC236}">
                <a16:creationId xmlns:a16="http://schemas.microsoft.com/office/drawing/2014/main" id="{5FE26A5F-D055-495C-BB7E-119D27E4430D}"/>
              </a:ext>
            </a:extLst>
          </p:cNvPr>
          <p:cNvSpPr txBox="1"/>
          <p:nvPr/>
        </p:nvSpPr>
        <p:spPr>
          <a:xfrm>
            <a:off x="4420110" y="1987853"/>
            <a:ext cx="48158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核心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287320299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278B98CF-3891-49AB-BE95-E4D3E1BB1B9C}"/>
              </a:ext>
            </a:extLst>
          </p:cNvPr>
          <p:cNvSpPr/>
          <p:nvPr/>
        </p:nvSpPr>
        <p:spPr>
          <a:xfrm>
            <a:off x="1761475" y="2163964"/>
            <a:ext cx="2357150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pic>
        <p:nvPicPr>
          <p:cNvPr id="2" name="Object 2" descr="Object 2">
            <a:extLst>
              <a:ext uri="{FF2B5EF4-FFF2-40B4-BE49-F238E27FC236}">
                <a16:creationId xmlns:a16="http://schemas.microsoft.com/office/drawing/2014/main" id="{0AC3169F-3577-4348-A57D-2773734D48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37" b="14259"/>
          <a:stretch/>
        </p:blipFill>
        <p:spPr>
          <a:xfrm>
            <a:off x="-1" y="1856680"/>
            <a:ext cx="6180647" cy="500132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FB26C0CE-90C2-4D56-912A-084CE48CBE44}"/>
              </a:ext>
            </a:extLst>
          </p:cNvPr>
          <p:cNvSpPr/>
          <p:nvPr/>
        </p:nvSpPr>
        <p:spPr>
          <a:xfrm>
            <a:off x="1557847" y="3337641"/>
            <a:ext cx="2764406" cy="2764406"/>
          </a:xfrm>
          <a:prstGeom prst="ellipse">
            <a:avLst/>
          </a:prstGeom>
          <a:solidFill>
            <a:schemeClr val="bg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DC40B24C-4665-4BA0-AFCC-16CEB8BB7B7B}"/>
              </a:ext>
            </a:extLst>
          </p:cNvPr>
          <p:cNvSpPr/>
          <p:nvPr/>
        </p:nvSpPr>
        <p:spPr>
          <a:xfrm>
            <a:off x="1657350" y="4500245"/>
            <a:ext cx="1340898" cy="1340898"/>
          </a:xfrm>
          <a:prstGeom prst="ellipse">
            <a:avLst/>
          </a:prstGeom>
          <a:solidFill>
            <a:schemeClr val="tx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2875EE0-F564-4571-8C23-F94FBFD526F5}"/>
              </a:ext>
            </a:extLst>
          </p:cNvPr>
          <p:cNvSpPr/>
          <p:nvPr/>
        </p:nvSpPr>
        <p:spPr>
          <a:xfrm>
            <a:off x="2861570" y="4500245"/>
            <a:ext cx="1340898" cy="134089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" name="Object29">
            <a:extLst>
              <a:ext uri="{FF2B5EF4-FFF2-40B4-BE49-F238E27FC236}">
                <a16:creationId xmlns:a16="http://schemas.microsoft.com/office/drawing/2014/main" id="{B054B0C6-9C42-4403-AE10-FF17258DFCA8}"/>
              </a:ext>
            </a:extLst>
          </p:cNvPr>
          <p:cNvSpPr txBox="1"/>
          <p:nvPr/>
        </p:nvSpPr>
        <p:spPr>
          <a:xfrm>
            <a:off x="1807099" y="4785097"/>
            <a:ext cx="1041400" cy="771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作品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驱动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7" name="Object29">
            <a:extLst>
              <a:ext uri="{FF2B5EF4-FFF2-40B4-BE49-F238E27FC236}">
                <a16:creationId xmlns:a16="http://schemas.microsoft.com/office/drawing/2014/main" id="{823B5791-26C7-416A-8C1A-E4F74521F094}"/>
              </a:ext>
            </a:extLst>
          </p:cNvPr>
          <p:cNvSpPr txBox="1"/>
          <p:nvPr/>
        </p:nvSpPr>
        <p:spPr>
          <a:xfrm>
            <a:off x="3011319" y="4785097"/>
            <a:ext cx="1041400" cy="771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业务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导向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0711164A-8243-474F-861B-AC9877122AA7}"/>
              </a:ext>
            </a:extLst>
          </p:cNvPr>
          <p:cNvSpPr/>
          <p:nvPr/>
        </p:nvSpPr>
        <p:spPr>
          <a:xfrm>
            <a:off x="1307235" y="3087029"/>
            <a:ext cx="3265630" cy="3265630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headEnd type="triangle" w="lg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" name="Object29">
            <a:extLst>
              <a:ext uri="{FF2B5EF4-FFF2-40B4-BE49-F238E27FC236}">
                <a16:creationId xmlns:a16="http://schemas.microsoft.com/office/drawing/2014/main" id="{009B22ED-D813-4673-820C-A256D212D8DF}"/>
              </a:ext>
            </a:extLst>
          </p:cNvPr>
          <p:cNvSpPr txBox="1"/>
          <p:nvPr/>
        </p:nvSpPr>
        <p:spPr>
          <a:xfrm>
            <a:off x="2012167" y="3842263"/>
            <a:ext cx="1905000" cy="397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追求单一热点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0" name="Object29">
            <a:extLst>
              <a:ext uri="{FF2B5EF4-FFF2-40B4-BE49-F238E27FC236}">
                <a16:creationId xmlns:a16="http://schemas.microsoft.com/office/drawing/2014/main" id="{7DF821DB-A0D6-4FD4-9C3F-9E8B3D8019E5}"/>
              </a:ext>
            </a:extLst>
          </p:cNvPr>
          <p:cNvSpPr txBox="1"/>
          <p:nvPr/>
        </p:nvSpPr>
        <p:spPr>
          <a:xfrm>
            <a:off x="1987550" y="2154425"/>
            <a:ext cx="1905000" cy="397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无连贯体系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2" name="Object23">
            <a:extLst>
              <a:ext uri="{FF2B5EF4-FFF2-40B4-BE49-F238E27FC236}">
                <a16:creationId xmlns:a16="http://schemas.microsoft.com/office/drawing/2014/main" id="{9B160B75-6872-430D-A1BA-BC9966C2103A}"/>
              </a:ext>
            </a:extLst>
          </p:cNvPr>
          <p:cNvSpPr txBox="1"/>
          <p:nvPr/>
        </p:nvSpPr>
        <p:spPr>
          <a:xfrm>
            <a:off x="666750" y="800099"/>
            <a:ext cx="168275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设计实现增长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13" name="Object24">
            <a:extLst>
              <a:ext uri="{FF2B5EF4-FFF2-40B4-BE49-F238E27FC236}">
                <a16:creationId xmlns:a16="http://schemas.microsoft.com/office/drawing/2014/main" id="{A954BEF3-4489-4235-AFA8-C350A2D2EE40}"/>
              </a:ext>
            </a:extLst>
          </p:cNvPr>
          <p:cNvSpPr txBox="1"/>
          <p:nvPr/>
        </p:nvSpPr>
        <p:spPr>
          <a:xfrm>
            <a:off x="2235600" y="800099"/>
            <a:ext cx="277096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深挖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71401A3-5A1B-4513-AA8A-9558C42BFCB4}"/>
              </a:ext>
            </a:extLst>
          </p:cNvPr>
          <p:cNvSpPr/>
          <p:nvPr/>
        </p:nvSpPr>
        <p:spPr>
          <a:xfrm>
            <a:off x="7486000" y="2163964"/>
            <a:ext cx="2357150" cy="378000"/>
          </a:xfrm>
          <a:prstGeom prst="rect">
            <a:avLst/>
          </a:pr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8" name="Object29">
            <a:extLst>
              <a:ext uri="{FF2B5EF4-FFF2-40B4-BE49-F238E27FC236}">
                <a16:creationId xmlns:a16="http://schemas.microsoft.com/office/drawing/2014/main" id="{AA7F8C83-5D66-456F-A05F-BDC10758F49E}"/>
              </a:ext>
            </a:extLst>
          </p:cNvPr>
          <p:cNvSpPr txBox="1"/>
          <p:nvPr/>
        </p:nvSpPr>
        <p:spPr>
          <a:xfrm>
            <a:off x="7712075" y="2154425"/>
            <a:ext cx="1905000" cy="397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精细化运营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541E900-2CA8-465F-957C-F92C11F5BD09}"/>
              </a:ext>
            </a:extLst>
          </p:cNvPr>
          <p:cNvSpPr/>
          <p:nvPr/>
        </p:nvSpPr>
        <p:spPr>
          <a:xfrm>
            <a:off x="5810250" y="3087029"/>
            <a:ext cx="5708650" cy="326563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0" name="Object29">
            <a:extLst>
              <a:ext uri="{FF2B5EF4-FFF2-40B4-BE49-F238E27FC236}">
                <a16:creationId xmlns:a16="http://schemas.microsoft.com/office/drawing/2014/main" id="{2C46F5E3-36F6-450A-886A-1B673A8633F8}"/>
              </a:ext>
            </a:extLst>
          </p:cNvPr>
          <p:cNvSpPr txBox="1"/>
          <p:nvPr/>
        </p:nvSpPr>
        <p:spPr>
          <a:xfrm>
            <a:off x="6461125" y="3339413"/>
            <a:ext cx="4406900" cy="843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内容运营价值的最大化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内容在产品中的价值存在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AA0201FC-4861-413B-A7C9-363898BDB91C}"/>
              </a:ext>
            </a:extLst>
          </p:cNvPr>
          <p:cNvGrpSpPr/>
          <p:nvPr/>
        </p:nvGrpSpPr>
        <p:grpSpPr>
          <a:xfrm>
            <a:off x="6491026" y="4408694"/>
            <a:ext cx="4347099" cy="1524000"/>
            <a:chOff x="6461125" y="4135208"/>
            <a:chExt cx="4347099" cy="1524000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B66AF208-D21F-4110-9FBD-F621B4CA48EC}"/>
                </a:ext>
              </a:extLst>
            </p:cNvPr>
            <p:cNvSpPr/>
            <p:nvPr/>
          </p:nvSpPr>
          <p:spPr>
            <a:xfrm>
              <a:off x="6461125" y="4135208"/>
              <a:ext cx="1524000" cy="1524000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2" name="Object29">
              <a:extLst>
                <a:ext uri="{FF2B5EF4-FFF2-40B4-BE49-F238E27FC236}">
                  <a16:creationId xmlns:a16="http://schemas.microsoft.com/office/drawing/2014/main" id="{9F77093C-EE7D-470F-B27A-886356096478}"/>
                </a:ext>
              </a:extLst>
            </p:cNvPr>
            <p:cNvSpPr txBox="1"/>
            <p:nvPr/>
          </p:nvSpPr>
          <p:spPr>
            <a:xfrm>
              <a:off x="6702425" y="4728668"/>
              <a:ext cx="1041400" cy="33708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强曝光</a:t>
              </a: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9BD88A7C-6A5B-4941-98D5-457698166595}"/>
                </a:ext>
              </a:extLst>
            </p:cNvPr>
            <p:cNvSpPr/>
            <p:nvPr/>
          </p:nvSpPr>
          <p:spPr>
            <a:xfrm>
              <a:off x="7846473" y="4135208"/>
              <a:ext cx="1524000" cy="1524000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4" name="Object29">
              <a:extLst>
                <a:ext uri="{FF2B5EF4-FFF2-40B4-BE49-F238E27FC236}">
                  <a16:creationId xmlns:a16="http://schemas.microsoft.com/office/drawing/2014/main" id="{B7B244A8-BE4F-4E46-96D5-D27FC9DA3F32}"/>
                </a:ext>
              </a:extLst>
            </p:cNvPr>
            <p:cNvSpPr txBox="1"/>
            <p:nvPr/>
          </p:nvSpPr>
          <p:spPr>
            <a:xfrm>
              <a:off x="8087773" y="4728668"/>
              <a:ext cx="1041400" cy="33708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深触达</a:t>
              </a: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898ACC3B-F0A5-4D66-A53C-143ABBB5F5D9}"/>
                </a:ext>
              </a:extLst>
            </p:cNvPr>
            <p:cNvSpPr/>
            <p:nvPr/>
          </p:nvSpPr>
          <p:spPr>
            <a:xfrm>
              <a:off x="9284224" y="4135208"/>
              <a:ext cx="1524000" cy="1524000"/>
            </a:xfrm>
            <a:prstGeom prst="ellipse">
              <a:avLst/>
            </a:prstGeom>
            <a:solidFill>
              <a:schemeClr val="bg1"/>
            </a:solidFill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6" name="Object29">
              <a:extLst>
                <a:ext uri="{FF2B5EF4-FFF2-40B4-BE49-F238E27FC236}">
                  <a16:creationId xmlns:a16="http://schemas.microsoft.com/office/drawing/2014/main" id="{9FF940EE-871D-4185-8506-A639B01397E6}"/>
                </a:ext>
              </a:extLst>
            </p:cNvPr>
            <p:cNvSpPr txBox="1"/>
            <p:nvPr/>
          </p:nvSpPr>
          <p:spPr>
            <a:xfrm>
              <a:off x="9525524" y="4728668"/>
              <a:ext cx="1041400" cy="33708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Microsoft YaHei Bold"/>
                </a:rPr>
                <a:t>快转化</a:t>
              </a: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endParaRPr>
            </a:p>
          </p:txBody>
        </p:sp>
      </p:grp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9FDDCE98-ABD3-44C0-B5AC-99981434E07D}"/>
              </a:ext>
            </a:extLst>
          </p:cNvPr>
          <p:cNvCxnSpPr>
            <a:stCxn id="10" idx="2"/>
          </p:cNvCxnSpPr>
          <p:nvPr/>
        </p:nvCxnSpPr>
        <p:spPr>
          <a:xfrm>
            <a:off x="2940050" y="2551503"/>
            <a:ext cx="0" cy="535526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F3C79DD9-0FB9-4749-BB4C-E20A23D8A3D3}"/>
              </a:ext>
            </a:extLst>
          </p:cNvPr>
          <p:cNvCxnSpPr>
            <a:endCxn id="16" idx="1"/>
          </p:cNvCxnSpPr>
          <p:nvPr/>
        </p:nvCxnSpPr>
        <p:spPr>
          <a:xfrm>
            <a:off x="4118625" y="2349936"/>
            <a:ext cx="3367375" cy="3028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26EA6821-43EF-44A9-A0E5-AE830B712994}"/>
              </a:ext>
            </a:extLst>
          </p:cNvPr>
          <p:cNvCxnSpPr>
            <a:stCxn id="18" idx="2"/>
            <a:endCxn id="19" idx="0"/>
          </p:cNvCxnSpPr>
          <p:nvPr/>
        </p:nvCxnSpPr>
        <p:spPr>
          <a:xfrm>
            <a:off x="8664575" y="2551503"/>
            <a:ext cx="0" cy="535526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3F08DC67-3404-44B6-8DB7-FF1BC7D45CAF}"/>
              </a:ext>
            </a:extLst>
          </p:cNvPr>
          <p:cNvCxnSpPr>
            <a:stCxn id="8" idx="6"/>
            <a:endCxn id="19" idx="1"/>
          </p:cNvCxnSpPr>
          <p:nvPr/>
        </p:nvCxnSpPr>
        <p:spPr>
          <a:xfrm>
            <a:off x="4572865" y="4719844"/>
            <a:ext cx="1237385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Object32">
            <a:extLst>
              <a:ext uri="{FF2B5EF4-FFF2-40B4-BE49-F238E27FC236}">
                <a16:creationId xmlns:a16="http://schemas.microsoft.com/office/drawing/2014/main" id="{1C7785DC-D8E0-4FC5-ABD0-3B82BF25EC2B}"/>
              </a:ext>
            </a:extLst>
          </p:cNvPr>
          <p:cNvSpPr txBox="1"/>
          <p:nvPr/>
        </p:nvSpPr>
        <p:spPr>
          <a:xfrm>
            <a:off x="1761475" y="1856680"/>
            <a:ext cx="2357150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线性静态宣发模式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9" name="Object32">
            <a:extLst>
              <a:ext uri="{FF2B5EF4-FFF2-40B4-BE49-F238E27FC236}">
                <a16:creationId xmlns:a16="http://schemas.microsoft.com/office/drawing/2014/main" id="{3184F197-4935-4A4C-B159-A79AC02487AD}"/>
              </a:ext>
            </a:extLst>
          </p:cNvPr>
          <p:cNvSpPr txBox="1"/>
          <p:nvPr/>
        </p:nvSpPr>
        <p:spPr>
          <a:xfrm>
            <a:off x="7486000" y="1856680"/>
            <a:ext cx="2357150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循环动态宣发模式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pic>
        <p:nvPicPr>
          <p:cNvPr id="32" name="Object 1" descr="Object 1">
            <a:extLst>
              <a:ext uri="{FF2B5EF4-FFF2-40B4-BE49-F238E27FC236}">
                <a16:creationId xmlns:a16="http://schemas.microsoft.com/office/drawing/2014/main" id="{91291A3A-D887-441E-8328-4815ADB15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49" y="1201681"/>
            <a:ext cx="2071689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Object25">
            <a:extLst>
              <a:ext uri="{FF2B5EF4-FFF2-40B4-BE49-F238E27FC236}">
                <a16:creationId xmlns:a16="http://schemas.microsoft.com/office/drawing/2014/main" id="{FF36C406-C06D-44C5-8DE1-C0035AD64FEF}"/>
              </a:ext>
            </a:extLst>
          </p:cNvPr>
          <p:cNvSpPr txBox="1"/>
          <p:nvPr/>
        </p:nvSpPr>
        <p:spPr>
          <a:xfrm>
            <a:off x="700086" y="1338713"/>
            <a:ext cx="2266951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设计前置，孵化创新项目</a:t>
            </a:r>
            <a:endParaRPr lang="en-US" altLang="zh-CN" b="0" kern="0" dirty="0">
              <a:latin typeface="OPPOSans R"/>
              <a:ea typeface="OPPOSans R"/>
            </a:endParaRPr>
          </a:p>
        </p:txBody>
      </p:sp>
    </p:spTree>
    <p:extLst>
      <p:ext uri="{BB962C8B-B14F-4D97-AF65-F5344CB8AC3E}">
        <p14:creationId xmlns:p14="http://schemas.microsoft.com/office/powerpoint/2010/main" val="1882909989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D127D94E-5A4A-409E-A642-C80BB8CC8AC7}"/>
              </a:ext>
            </a:extLst>
          </p:cNvPr>
          <p:cNvSpPr/>
          <p:nvPr/>
        </p:nvSpPr>
        <p:spPr>
          <a:xfrm>
            <a:off x="3293176" y="2684450"/>
            <a:ext cx="8203499" cy="2271716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" name="Object23">
            <a:extLst>
              <a:ext uri="{FF2B5EF4-FFF2-40B4-BE49-F238E27FC236}">
                <a16:creationId xmlns:a16="http://schemas.microsoft.com/office/drawing/2014/main" id="{3856DA0E-5E22-41B7-BDB0-7EC16D29C162}"/>
              </a:ext>
            </a:extLst>
          </p:cNvPr>
          <p:cNvSpPr txBox="1"/>
          <p:nvPr/>
        </p:nvSpPr>
        <p:spPr>
          <a:xfrm>
            <a:off x="666750" y="800099"/>
            <a:ext cx="168275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TEA</a:t>
            </a: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设计系统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409D9DE9-738C-416D-8BB8-A2446D6CAEB2}"/>
              </a:ext>
            </a:extLst>
          </p:cNvPr>
          <p:cNvSpPr txBox="1"/>
          <p:nvPr/>
        </p:nvSpPr>
        <p:spPr>
          <a:xfrm>
            <a:off x="2192569" y="800099"/>
            <a:ext cx="277096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架构图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EDC9978-4E75-4D35-A58D-52943AD8D626}"/>
              </a:ext>
            </a:extLst>
          </p:cNvPr>
          <p:cNvSpPr/>
          <p:nvPr/>
        </p:nvSpPr>
        <p:spPr>
          <a:xfrm>
            <a:off x="666751" y="1463459"/>
            <a:ext cx="1168400" cy="46754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71EFFF0-7838-46D2-89C0-34CDFE359F7E}"/>
              </a:ext>
            </a:extLst>
          </p:cNvPr>
          <p:cNvSpPr/>
          <p:nvPr/>
        </p:nvSpPr>
        <p:spPr>
          <a:xfrm>
            <a:off x="1905818" y="1463459"/>
            <a:ext cx="1316691" cy="46754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770A976-BC19-4BF6-AB4F-EBFE358EB465}"/>
              </a:ext>
            </a:extLst>
          </p:cNvPr>
          <p:cNvSpPr/>
          <p:nvPr/>
        </p:nvSpPr>
        <p:spPr>
          <a:xfrm>
            <a:off x="3293176" y="1463459"/>
            <a:ext cx="8203499" cy="467540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algn="ctr" hangingPunct="0"/>
            <a:endParaRPr 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1C84B5F-19CC-4650-90A6-DD9052F06918}"/>
              </a:ext>
            </a:extLst>
          </p:cNvPr>
          <p:cNvSpPr/>
          <p:nvPr/>
        </p:nvSpPr>
        <p:spPr>
          <a:xfrm>
            <a:off x="666751" y="1990583"/>
            <a:ext cx="1168400" cy="634283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10FC492-093F-4F11-831E-183CCF03BCF0}"/>
              </a:ext>
            </a:extLst>
          </p:cNvPr>
          <p:cNvSpPr/>
          <p:nvPr/>
        </p:nvSpPr>
        <p:spPr>
          <a:xfrm>
            <a:off x="1905818" y="1990583"/>
            <a:ext cx="1316691" cy="634283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3F8B8E6-A2A1-42AC-ABB9-F00C55B070CE}"/>
              </a:ext>
            </a:extLst>
          </p:cNvPr>
          <p:cNvSpPr/>
          <p:nvPr/>
        </p:nvSpPr>
        <p:spPr>
          <a:xfrm>
            <a:off x="3293176" y="1990583"/>
            <a:ext cx="8203499" cy="634283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C482275-1652-480E-B599-DDFBE74D456B}"/>
              </a:ext>
            </a:extLst>
          </p:cNvPr>
          <p:cNvSpPr/>
          <p:nvPr/>
        </p:nvSpPr>
        <p:spPr>
          <a:xfrm>
            <a:off x="666751" y="2684450"/>
            <a:ext cx="1168400" cy="2271716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2CDA537-F8BE-4C86-A45F-B22A47647AE9}"/>
              </a:ext>
            </a:extLst>
          </p:cNvPr>
          <p:cNvSpPr/>
          <p:nvPr/>
        </p:nvSpPr>
        <p:spPr>
          <a:xfrm>
            <a:off x="1905818" y="2684450"/>
            <a:ext cx="1316691" cy="2271716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8D2C78F-1511-493C-870C-5E6C0E4C4152}"/>
              </a:ext>
            </a:extLst>
          </p:cNvPr>
          <p:cNvSpPr/>
          <p:nvPr/>
        </p:nvSpPr>
        <p:spPr>
          <a:xfrm>
            <a:off x="666751" y="5015750"/>
            <a:ext cx="1168400" cy="121995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DDCC609-0CF6-4FDF-BD8A-B32427714451}"/>
              </a:ext>
            </a:extLst>
          </p:cNvPr>
          <p:cNvSpPr/>
          <p:nvPr/>
        </p:nvSpPr>
        <p:spPr>
          <a:xfrm>
            <a:off x="1905818" y="5015750"/>
            <a:ext cx="1316691" cy="121995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6F8855E-70C8-418E-BAF5-15C7D71F9C3B}"/>
              </a:ext>
            </a:extLst>
          </p:cNvPr>
          <p:cNvSpPr/>
          <p:nvPr/>
        </p:nvSpPr>
        <p:spPr>
          <a:xfrm>
            <a:off x="3293176" y="5015750"/>
            <a:ext cx="8203499" cy="1219950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47E2EEE-EE36-437B-A122-054F9A61D840}"/>
              </a:ext>
            </a:extLst>
          </p:cNvPr>
          <p:cNvGrpSpPr/>
          <p:nvPr/>
        </p:nvGrpSpPr>
        <p:grpSpPr>
          <a:xfrm>
            <a:off x="3426677" y="5102633"/>
            <a:ext cx="7941935" cy="1046184"/>
            <a:chOff x="3646839" y="5102633"/>
            <a:chExt cx="9002149" cy="1046184"/>
          </a:xfrm>
          <a:solidFill>
            <a:schemeClr val="accent1"/>
          </a:solidFill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2E421D9-6173-492C-9803-1D8659839A3B}"/>
                </a:ext>
              </a:extLst>
            </p:cNvPr>
            <p:cNvSpPr/>
            <p:nvPr/>
          </p:nvSpPr>
          <p:spPr>
            <a:xfrm>
              <a:off x="3646839" y="5102633"/>
              <a:ext cx="2189185" cy="1046184"/>
            </a:xfrm>
            <a:prstGeom prst="rect">
              <a:avLst/>
            </a:prstGeom>
            <a:solidFill>
              <a:schemeClr val="bg1"/>
            </a:solidFill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hangingPunct="0"/>
              <a:endParaRPr lang="en-US">
                <a:solidFill>
                  <a:srgbClr val="000000"/>
                </a:solidFill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527AF14B-D1F9-469E-95B9-D380054853AB}"/>
                </a:ext>
              </a:extLst>
            </p:cNvPr>
            <p:cNvSpPr/>
            <p:nvPr/>
          </p:nvSpPr>
          <p:spPr>
            <a:xfrm>
              <a:off x="5917827" y="5102633"/>
              <a:ext cx="2189185" cy="1046184"/>
            </a:xfrm>
            <a:prstGeom prst="rect">
              <a:avLst/>
            </a:prstGeom>
            <a:solidFill>
              <a:schemeClr val="bg1"/>
            </a:solidFill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hangingPunct="0"/>
              <a:endParaRPr lang="en-US">
                <a:solidFill>
                  <a:srgbClr val="000000"/>
                </a:solidFill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A4436967-7A69-4758-A6D9-C352B462CA4D}"/>
                </a:ext>
              </a:extLst>
            </p:cNvPr>
            <p:cNvSpPr/>
            <p:nvPr/>
          </p:nvSpPr>
          <p:spPr>
            <a:xfrm>
              <a:off x="8188815" y="5102633"/>
              <a:ext cx="2189185" cy="1046184"/>
            </a:xfrm>
            <a:prstGeom prst="rect">
              <a:avLst/>
            </a:prstGeom>
            <a:solidFill>
              <a:schemeClr val="bg1"/>
            </a:solidFill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hangingPunct="0"/>
              <a:endParaRPr lang="en-US">
                <a:solidFill>
                  <a:srgbClr val="000000"/>
                </a:solidFill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641F436-4B43-4185-9DAF-A12ACFD22C2B}"/>
                </a:ext>
              </a:extLst>
            </p:cNvPr>
            <p:cNvSpPr/>
            <p:nvPr/>
          </p:nvSpPr>
          <p:spPr>
            <a:xfrm>
              <a:off x="10459803" y="5102633"/>
              <a:ext cx="2189185" cy="1046184"/>
            </a:xfrm>
            <a:prstGeom prst="rect">
              <a:avLst/>
            </a:prstGeom>
            <a:solidFill>
              <a:schemeClr val="bg1"/>
            </a:solidFill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hangingPunct="0"/>
              <a:endParaRPr lang="en-US">
                <a:solidFill>
                  <a:srgbClr val="000000"/>
                </a:solidFill>
                <a:latin typeface="+mj-lt"/>
                <a:ea typeface="+mj-ea"/>
                <a:cs typeface="+mj-cs"/>
                <a:sym typeface="等线"/>
              </a:endParaRPr>
            </a:p>
          </p:txBody>
        </p:sp>
      </p:grpSp>
      <p:sp>
        <p:nvSpPr>
          <p:cNvPr id="21" name="Object29">
            <a:extLst>
              <a:ext uri="{FF2B5EF4-FFF2-40B4-BE49-F238E27FC236}">
                <a16:creationId xmlns:a16="http://schemas.microsoft.com/office/drawing/2014/main" id="{2CAEE1BB-C3DB-467A-B38F-E03222C1A724}"/>
              </a:ext>
            </a:extLst>
          </p:cNvPr>
          <p:cNvSpPr txBox="1"/>
          <p:nvPr/>
        </p:nvSpPr>
        <p:spPr>
          <a:xfrm>
            <a:off x="627063" y="1584858"/>
            <a:ext cx="1247776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STEP 01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2" name="Object29">
            <a:extLst>
              <a:ext uri="{FF2B5EF4-FFF2-40B4-BE49-F238E27FC236}">
                <a16:creationId xmlns:a16="http://schemas.microsoft.com/office/drawing/2014/main" id="{06E6A7FB-CE13-4A2D-AE18-22881626581A}"/>
              </a:ext>
            </a:extLst>
          </p:cNvPr>
          <p:cNvSpPr txBox="1"/>
          <p:nvPr/>
        </p:nvSpPr>
        <p:spPr>
          <a:xfrm>
            <a:off x="627063" y="2195353"/>
            <a:ext cx="1247776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STEP 02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3" name="Object29">
            <a:extLst>
              <a:ext uri="{FF2B5EF4-FFF2-40B4-BE49-F238E27FC236}">
                <a16:creationId xmlns:a16="http://schemas.microsoft.com/office/drawing/2014/main" id="{3E91D27B-569F-4551-B565-CC500B124E2E}"/>
              </a:ext>
            </a:extLst>
          </p:cNvPr>
          <p:cNvSpPr txBox="1"/>
          <p:nvPr/>
        </p:nvSpPr>
        <p:spPr>
          <a:xfrm>
            <a:off x="627063" y="3707937"/>
            <a:ext cx="1247776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STEP 03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4" name="Object29">
            <a:extLst>
              <a:ext uri="{FF2B5EF4-FFF2-40B4-BE49-F238E27FC236}">
                <a16:creationId xmlns:a16="http://schemas.microsoft.com/office/drawing/2014/main" id="{8524AEBB-C8C8-4FDF-96C9-22323279E315}"/>
              </a:ext>
            </a:extLst>
          </p:cNvPr>
          <p:cNvSpPr txBox="1"/>
          <p:nvPr/>
        </p:nvSpPr>
        <p:spPr>
          <a:xfrm>
            <a:off x="627063" y="5513354"/>
            <a:ext cx="1247776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STEP 04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5" name="Object29">
            <a:extLst>
              <a:ext uri="{FF2B5EF4-FFF2-40B4-BE49-F238E27FC236}">
                <a16:creationId xmlns:a16="http://schemas.microsoft.com/office/drawing/2014/main" id="{A673D379-73EA-4E92-8A8B-D1D18CAAF8CA}"/>
              </a:ext>
            </a:extLst>
          </p:cNvPr>
          <p:cNvSpPr txBox="1"/>
          <p:nvPr/>
        </p:nvSpPr>
        <p:spPr>
          <a:xfrm>
            <a:off x="1917337" y="1584858"/>
            <a:ext cx="1247776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用户目标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6" name="Object29">
            <a:extLst>
              <a:ext uri="{FF2B5EF4-FFF2-40B4-BE49-F238E27FC236}">
                <a16:creationId xmlns:a16="http://schemas.microsoft.com/office/drawing/2014/main" id="{43F52B75-0DBA-4017-82D6-0062E9A4C255}"/>
              </a:ext>
            </a:extLst>
          </p:cNvPr>
          <p:cNvSpPr txBox="1"/>
          <p:nvPr/>
        </p:nvSpPr>
        <p:spPr>
          <a:xfrm>
            <a:off x="1917337" y="2074800"/>
            <a:ext cx="1247776" cy="46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价值观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设计原则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7" name="Object29">
            <a:extLst>
              <a:ext uri="{FF2B5EF4-FFF2-40B4-BE49-F238E27FC236}">
                <a16:creationId xmlns:a16="http://schemas.microsoft.com/office/drawing/2014/main" id="{02EA3E7E-363B-4BD6-A797-B62DB25235B8}"/>
              </a:ext>
            </a:extLst>
          </p:cNvPr>
          <p:cNvSpPr txBox="1"/>
          <p:nvPr/>
        </p:nvSpPr>
        <p:spPr>
          <a:xfrm>
            <a:off x="1917337" y="3707937"/>
            <a:ext cx="1247776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设计模式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8" name="Object29">
            <a:extLst>
              <a:ext uri="{FF2B5EF4-FFF2-40B4-BE49-F238E27FC236}">
                <a16:creationId xmlns:a16="http://schemas.microsoft.com/office/drawing/2014/main" id="{BFE99879-AA00-497F-92AA-149B0F431FCA}"/>
              </a:ext>
            </a:extLst>
          </p:cNvPr>
          <p:cNvSpPr txBox="1"/>
          <p:nvPr/>
        </p:nvSpPr>
        <p:spPr>
          <a:xfrm>
            <a:off x="1917337" y="5513354"/>
            <a:ext cx="1247776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技术实现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29" name="Object29">
            <a:extLst>
              <a:ext uri="{FF2B5EF4-FFF2-40B4-BE49-F238E27FC236}">
                <a16:creationId xmlns:a16="http://schemas.microsoft.com/office/drawing/2014/main" id="{4B67E3C2-DABB-4B13-9053-007E65BF1F61}"/>
              </a:ext>
            </a:extLst>
          </p:cNvPr>
          <p:cNvSpPr txBox="1"/>
          <p:nvPr/>
        </p:nvSpPr>
        <p:spPr>
          <a:xfrm>
            <a:off x="4236150" y="1584858"/>
            <a:ext cx="6317550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用户访谈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/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工单收集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/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调研问卷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0" name="Object29">
            <a:extLst>
              <a:ext uri="{FF2B5EF4-FFF2-40B4-BE49-F238E27FC236}">
                <a16:creationId xmlns:a16="http://schemas.microsoft.com/office/drawing/2014/main" id="{6D919FA9-7702-4CE4-A664-B4EA60305B76}"/>
              </a:ext>
            </a:extLst>
          </p:cNvPr>
          <p:cNvSpPr txBox="1"/>
          <p:nvPr/>
        </p:nvSpPr>
        <p:spPr>
          <a:xfrm>
            <a:off x="4236150" y="2075321"/>
            <a:ext cx="6317550" cy="46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设计价值观  精确、高效、一致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设计原则  掌控感 轻量感 专注感 系统性 可靠性 指引性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E66D6408-BB9F-4622-8986-25712036EC50}"/>
              </a:ext>
            </a:extLst>
          </p:cNvPr>
          <p:cNvGrpSpPr/>
          <p:nvPr/>
        </p:nvGrpSpPr>
        <p:grpSpPr>
          <a:xfrm>
            <a:off x="3469149" y="2832336"/>
            <a:ext cx="3061826" cy="378501"/>
            <a:chOff x="3469149" y="2832336"/>
            <a:chExt cx="3061826" cy="378501"/>
          </a:xfrm>
        </p:grpSpPr>
        <p:sp>
          <p:nvSpPr>
            <p:cNvPr id="42" name="矩形">
              <a:extLst>
                <a:ext uri="{FF2B5EF4-FFF2-40B4-BE49-F238E27FC236}">
                  <a16:creationId xmlns:a16="http://schemas.microsoft.com/office/drawing/2014/main" id="{48D5E9DB-82AD-4D42-80F3-2EE618B05DA8}"/>
                </a:ext>
              </a:extLst>
            </p:cNvPr>
            <p:cNvSpPr/>
            <p:nvPr/>
          </p:nvSpPr>
          <p:spPr>
            <a:xfrm>
              <a:off x="3470455" y="2832336"/>
              <a:ext cx="3060520" cy="378501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43" name="提升主题的美化质量">
              <a:extLst>
                <a:ext uri="{FF2B5EF4-FFF2-40B4-BE49-F238E27FC236}">
                  <a16:creationId xmlns:a16="http://schemas.microsoft.com/office/drawing/2014/main" id="{26927AA5-A2D9-4E99-A9CA-B777DFE31015}"/>
                </a:ext>
              </a:extLst>
            </p:cNvPr>
            <p:cNvSpPr txBox="1"/>
            <p:nvPr/>
          </p:nvSpPr>
          <p:spPr>
            <a:xfrm>
              <a:off x="4522584" y="2928450"/>
              <a:ext cx="1544841" cy="20518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anchor="ctr">
              <a:spAutoFit/>
            </a:bodyPr>
            <a:lstStyle>
              <a:lvl1pPr algn="ctr" defTabSz="1219169">
                <a:defRPr sz="1000" spc="-39">
                  <a:solidFill>
                    <a:srgbClr val="3C5DEB"/>
                  </a:solidFill>
                  <a:latin typeface="PingFang SC Medium"/>
                  <a:ea typeface="PingFang SC Medium"/>
                  <a:cs typeface="PingFang SC Medium"/>
                  <a:sym typeface="PingFang SC Medium"/>
                </a:defRPr>
              </a:lvl1pPr>
            </a:lstStyle>
            <a:p>
              <a:pPr marL="0" marR="0" lvl="0" indent="0" algn="l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-39" normalizeH="0" baseline="0" noProof="0" dirty="0">
                  <a:ln>
                    <a:noFill/>
                  </a:ln>
                  <a:solidFill>
                    <a:srgbClr val="3C5DEB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  <a:sym typeface="PingFang SC Medium"/>
                </a:rPr>
                <a:t>品牌 界面呈现等直观感受</a:t>
              </a:r>
              <a:endParaRPr kumimoji="0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endParaRPr>
            </a:p>
          </p:txBody>
        </p:sp>
        <p:sp>
          <p:nvSpPr>
            <p:cNvPr id="44" name="矩形">
              <a:extLst>
                <a:ext uri="{FF2B5EF4-FFF2-40B4-BE49-F238E27FC236}">
                  <a16:creationId xmlns:a16="http://schemas.microsoft.com/office/drawing/2014/main" id="{7C1435A1-93F0-4158-84E4-424862DB6070}"/>
                </a:ext>
              </a:extLst>
            </p:cNvPr>
            <p:cNvSpPr/>
            <p:nvPr/>
          </p:nvSpPr>
          <p:spPr>
            <a:xfrm>
              <a:off x="3469149" y="2832336"/>
              <a:ext cx="936107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45" name="02">
              <a:extLst>
                <a:ext uri="{FF2B5EF4-FFF2-40B4-BE49-F238E27FC236}">
                  <a16:creationId xmlns:a16="http://schemas.microsoft.com/office/drawing/2014/main" id="{83D4E699-D581-46DC-822F-B747D14BCF37}"/>
                </a:ext>
              </a:extLst>
            </p:cNvPr>
            <p:cNvSpPr txBox="1"/>
            <p:nvPr/>
          </p:nvSpPr>
          <p:spPr>
            <a:xfrm>
              <a:off x="3587783" y="2903605"/>
              <a:ext cx="817473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algn="l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DIN Condensed Bold"/>
                </a:rPr>
                <a:t>设计风格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endParaRP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508E1D03-6CEC-45E5-A9A8-0BC9A0518DE6}"/>
              </a:ext>
            </a:extLst>
          </p:cNvPr>
          <p:cNvGrpSpPr/>
          <p:nvPr/>
        </p:nvGrpSpPr>
        <p:grpSpPr>
          <a:xfrm>
            <a:off x="3469149" y="3363203"/>
            <a:ext cx="3061826" cy="378501"/>
            <a:chOff x="3469149" y="3270421"/>
            <a:chExt cx="3061826" cy="378501"/>
          </a:xfrm>
        </p:grpSpPr>
        <p:sp>
          <p:nvSpPr>
            <p:cNvPr id="46" name="矩形">
              <a:extLst>
                <a:ext uri="{FF2B5EF4-FFF2-40B4-BE49-F238E27FC236}">
                  <a16:creationId xmlns:a16="http://schemas.microsoft.com/office/drawing/2014/main" id="{3209BA53-EC00-4485-9E60-9FAB0B0D804A}"/>
                </a:ext>
              </a:extLst>
            </p:cNvPr>
            <p:cNvSpPr/>
            <p:nvPr/>
          </p:nvSpPr>
          <p:spPr>
            <a:xfrm>
              <a:off x="3470455" y="3270421"/>
              <a:ext cx="3060520" cy="378501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47" name="提升主题的美化质量">
              <a:extLst>
                <a:ext uri="{FF2B5EF4-FFF2-40B4-BE49-F238E27FC236}">
                  <a16:creationId xmlns:a16="http://schemas.microsoft.com/office/drawing/2014/main" id="{2CFAFDC8-35A6-44C1-85EA-A4D4C7107E72}"/>
                </a:ext>
              </a:extLst>
            </p:cNvPr>
            <p:cNvSpPr txBox="1"/>
            <p:nvPr/>
          </p:nvSpPr>
          <p:spPr>
            <a:xfrm>
              <a:off x="4522584" y="3357079"/>
              <a:ext cx="1544841" cy="20518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anchor="ctr">
              <a:spAutoFit/>
            </a:bodyPr>
            <a:lstStyle>
              <a:lvl1pPr algn="ctr" defTabSz="1219169">
                <a:defRPr sz="1000" spc="-39">
                  <a:solidFill>
                    <a:srgbClr val="3C5DEB"/>
                  </a:solidFill>
                  <a:latin typeface="PingFang SC Medium"/>
                  <a:ea typeface="PingFang SC Medium"/>
                  <a:cs typeface="PingFang SC Medium"/>
                  <a:sym typeface="PingFang SC Medium"/>
                </a:defRPr>
              </a:lvl1pPr>
            </a:lstStyle>
            <a:p>
              <a:pPr marL="0" marR="0" lvl="0" indent="0" algn="l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-39" normalizeH="0" baseline="0" noProof="0" dirty="0">
                  <a:ln>
                    <a:noFill/>
                  </a:ln>
                  <a:solidFill>
                    <a:srgbClr val="3C5DEB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  <a:sym typeface="PingFang SC Medium"/>
                </a:rPr>
                <a:t>适用于业务通用的基础组件</a:t>
              </a:r>
              <a:endParaRPr kumimoji="0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endParaRPr>
            </a:p>
          </p:txBody>
        </p:sp>
        <p:sp>
          <p:nvSpPr>
            <p:cNvPr id="48" name="矩形">
              <a:extLst>
                <a:ext uri="{FF2B5EF4-FFF2-40B4-BE49-F238E27FC236}">
                  <a16:creationId xmlns:a16="http://schemas.microsoft.com/office/drawing/2014/main" id="{8430D92D-0DC6-4F25-82A5-D4FF86F6621D}"/>
                </a:ext>
              </a:extLst>
            </p:cNvPr>
            <p:cNvSpPr/>
            <p:nvPr/>
          </p:nvSpPr>
          <p:spPr>
            <a:xfrm>
              <a:off x="3469149" y="3270421"/>
              <a:ext cx="936107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49" name="02">
              <a:extLst>
                <a:ext uri="{FF2B5EF4-FFF2-40B4-BE49-F238E27FC236}">
                  <a16:creationId xmlns:a16="http://schemas.microsoft.com/office/drawing/2014/main" id="{B875FFEA-89DE-4069-883F-2909362BA082}"/>
                </a:ext>
              </a:extLst>
            </p:cNvPr>
            <p:cNvSpPr txBox="1"/>
            <p:nvPr/>
          </p:nvSpPr>
          <p:spPr>
            <a:xfrm>
              <a:off x="3587783" y="3341690"/>
              <a:ext cx="817473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algn="l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DIN Condensed Bold"/>
                </a:rPr>
                <a:t>组件模块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336D5734-723E-4DE2-B127-B1DBAA08F829}"/>
              </a:ext>
            </a:extLst>
          </p:cNvPr>
          <p:cNvGrpSpPr/>
          <p:nvPr/>
        </p:nvGrpSpPr>
        <p:grpSpPr>
          <a:xfrm>
            <a:off x="3469149" y="3894070"/>
            <a:ext cx="3061826" cy="378501"/>
            <a:chOff x="3469149" y="3721967"/>
            <a:chExt cx="3061826" cy="378501"/>
          </a:xfrm>
        </p:grpSpPr>
        <p:sp>
          <p:nvSpPr>
            <p:cNvPr id="50" name="矩形">
              <a:extLst>
                <a:ext uri="{FF2B5EF4-FFF2-40B4-BE49-F238E27FC236}">
                  <a16:creationId xmlns:a16="http://schemas.microsoft.com/office/drawing/2014/main" id="{D9F9AB87-E5EA-4D3D-B5E5-89658B943295}"/>
                </a:ext>
              </a:extLst>
            </p:cNvPr>
            <p:cNvSpPr/>
            <p:nvPr/>
          </p:nvSpPr>
          <p:spPr>
            <a:xfrm>
              <a:off x="3470455" y="3721967"/>
              <a:ext cx="3060520" cy="378501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51" name="提升主题的美化质量">
              <a:extLst>
                <a:ext uri="{FF2B5EF4-FFF2-40B4-BE49-F238E27FC236}">
                  <a16:creationId xmlns:a16="http://schemas.microsoft.com/office/drawing/2014/main" id="{2DCE1FA9-874E-4126-81B2-86B5DDB6E501}"/>
                </a:ext>
              </a:extLst>
            </p:cNvPr>
            <p:cNvSpPr txBox="1"/>
            <p:nvPr/>
          </p:nvSpPr>
          <p:spPr>
            <a:xfrm>
              <a:off x="4522584" y="3818081"/>
              <a:ext cx="1805191" cy="20518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anchor="ctr">
              <a:spAutoFit/>
            </a:bodyPr>
            <a:lstStyle>
              <a:lvl1pPr algn="ctr" defTabSz="1219169">
                <a:defRPr sz="1000" spc="-39">
                  <a:solidFill>
                    <a:srgbClr val="3C5DEB"/>
                  </a:solidFill>
                  <a:latin typeface="PingFang SC Medium"/>
                  <a:ea typeface="PingFang SC Medium"/>
                  <a:cs typeface="PingFang SC Medium"/>
                  <a:sym typeface="PingFang SC Medium"/>
                </a:defRPr>
              </a:lvl1pPr>
            </a:lstStyle>
            <a:p>
              <a:pPr marL="0" marR="0" lvl="0" indent="0" algn="l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-39" normalizeH="0" baseline="0" noProof="0" dirty="0">
                  <a:ln>
                    <a:noFill/>
                  </a:ln>
                  <a:solidFill>
                    <a:srgbClr val="3C5DEB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  <a:sym typeface="PingFang SC Medium"/>
                </a:rPr>
                <a:t>结合业务逻辑使用的场景能力</a:t>
              </a:r>
              <a:endParaRPr kumimoji="0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endParaRPr>
            </a:p>
          </p:txBody>
        </p:sp>
        <p:sp>
          <p:nvSpPr>
            <p:cNvPr id="52" name="矩形">
              <a:extLst>
                <a:ext uri="{FF2B5EF4-FFF2-40B4-BE49-F238E27FC236}">
                  <a16:creationId xmlns:a16="http://schemas.microsoft.com/office/drawing/2014/main" id="{46C3B1F7-0C8E-466F-8215-5AEC681FCA60}"/>
                </a:ext>
              </a:extLst>
            </p:cNvPr>
            <p:cNvSpPr/>
            <p:nvPr/>
          </p:nvSpPr>
          <p:spPr>
            <a:xfrm>
              <a:off x="3469149" y="3721967"/>
              <a:ext cx="936107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53" name="02">
              <a:extLst>
                <a:ext uri="{FF2B5EF4-FFF2-40B4-BE49-F238E27FC236}">
                  <a16:creationId xmlns:a16="http://schemas.microsoft.com/office/drawing/2014/main" id="{0AD9E1A8-76BA-4ED9-AA01-1EDA5B5955F3}"/>
                </a:ext>
              </a:extLst>
            </p:cNvPr>
            <p:cNvSpPr txBox="1"/>
            <p:nvPr/>
          </p:nvSpPr>
          <p:spPr>
            <a:xfrm>
              <a:off x="3587783" y="3793236"/>
              <a:ext cx="817473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algn="l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DIN Condensed Bold"/>
                </a:rPr>
                <a:t>典型页面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endParaRP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EE44B407-0B1F-4F92-BD41-271D2CD05A36}"/>
              </a:ext>
            </a:extLst>
          </p:cNvPr>
          <p:cNvGrpSpPr/>
          <p:nvPr/>
        </p:nvGrpSpPr>
        <p:grpSpPr>
          <a:xfrm>
            <a:off x="3469149" y="4424937"/>
            <a:ext cx="3061826" cy="378501"/>
            <a:chOff x="3469149" y="4167311"/>
            <a:chExt cx="3061826" cy="378501"/>
          </a:xfrm>
        </p:grpSpPr>
        <p:sp>
          <p:nvSpPr>
            <p:cNvPr id="54" name="矩形">
              <a:extLst>
                <a:ext uri="{FF2B5EF4-FFF2-40B4-BE49-F238E27FC236}">
                  <a16:creationId xmlns:a16="http://schemas.microsoft.com/office/drawing/2014/main" id="{79C87948-C569-4269-A38D-3FE1DF5F2E98}"/>
                </a:ext>
              </a:extLst>
            </p:cNvPr>
            <p:cNvSpPr/>
            <p:nvPr/>
          </p:nvSpPr>
          <p:spPr>
            <a:xfrm>
              <a:off x="3470455" y="4167311"/>
              <a:ext cx="3060520" cy="378501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55" name="提升主题的美化质量">
              <a:extLst>
                <a:ext uri="{FF2B5EF4-FFF2-40B4-BE49-F238E27FC236}">
                  <a16:creationId xmlns:a16="http://schemas.microsoft.com/office/drawing/2014/main" id="{7B404FB0-F673-41F3-9D6A-0C98D84FFA36}"/>
                </a:ext>
              </a:extLst>
            </p:cNvPr>
            <p:cNvSpPr txBox="1"/>
            <p:nvPr/>
          </p:nvSpPr>
          <p:spPr>
            <a:xfrm>
              <a:off x="4522584" y="4263425"/>
              <a:ext cx="2008391" cy="20518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anchor="ctr">
              <a:spAutoFit/>
            </a:bodyPr>
            <a:lstStyle>
              <a:lvl1pPr algn="ctr" defTabSz="1219169">
                <a:defRPr sz="1000" spc="-39">
                  <a:solidFill>
                    <a:srgbClr val="3C5DEB"/>
                  </a:solidFill>
                  <a:latin typeface="PingFang SC Medium"/>
                  <a:ea typeface="PingFang SC Medium"/>
                  <a:cs typeface="PingFang SC Medium"/>
                  <a:sym typeface="PingFang SC Medium"/>
                </a:defRPr>
              </a:lvl1pPr>
            </a:lstStyle>
            <a:p>
              <a:pPr marL="0" marR="0" lvl="0" indent="0" algn="l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-39" normalizeH="0" baseline="0" noProof="0" dirty="0">
                  <a:ln>
                    <a:noFill/>
                  </a:ln>
                  <a:solidFill>
                    <a:srgbClr val="3C5DEB"/>
                  </a:solidFill>
                  <a:effectLst/>
                  <a:uLnTx/>
                  <a:uFillTx/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  <a:sym typeface="PingFang SC Medium"/>
                </a:rPr>
                <a:t>为各端积累的高效管理、适用工具</a:t>
              </a:r>
              <a:endParaRPr kumimoji="0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endParaRPr>
            </a:p>
          </p:txBody>
        </p:sp>
        <p:sp>
          <p:nvSpPr>
            <p:cNvPr id="56" name="矩形">
              <a:extLst>
                <a:ext uri="{FF2B5EF4-FFF2-40B4-BE49-F238E27FC236}">
                  <a16:creationId xmlns:a16="http://schemas.microsoft.com/office/drawing/2014/main" id="{A5747337-C2DA-45F1-89D2-AB09C5F974CD}"/>
                </a:ext>
              </a:extLst>
            </p:cNvPr>
            <p:cNvSpPr/>
            <p:nvPr/>
          </p:nvSpPr>
          <p:spPr>
            <a:xfrm>
              <a:off x="3469149" y="4167311"/>
              <a:ext cx="936107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57" name="02">
              <a:extLst>
                <a:ext uri="{FF2B5EF4-FFF2-40B4-BE49-F238E27FC236}">
                  <a16:creationId xmlns:a16="http://schemas.microsoft.com/office/drawing/2014/main" id="{EC1E47ED-9F67-4009-9F0E-14BA06B113BF}"/>
                </a:ext>
              </a:extLst>
            </p:cNvPr>
            <p:cNvSpPr txBox="1"/>
            <p:nvPr/>
          </p:nvSpPr>
          <p:spPr>
            <a:xfrm>
              <a:off x="3587783" y="4238580"/>
              <a:ext cx="817473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algn="l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DIN Condensed Bold"/>
                </a:rPr>
                <a:t>效率工具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endParaRPr>
            </a:p>
          </p:txBody>
        </p:sp>
      </p:grpSp>
      <p:sp>
        <p:nvSpPr>
          <p:cNvPr id="62" name="椭圆 61">
            <a:extLst>
              <a:ext uri="{FF2B5EF4-FFF2-40B4-BE49-F238E27FC236}">
                <a16:creationId xmlns:a16="http://schemas.microsoft.com/office/drawing/2014/main" id="{0C664435-CDAF-4D6D-A28A-B0C0383D9663}"/>
              </a:ext>
            </a:extLst>
          </p:cNvPr>
          <p:cNvSpPr/>
          <p:nvPr/>
        </p:nvSpPr>
        <p:spPr>
          <a:xfrm>
            <a:off x="6783691" y="3363203"/>
            <a:ext cx="1061734" cy="1061734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3" name="Object29">
            <a:extLst>
              <a:ext uri="{FF2B5EF4-FFF2-40B4-BE49-F238E27FC236}">
                <a16:creationId xmlns:a16="http://schemas.microsoft.com/office/drawing/2014/main" id="{20084016-CD41-42F2-889B-4E9A1A9B5722}"/>
              </a:ext>
            </a:extLst>
          </p:cNvPr>
          <p:cNvSpPr txBox="1"/>
          <p:nvPr/>
        </p:nvSpPr>
        <p:spPr>
          <a:xfrm>
            <a:off x="6951798" y="3525673"/>
            <a:ext cx="725520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应用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64" name="Object29">
            <a:extLst>
              <a:ext uri="{FF2B5EF4-FFF2-40B4-BE49-F238E27FC236}">
                <a16:creationId xmlns:a16="http://schemas.microsoft.com/office/drawing/2014/main" id="{5B5A44C9-65C4-451B-8649-BFE2803DC01B}"/>
              </a:ext>
            </a:extLst>
          </p:cNvPr>
          <p:cNvSpPr txBox="1"/>
          <p:nvPr/>
        </p:nvSpPr>
        <p:spPr>
          <a:xfrm>
            <a:off x="6951798" y="3959908"/>
            <a:ext cx="725520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提炼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569518B4-360C-424D-809F-F3BCF0CE5773}"/>
              </a:ext>
            </a:extLst>
          </p:cNvPr>
          <p:cNvCxnSpPr/>
          <p:nvPr/>
        </p:nvCxnSpPr>
        <p:spPr>
          <a:xfrm>
            <a:off x="7062407" y="3844925"/>
            <a:ext cx="590550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2AD9E6F7-E3EB-4BA4-B45D-859A9C804D6B}"/>
              </a:ext>
            </a:extLst>
          </p:cNvPr>
          <p:cNvCxnSpPr>
            <a:cxnSpLocks/>
          </p:cNvCxnSpPr>
          <p:nvPr/>
        </p:nvCxnSpPr>
        <p:spPr>
          <a:xfrm flipH="1">
            <a:off x="7011607" y="3932679"/>
            <a:ext cx="590550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矩形 67">
            <a:extLst>
              <a:ext uri="{FF2B5EF4-FFF2-40B4-BE49-F238E27FC236}">
                <a16:creationId xmlns:a16="http://schemas.microsoft.com/office/drawing/2014/main" id="{D52E4AF1-04A1-4222-87B2-3663C34AAFC8}"/>
              </a:ext>
            </a:extLst>
          </p:cNvPr>
          <p:cNvSpPr/>
          <p:nvPr/>
        </p:nvSpPr>
        <p:spPr>
          <a:xfrm>
            <a:off x="8013533" y="2832336"/>
            <a:ext cx="1081836" cy="2006364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B6D446AD-7A3A-4E7A-B07D-79CBF85CCAAD}"/>
              </a:ext>
            </a:extLst>
          </p:cNvPr>
          <p:cNvSpPr/>
          <p:nvPr/>
        </p:nvSpPr>
        <p:spPr>
          <a:xfrm>
            <a:off x="9147605" y="2832336"/>
            <a:ext cx="1081836" cy="2006364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E1E60B4B-8BBB-4979-9536-A3D9EE6A0271}"/>
              </a:ext>
            </a:extLst>
          </p:cNvPr>
          <p:cNvSpPr/>
          <p:nvPr/>
        </p:nvSpPr>
        <p:spPr>
          <a:xfrm>
            <a:off x="10286776" y="2832336"/>
            <a:ext cx="1081836" cy="2006364"/>
          </a:xfrm>
          <a:prstGeom prst="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9279D440-026A-4B79-8006-881E346EB549}"/>
              </a:ext>
            </a:extLst>
          </p:cNvPr>
          <p:cNvGrpSpPr/>
          <p:nvPr/>
        </p:nvGrpSpPr>
        <p:grpSpPr>
          <a:xfrm>
            <a:off x="3426677" y="5102633"/>
            <a:ext cx="7941935" cy="410721"/>
            <a:chOff x="3646839" y="5102633"/>
            <a:chExt cx="9002149" cy="1046184"/>
          </a:xfrm>
          <a:solidFill>
            <a:schemeClr val="accent1"/>
          </a:solidFill>
        </p:grpSpPr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A1AAC620-986B-42D0-B205-3F1DFD0B0593}"/>
                </a:ext>
              </a:extLst>
            </p:cNvPr>
            <p:cNvSpPr/>
            <p:nvPr/>
          </p:nvSpPr>
          <p:spPr>
            <a:xfrm>
              <a:off x="3646839" y="5102633"/>
              <a:ext cx="2189185" cy="1046184"/>
            </a:xfrm>
            <a:prstGeom prst="rect">
              <a:avLst/>
            </a:prstGeom>
            <a:grpFill/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76805BB3-11A7-49A7-9145-94DF04E959FE}"/>
                </a:ext>
              </a:extLst>
            </p:cNvPr>
            <p:cNvSpPr/>
            <p:nvPr/>
          </p:nvSpPr>
          <p:spPr>
            <a:xfrm>
              <a:off x="5917827" y="5102633"/>
              <a:ext cx="2189185" cy="1046184"/>
            </a:xfrm>
            <a:prstGeom prst="rect">
              <a:avLst/>
            </a:prstGeom>
            <a:grpFill/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CDF89DFA-E12F-4514-9E3E-D323E9009AD3}"/>
                </a:ext>
              </a:extLst>
            </p:cNvPr>
            <p:cNvSpPr/>
            <p:nvPr/>
          </p:nvSpPr>
          <p:spPr>
            <a:xfrm>
              <a:off x="8188815" y="5102633"/>
              <a:ext cx="2189185" cy="1046184"/>
            </a:xfrm>
            <a:prstGeom prst="rect">
              <a:avLst/>
            </a:prstGeom>
            <a:grpFill/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DAB0A47D-A6F5-4C93-8852-A8EB0CED2745}"/>
                </a:ext>
              </a:extLst>
            </p:cNvPr>
            <p:cNvSpPr/>
            <p:nvPr/>
          </p:nvSpPr>
          <p:spPr>
            <a:xfrm>
              <a:off x="10459803" y="5102633"/>
              <a:ext cx="2189185" cy="1046184"/>
            </a:xfrm>
            <a:prstGeom prst="rect">
              <a:avLst/>
            </a:prstGeom>
            <a:grpFill/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</p:grpSp>
      <p:sp>
        <p:nvSpPr>
          <p:cNvPr id="77" name="矩形 76">
            <a:extLst>
              <a:ext uri="{FF2B5EF4-FFF2-40B4-BE49-F238E27FC236}">
                <a16:creationId xmlns:a16="http://schemas.microsoft.com/office/drawing/2014/main" id="{83571671-1BF2-4C13-8F58-D047F14FC943}"/>
              </a:ext>
            </a:extLst>
          </p:cNvPr>
          <p:cNvSpPr/>
          <p:nvPr/>
        </p:nvSpPr>
        <p:spPr>
          <a:xfrm>
            <a:off x="8013533" y="2832336"/>
            <a:ext cx="1081836" cy="378501"/>
          </a:xfrm>
          <a:prstGeom prst="rect">
            <a:avLst/>
          </a:prstGeom>
          <a:solidFill>
            <a:schemeClr val="accent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203AD12F-71D1-410E-8F89-812BC6AEC7A3}"/>
              </a:ext>
            </a:extLst>
          </p:cNvPr>
          <p:cNvSpPr/>
          <p:nvPr/>
        </p:nvSpPr>
        <p:spPr>
          <a:xfrm>
            <a:off x="9147605" y="2832336"/>
            <a:ext cx="1081836" cy="378501"/>
          </a:xfrm>
          <a:prstGeom prst="rect">
            <a:avLst/>
          </a:prstGeom>
          <a:solidFill>
            <a:schemeClr val="accent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0648EF47-5274-4F1B-88BB-BE36870E7A0E}"/>
              </a:ext>
            </a:extLst>
          </p:cNvPr>
          <p:cNvSpPr/>
          <p:nvPr/>
        </p:nvSpPr>
        <p:spPr>
          <a:xfrm>
            <a:off x="10286776" y="2832336"/>
            <a:ext cx="1081836" cy="378501"/>
          </a:xfrm>
          <a:prstGeom prst="rect">
            <a:avLst/>
          </a:prstGeom>
          <a:solidFill>
            <a:schemeClr val="accent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0" name="Object29">
            <a:extLst>
              <a:ext uri="{FF2B5EF4-FFF2-40B4-BE49-F238E27FC236}">
                <a16:creationId xmlns:a16="http://schemas.microsoft.com/office/drawing/2014/main" id="{129E1B26-67C5-4540-B597-41F28FF2EF51}"/>
              </a:ext>
            </a:extLst>
          </p:cNvPr>
          <p:cNvSpPr txBox="1"/>
          <p:nvPr/>
        </p:nvSpPr>
        <p:spPr>
          <a:xfrm>
            <a:off x="8047452" y="2937426"/>
            <a:ext cx="101399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WEB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端后台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81" name="Object29">
            <a:extLst>
              <a:ext uri="{FF2B5EF4-FFF2-40B4-BE49-F238E27FC236}">
                <a16:creationId xmlns:a16="http://schemas.microsoft.com/office/drawing/2014/main" id="{8CD59165-F94A-48B3-8810-201778AE7A9A}"/>
              </a:ext>
            </a:extLst>
          </p:cNvPr>
          <p:cNvSpPr txBox="1"/>
          <p:nvPr/>
        </p:nvSpPr>
        <p:spPr>
          <a:xfrm>
            <a:off x="9181524" y="2937426"/>
            <a:ext cx="101399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移动端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82" name="Object29">
            <a:extLst>
              <a:ext uri="{FF2B5EF4-FFF2-40B4-BE49-F238E27FC236}">
                <a16:creationId xmlns:a16="http://schemas.microsoft.com/office/drawing/2014/main" id="{02737F88-568A-4588-8BA2-519F3B966BF6}"/>
              </a:ext>
            </a:extLst>
          </p:cNvPr>
          <p:cNvSpPr txBox="1"/>
          <p:nvPr/>
        </p:nvSpPr>
        <p:spPr>
          <a:xfrm>
            <a:off x="10320695" y="2937426"/>
            <a:ext cx="101399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数据可视化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83" name="设计">
            <a:extLst>
              <a:ext uri="{FF2B5EF4-FFF2-40B4-BE49-F238E27FC236}">
                <a16:creationId xmlns:a16="http://schemas.microsoft.com/office/drawing/2014/main" id="{0F80569B-2054-4EC6-9EBA-EFE3E1E00CF6}"/>
              </a:ext>
            </a:extLst>
          </p:cNvPr>
          <p:cNvSpPr txBox="1"/>
          <p:nvPr/>
        </p:nvSpPr>
        <p:spPr>
          <a:xfrm>
            <a:off x="8047452" y="3465963"/>
            <a:ext cx="1013999" cy="958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1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腾讯云控制台</a:t>
            </a:r>
            <a:endParaRPr kumimoji="0" lang="en-US" altLang="zh-CN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配置系统</a:t>
            </a:r>
            <a:endParaRPr kumimoji="0" lang="en-US" altLang="zh-CN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私有化部署</a:t>
            </a:r>
            <a:endParaRPr kumimoji="0" lang="en-US" altLang="zh-CN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800" kern="0" dirty="0">
                <a:solidFill>
                  <a:schemeClr val="tx1"/>
                </a:solidFill>
                <a:latin typeface="+mn-ea"/>
                <a:ea typeface="+mn-ea"/>
                <a:cs typeface="OPPOSans H" panose="00020600040101010101" pitchFamily="18" charset="-122"/>
              </a:rPr>
              <a:t>IDC</a:t>
            </a:r>
            <a:r>
              <a:rPr lang="zh-CN" altLang="en-US" sz="800" kern="0" dirty="0">
                <a:solidFill>
                  <a:schemeClr val="tx1"/>
                </a:solidFill>
                <a:latin typeface="+mn-ea"/>
                <a:ea typeface="+mn-ea"/>
                <a:cs typeface="OPPOSans H" panose="00020600040101010101" pitchFamily="18" charset="-122"/>
              </a:rPr>
              <a:t>管理系统</a:t>
            </a:r>
            <a:endParaRPr kumimoji="0" lang="en-US" altLang="zh-CN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84" name="设计">
            <a:extLst>
              <a:ext uri="{FF2B5EF4-FFF2-40B4-BE49-F238E27FC236}">
                <a16:creationId xmlns:a16="http://schemas.microsoft.com/office/drawing/2014/main" id="{782F7DB6-3361-4C5C-A444-3B8F9DF269AA}"/>
              </a:ext>
            </a:extLst>
          </p:cNvPr>
          <p:cNvSpPr txBox="1"/>
          <p:nvPr/>
        </p:nvSpPr>
        <p:spPr>
          <a:xfrm>
            <a:off x="9181524" y="3465963"/>
            <a:ext cx="1013999" cy="958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1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腾讯云助手</a:t>
            </a:r>
            <a:endParaRPr kumimoji="0" lang="en-US" altLang="zh-CN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云行业应用</a:t>
            </a:r>
            <a:endParaRPr kumimoji="0" lang="en-US" altLang="zh-CN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kern="0" dirty="0">
                <a:solidFill>
                  <a:schemeClr val="tx1"/>
                </a:solidFill>
                <a:latin typeface="+mn-ea"/>
                <a:ea typeface="+mn-ea"/>
                <a:cs typeface="OPPOSans H" panose="00020600040101010101" pitchFamily="18" charset="-122"/>
              </a:rPr>
              <a:t>H5</a:t>
            </a:r>
            <a:r>
              <a:rPr lang="zh-CN" altLang="en-US" sz="800" kern="0" dirty="0">
                <a:solidFill>
                  <a:schemeClr val="tx1"/>
                </a:solidFill>
                <a:latin typeface="+mn-ea"/>
                <a:ea typeface="+mn-ea"/>
                <a:cs typeface="OPPOSans H" panose="00020600040101010101" pitchFamily="18" charset="-122"/>
              </a:rPr>
              <a:t>运营活动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85" name="设计">
            <a:extLst>
              <a:ext uri="{FF2B5EF4-FFF2-40B4-BE49-F238E27FC236}">
                <a16:creationId xmlns:a16="http://schemas.microsoft.com/office/drawing/2014/main" id="{7D4A2D55-64A3-4D49-9BDD-09B739ED0FEB}"/>
              </a:ext>
            </a:extLst>
          </p:cNvPr>
          <p:cNvSpPr txBox="1"/>
          <p:nvPr/>
        </p:nvSpPr>
        <p:spPr>
          <a:xfrm>
            <a:off x="10320694" y="3465963"/>
            <a:ext cx="1013999" cy="958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1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指标监控</a:t>
            </a:r>
            <a:endParaRPr kumimoji="0" lang="en-US" altLang="zh-CN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云图</a:t>
            </a:r>
            <a:endParaRPr kumimoji="0" lang="en-US" altLang="zh-CN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客情系统</a:t>
            </a:r>
            <a:endParaRPr kumimoji="0" lang="en-US" altLang="zh-CN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大数据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86" name="Object29">
            <a:extLst>
              <a:ext uri="{FF2B5EF4-FFF2-40B4-BE49-F238E27FC236}">
                <a16:creationId xmlns:a16="http://schemas.microsoft.com/office/drawing/2014/main" id="{58E9F518-8F63-4040-B8AA-CC00B63DD3FE}"/>
              </a:ext>
            </a:extLst>
          </p:cNvPr>
          <p:cNvSpPr txBox="1"/>
          <p:nvPr/>
        </p:nvSpPr>
        <p:spPr>
          <a:xfrm>
            <a:off x="3885136" y="5194257"/>
            <a:ext cx="101399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WEB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87" name="设计">
            <a:extLst>
              <a:ext uri="{FF2B5EF4-FFF2-40B4-BE49-F238E27FC236}">
                <a16:creationId xmlns:a16="http://schemas.microsoft.com/office/drawing/2014/main" id="{1F447AE0-1D19-4912-89CA-BDC6DC537CEE}"/>
              </a:ext>
            </a:extLst>
          </p:cNvPr>
          <p:cNvSpPr txBox="1"/>
          <p:nvPr/>
        </p:nvSpPr>
        <p:spPr>
          <a:xfrm>
            <a:off x="3586048" y="5600237"/>
            <a:ext cx="1638416" cy="446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1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开发框架 </a:t>
            </a: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UI</a:t>
            </a: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组件库  </a:t>
            </a:r>
            <a:r>
              <a:rPr lang="en-US" altLang="zh-CN" sz="800" kern="0" dirty="0">
                <a:solidFill>
                  <a:schemeClr val="tx1"/>
                </a:solidFill>
                <a:latin typeface="+mn-ea"/>
                <a:ea typeface="+mn-ea"/>
                <a:cs typeface="OPPOSans H" panose="00020600040101010101" pitchFamily="18" charset="-122"/>
              </a:rPr>
              <a:t>CLL </a:t>
            </a:r>
            <a:r>
              <a:rPr lang="zh-CN" altLang="en-US" sz="800" kern="0" dirty="0">
                <a:solidFill>
                  <a:schemeClr val="tx1"/>
                </a:solidFill>
                <a:latin typeface="+mn-ea"/>
                <a:ea typeface="+mn-ea"/>
                <a:cs typeface="OPPOSans H" panose="00020600040101010101" pitchFamily="18" charset="-122"/>
              </a:rPr>
              <a:t>主题</a:t>
            </a:r>
            <a:endParaRPr lang="en-US" altLang="zh-CN" sz="800" kern="0" dirty="0">
              <a:solidFill>
                <a:schemeClr val="tx1"/>
              </a:solidFill>
              <a:latin typeface="+mn-ea"/>
              <a:ea typeface="+mn-ea"/>
              <a:cs typeface="OPPOSans H" panose="00020600040101010101" pitchFamily="18" charset="-122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定制工具 开发文档 </a:t>
            </a: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REACT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88" name="Object29">
            <a:extLst>
              <a:ext uri="{FF2B5EF4-FFF2-40B4-BE49-F238E27FC236}">
                <a16:creationId xmlns:a16="http://schemas.microsoft.com/office/drawing/2014/main" id="{625C7F9E-2DE6-4C40-AF7C-9DD9C40ADDA6}"/>
              </a:ext>
            </a:extLst>
          </p:cNvPr>
          <p:cNvSpPr txBox="1"/>
          <p:nvPr/>
        </p:nvSpPr>
        <p:spPr>
          <a:xfrm>
            <a:off x="5890148" y="5194257"/>
            <a:ext cx="101399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小程序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89" name="设计">
            <a:extLst>
              <a:ext uri="{FF2B5EF4-FFF2-40B4-BE49-F238E27FC236}">
                <a16:creationId xmlns:a16="http://schemas.microsoft.com/office/drawing/2014/main" id="{5C66DBF3-A8DB-4095-B149-AC3FBFB9CEA5}"/>
              </a:ext>
            </a:extLst>
          </p:cNvPr>
          <p:cNvSpPr txBox="1"/>
          <p:nvPr/>
        </p:nvSpPr>
        <p:spPr>
          <a:xfrm>
            <a:off x="5591060" y="5600237"/>
            <a:ext cx="1638416" cy="446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1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UI</a:t>
            </a: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组件库  </a:t>
            </a: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CLL </a:t>
            </a: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主题定制工具</a:t>
            </a:r>
            <a:endParaRPr kumimoji="0" lang="en-US" altLang="zh-CN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开发文档 </a:t>
            </a: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Native </a:t>
            </a:r>
            <a:r>
              <a:rPr kumimoji="0" lang="en-US" altLang="zh-CN" sz="80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mpvue</a:t>
            </a: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 </a:t>
            </a:r>
            <a:r>
              <a:rPr kumimoji="0" lang="en-US" altLang="zh-CN" sz="80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React+Taro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90" name="Object29">
            <a:extLst>
              <a:ext uri="{FF2B5EF4-FFF2-40B4-BE49-F238E27FC236}">
                <a16:creationId xmlns:a16="http://schemas.microsoft.com/office/drawing/2014/main" id="{F1B9AE46-C80F-42CC-A161-8E2246277CB3}"/>
              </a:ext>
            </a:extLst>
          </p:cNvPr>
          <p:cNvSpPr txBox="1"/>
          <p:nvPr/>
        </p:nvSpPr>
        <p:spPr>
          <a:xfrm>
            <a:off x="7842196" y="5194257"/>
            <a:ext cx="101399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MOBILE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91" name="设计">
            <a:extLst>
              <a:ext uri="{FF2B5EF4-FFF2-40B4-BE49-F238E27FC236}">
                <a16:creationId xmlns:a16="http://schemas.microsoft.com/office/drawing/2014/main" id="{C25005B3-236D-4460-A5A2-E040A803021D}"/>
              </a:ext>
            </a:extLst>
          </p:cNvPr>
          <p:cNvSpPr txBox="1"/>
          <p:nvPr/>
        </p:nvSpPr>
        <p:spPr>
          <a:xfrm>
            <a:off x="7543108" y="5600237"/>
            <a:ext cx="1638416" cy="446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1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UI</a:t>
            </a: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组件库  </a:t>
            </a: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CLL </a:t>
            </a: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主题定制工具</a:t>
            </a:r>
            <a:endParaRPr kumimoji="0" lang="en-US" altLang="zh-CN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开发文档  </a:t>
            </a: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Vue </a:t>
            </a:r>
            <a:r>
              <a:rPr kumimoji="0" lang="en-US" altLang="zh-CN" sz="800" b="0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React+Taro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  <p:sp>
        <p:nvSpPr>
          <p:cNvPr id="92" name="Object29">
            <a:extLst>
              <a:ext uri="{FF2B5EF4-FFF2-40B4-BE49-F238E27FC236}">
                <a16:creationId xmlns:a16="http://schemas.microsoft.com/office/drawing/2014/main" id="{1A071226-140E-451D-84EF-7FD185CE45AA}"/>
              </a:ext>
            </a:extLst>
          </p:cNvPr>
          <p:cNvSpPr txBox="1"/>
          <p:nvPr/>
        </p:nvSpPr>
        <p:spPr>
          <a:xfrm>
            <a:off x="9889079" y="5194257"/>
            <a:ext cx="101399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APP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93" name="设计">
            <a:extLst>
              <a:ext uri="{FF2B5EF4-FFF2-40B4-BE49-F238E27FC236}">
                <a16:creationId xmlns:a16="http://schemas.microsoft.com/office/drawing/2014/main" id="{12DB90E2-1BA3-40DA-ADCE-F3C26B272EFE}"/>
              </a:ext>
            </a:extLst>
          </p:cNvPr>
          <p:cNvSpPr txBox="1"/>
          <p:nvPr/>
        </p:nvSpPr>
        <p:spPr>
          <a:xfrm>
            <a:off x="9589991" y="5600237"/>
            <a:ext cx="1638416" cy="286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t" anchorCtr="1">
            <a:noAutofit/>
          </a:bodyPr>
          <a:lstStyle>
            <a:lvl1pPr algn="ctr" defTabSz="1219169">
              <a:defRPr sz="1200">
                <a:solidFill>
                  <a:srgbClr val="3C5DEB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UI</a:t>
            </a:r>
            <a:r>
              <a:rPr kumimoji="0" lang="zh-CN" alt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Semibold"/>
              </a:rPr>
              <a:t>组件库  开发文档</a:t>
            </a: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859355679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>
            <a:extLst>
              <a:ext uri="{FF2B5EF4-FFF2-40B4-BE49-F238E27FC236}">
                <a16:creationId xmlns:a16="http://schemas.microsoft.com/office/drawing/2014/main" id="{DE8FF946-8DCC-4DBC-9854-AA54F216F5D3}"/>
              </a:ext>
            </a:extLst>
          </p:cNvPr>
          <p:cNvSpPr/>
          <p:nvPr/>
        </p:nvSpPr>
        <p:spPr>
          <a:xfrm>
            <a:off x="4418610" y="2089605"/>
            <a:ext cx="7112990" cy="4039733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DCFCEC4-A9AF-49E9-BF7C-6758DEE68187}"/>
              </a:ext>
            </a:extLst>
          </p:cNvPr>
          <p:cNvSpPr/>
          <p:nvPr/>
        </p:nvSpPr>
        <p:spPr>
          <a:xfrm>
            <a:off x="660400" y="2089605"/>
            <a:ext cx="3018123" cy="4039733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" name="Object23">
            <a:extLst>
              <a:ext uri="{FF2B5EF4-FFF2-40B4-BE49-F238E27FC236}">
                <a16:creationId xmlns:a16="http://schemas.microsoft.com/office/drawing/2014/main" id="{14DED04C-78EB-4B2A-BE25-B12336CABB98}"/>
              </a:ext>
            </a:extLst>
          </p:cNvPr>
          <p:cNvSpPr txBox="1"/>
          <p:nvPr/>
        </p:nvSpPr>
        <p:spPr>
          <a:xfrm>
            <a:off x="666750" y="800099"/>
            <a:ext cx="245745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PULSE HEART GSM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7EC086EC-01D4-4AA2-A0D7-C1F2D0C07020}"/>
              </a:ext>
            </a:extLst>
          </p:cNvPr>
          <p:cNvSpPr txBox="1"/>
          <p:nvPr/>
        </p:nvSpPr>
        <p:spPr>
          <a:xfrm>
            <a:off x="3033130" y="800099"/>
            <a:ext cx="277096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背景和价值</a:t>
            </a: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C1343437-5C45-4976-8251-42094DE9F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763270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5">
            <a:extLst>
              <a:ext uri="{FF2B5EF4-FFF2-40B4-BE49-F238E27FC236}">
                <a16:creationId xmlns:a16="http://schemas.microsoft.com/office/drawing/2014/main" id="{59990597-6FA8-4072-8A6C-2AD365049D37}"/>
              </a:ext>
            </a:extLst>
          </p:cNvPr>
          <p:cNvSpPr txBox="1"/>
          <p:nvPr/>
        </p:nvSpPr>
        <p:spPr>
          <a:xfrm>
            <a:off x="700086" y="1338713"/>
            <a:ext cx="8123780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由</a:t>
            </a:r>
            <a:r>
              <a:rPr lang="en-US" altLang="zh-CN" b="0" kern="0" dirty="0">
                <a:latin typeface="OPPOSans R"/>
                <a:ea typeface="OPPOSans R"/>
              </a:rPr>
              <a:t>PULSE</a:t>
            </a:r>
            <a:r>
              <a:rPr lang="zh-CN" altLang="en-US" b="0" kern="0" dirty="0">
                <a:latin typeface="OPPOSans R"/>
                <a:ea typeface="OPPOSans R"/>
              </a:rPr>
              <a:t>侧重技术和商业度量专享</a:t>
            </a:r>
            <a:r>
              <a:rPr lang="en-US" altLang="zh-CN" b="0" kern="0" dirty="0">
                <a:latin typeface="OPPOSans R"/>
                <a:ea typeface="OPPOSans R"/>
              </a:rPr>
              <a:t>HEART</a:t>
            </a:r>
            <a:r>
              <a:rPr lang="zh-CN" altLang="en-US" b="0" kern="0" dirty="0">
                <a:latin typeface="OPPOSans R"/>
                <a:ea typeface="OPPOSans R"/>
              </a:rPr>
              <a:t>侧重用户体验度量，通过</a:t>
            </a:r>
            <a:r>
              <a:rPr lang="en-US" altLang="zh-CN" b="0" kern="0" dirty="0">
                <a:latin typeface="OPPOSans R"/>
                <a:ea typeface="OPPOSans R"/>
              </a:rPr>
              <a:t>GSM</a:t>
            </a:r>
            <a:r>
              <a:rPr lang="zh-CN" altLang="en-US" b="0" kern="0" dirty="0">
                <a:latin typeface="OPPOSans R"/>
                <a:ea typeface="OPPOSans R"/>
              </a:rPr>
              <a:t>可统一有效地评估体验决策</a:t>
            </a:r>
            <a:endParaRPr lang="en-US" altLang="zh-CN" b="0" kern="0" dirty="0">
              <a:latin typeface="OPPOSans R"/>
              <a:ea typeface="OPPOSans R"/>
            </a:endParaRPr>
          </a:p>
        </p:txBody>
      </p:sp>
      <p:sp>
        <p:nvSpPr>
          <p:cNvPr id="6" name="矩形">
            <a:extLst>
              <a:ext uri="{FF2B5EF4-FFF2-40B4-BE49-F238E27FC236}">
                <a16:creationId xmlns:a16="http://schemas.microsoft.com/office/drawing/2014/main" id="{08AF2F9F-A970-4BF3-A52C-CAB7E9CA947D}"/>
              </a:ext>
            </a:extLst>
          </p:cNvPr>
          <p:cNvSpPr/>
          <p:nvPr/>
        </p:nvSpPr>
        <p:spPr>
          <a:xfrm>
            <a:off x="669362" y="2089605"/>
            <a:ext cx="3009753" cy="597680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" name="提升主题的美化质量">
            <a:extLst>
              <a:ext uri="{FF2B5EF4-FFF2-40B4-BE49-F238E27FC236}">
                <a16:creationId xmlns:a16="http://schemas.microsoft.com/office/drawing/2014/main" id="{E5350653-9B18-4AD4-9059-12FEFC600CD2}"/>
              </a:ext>
            </a:extLst>
          </p:cNvPr>
          <p:cNvSpPr txBox="1"/>
          <p:nvPr/>
        </p:nvSpPr>
        <p:spPr>
          <a:xfrm>
            <a:off x="1691551" y="2130394"/>
            <a:ext cx="1794466" cy="516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缺失大规模行为数据指标</a:t>
            </a:r>
            <a:endParaRPr kumimoji="0" lang="en-US" altLang="zh-CN" sz="12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  <a:p>
            <a:pPr marL="0" marR="0" lvl="0" indent="0" algn="l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CHI</a:t>
            </a:r>
            <a:r>
              <a:rPr lang="zh-CN" altLang="en-US" sz="1200" kern="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动机不是以用户为中心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8" name="矩形">
            <a:extLst>
              <a:ext uri="{FF2B5EF4-FFF2-40B4-BE49-F238E27FC236}">
                <a16:creationId xmlns:a16="http://schemas.microsoft.com/office/drawing/2014/main" id="{7AE89074-0A3D-442A-87E1-DCD5AF11581F}"/>
              </a:ext>
            </a:extLst>
          </p:cNvPr>
          <p:cNvSpPr/>
          <p:nvPr/>
        </p:nvSpPr>
        <p:spPr>
          <a:xfrm>
            <a:off x="668056" y="2089605"/>
            <a:ext cx="890030" cy="597680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9" name="02">
            <a:extLst>
              <a:ext uri="{FF2B5EF4-FFF2-40B4-BE49-F238E27FC236}">
                <a16:creationId xmlns:a16="http://schemas.microsoft.com/office/drawing/2014/main" id="{782E61E5-005C-4A61-B199-8DF1117415D4}"/>
              </a:ext>
            </a:extLst>
          </p:cNvPr>
          <p:cNvSpPr txBox="1"/>
          <p:nvPr/>
        </p:nvSpPr>
        <p:spPr>
          <a:xfrm>
            <a:off x="860996" y="2239687"/>
            <a:ext cx="50415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问题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11" name="Object32">
            <a:extLst>
              <a:ext uri="{FF2B5EF4-FFF2-40B4-BE49-F238E27FC236}">
                <a16:creationId xmlns:a16="http://schemas.microsoft.com/office/drawing/2014/main" id="{B11E120E-1496-453A-BBF2-7009B56A4960}"/>
              </a:ext>
            </a:extLst>
          </p:cNvPr>
          <p:cNvSpPr txBox="1"/>
          <p:nvPr/>
        </p:nvSpPr>
        <p:spPr>
          <a:xfrm>
            <a:off x="669362" y="1847231"/>
            <a:ext cx="2357150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CHI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社区  国外网络分析社区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2" name="Object29">
            <a:extLst>
              <a:ext uri="{FF2B5EF4-FFF2-40B4-BE49-F238E27FC236}">
                <a16:creationId xmlns:a16="http://schemas.microsoft.com/office/drawing/2014/main" id="{6782F5B9-996C-46B6-B835-985A4FF9D939}"/>
              </a:ext>
            </a:extLst>
          </p:cNvPr>
          <p:cNvSpPr txBox="1"/>
          <p:nvPr/>
        </p:nvSpPr>
        <p:spPr>
          <a:xfrm>
            <a:off x="936746" y="3324294"/>
            <a:ext cx="1247776" cy="299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态度数据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6F14AB1-F323-460B-8015-732F62F80850}"/>
              </a:ext>
            </a:extLst>
          </p:cNvPr>
          <p:cNvCxnSpPr>
            <a:cxnSpLocks/>
          </p:cNvCxnSpPr>
          <p:nvPr/>
        </p:nvCxnSpPr>
        <p:spPr>
          <a:xfrm>
            <a:off x="932524" y="3700631"/>
            <a:ext cx="2473875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提升主题的美化质量">
            <a:extLst>
              <a:ext uri="{FF2B5EF4-FFF2-40B4-BE49-F238E27FC236}">
                <a16:creationId xmlns:a16="http://schemas.microsoft.com/office/drawing/2014/main" id="{C33AD013-1F6B-4A46-ABC4-591D16C04AB6}"/>
              </a:ext>
            </a:extLst>
          </p:cNvPr>
          <p:cNvSpPr txBox="1"/>
          <p:nvPr/>
        </p:nvSpPr>
        <p:spPr>
          <a:xfrm>
            <a:off x="932524" y="3799424"/>
            <a:ext cx="497957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Medium"/>
              </a:rPr>
              <a:t>满意度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Medium"/>
            </a:endParaRPr>
          </a:p>
        </p:txBody>
      </p:sp>
      <p:sp>
        <p:nvSpPr>
          <p:cNvPr id="16" name="提升主题的美化质量">
            <a:extLst>
              <a:ext uri="{FF2B5EF4-FFF2-40B4-BE49-F238E27FC236}">
                <a16:creationId xmlns:a16="http://schemas.microsoft.com/office/drawing/2014/main" id="{4853CFB3-CD98-437E-88D6-26A0D346C9DE}"/>
              </a:ext>
            </a:extLst>
          </p:cNvPr>
          <p:cNvSpPr txBox="1"/>
          <p:nvPr/>
        </p:nvSpPr>
        <p:spPr>
          <a:xfrm>
            <a:off x="932524" y="4091150"/>
            <a:ext cx="1638554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Medium"/>
              </a:rPr>
              <a:t>小规模</a:t>
            </a:r>
            <a:r>
              <a:rPr lang="en-US" altLang="zh-CN" sz="1200" kern="0" dirty="0">
                <a:solidFill>
                  <a:schemeClr val="tx1"/>
                </a:solidFill>
                <a:latin typeface="+mn-ea"/>
                <a:ea typeface="+mn-ea"/>
                <a:cs typeface="OPPOSans H" panose="00020600040101010101" pitchFamily="18" charset="-122"/>
              </a:rPr>
              <a:t>&gt;</a:t>
            </a:r>
            <a:r>
              <a:rPr lang="zh-CN" altLang="en-US" sz="1200" kern="0" dirty="0">
                <a:solidFill>
                  <a:schemeClr val="tx1"/>
                </a:solidFill>
                <a:latin typeface="+mn-ea"/>
                <a:ea typeface="+mn-ea"/>
                <a:cs typeface="OPPOSans H" panose="00020600040101010101" pitchFamily="18" charset="-122"/>
              </a:rPr>
              <a:t>大规模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Medium"/>
            </a:endParaRPr>
          </a:p>
        </p:txBody>
      </p:sp>
      <p:sp>
        <p:nvSpPr>
          <p:cNvPr id="17" name="Object29">
            <a:extLst>
              <a:ext uri="{FF2B5EF4-FFF2-40B4-BE49-F238E27FC236}">
                <a16:creationId xmlns:a16="http://schemas.microsoft.com/office/drawing/2014/main" id="{0C40F3EC-AAB6-493C-8A0D-1DE070B950AE}"/>
              </a:ext>
            </a:extLst>
          </p:cNvPr>
          <p:cNvSpPr txBox="1"/>
          <p:nvPr/>
        </p:nvSpPr>
        <p:spPr>
          <a:xfrm>
            <a:off x="936746" y="4635568"/>
            <a:ext cx="1247776" cy="299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行为数据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7221E759-41C1-4B82-97C0-47F29FB20674}"/>
              </a:ext>
            </a:extLst>
          </p:cNvPr>
          <p:cNvCxnSpPr>
            <a:cxnSpLocks/>
          </p:cNvCxnSpPr>
          <p:nvPr/>
        </p:nvCxnSpPr>
        <p:spPr>
          <a:xfrm>
            <a:off x="932524" y="5011905"/>
            <a:ext cx="2473875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提升主题的美化质量">
            <a:extLst>
              <a:ext uri="{FF2B5EF4-FFF2-40B4-BE49-F238E27FC236}">
                <a16:creationId xmlns:a16="http://schemas.microsoft.com/office/drawing/2014/main" id="{1577AC2B-2625-4EF9-A4AF-1864EABC9FA2}"/>
              </a:ext>
            </a:extLst>
          </p:cNvPr>
          <p:cNvSpPr txBox="1"/>
          <p:nvPr/>
        </p:nvSpPr>
        <p:spPr>
          <a:xfrm>
            <a:off x="932524" y="5131698"/>
            <a:ext cx="1986826" cy="4206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Medium"/>
              </a:rPr>
              <a:t>有效性：任务完成率、错误率</a:t>
            </a:r>
            <a:endParaRPr kumimoji="0" lang="en-US" altLang="zh-CN" sz="1200" b="0" i="0" u="none" strike="noStrike" kern="0" cap="none" spc="-39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Medium"/>
            </a:endParaRPr>
          </a:p>
          <a:p>
            <a:pPr marL="0" marR="0" lvl="0" indent="0" algn="l" defTabSz="1219169" rtl="0" eaLnBrk="1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PingFang SC Medium"/>
              </a:rPr>
              <a:t>效率：工作时长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PingFang SC Medium"/>
            </a:endParaRPr>
          </a:p>
        </p:txBody>
      </p:sp>
      <p:sp>
        <p:nvSpPr>
          <p:cNvPr id="20" name="提升主题的美化质量">
            <a:extLst>
              <a:ext uri="{FF2B5EF4-FFF2-40B4-BE49-F238E27FC236}">
                <a16:creationId xmlns:a16="http://schemas.microsoft.com/office/drawing/2014/main" id="{A8EE1E40-A402-4295-A96D-47E8869D282C}"/>
              </a:ext>
            </a:extLst>
          </p:cNvPr>
          <p:cNvSpPr txBox="1"/>
          <p:nvPr/>
        </p:nvSpPr>
        <p:spPr>
          <a:xfrm>
            <a:off x="932524" y="5626779"/>
            <a:ext cx="1638554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OPPOSans H" panose="00020600040101010101" pitchFamily="18" charset="-122"/>
                <a:sym typeface="PingFang SC Medium"/>
              </a:rPr>
              <a:t>小规模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OPPOSans H" panose="00020600040101010101" pitchFamily="18" charset="-122"/>
              <a:sym typeface="PingFang SC Medium"/>
            </a:endParaRPr>
          </a:p>
        </p:txBody>
      </p:sp>
      <p:sp>
        <p:nvSpPr>
          <p:cNvPr id="21" name="矩形">
            <a:extLst>
              <a:ext uri="{FF2B5EF4-FFF2-40B4-BE49-F238E27FC236}">
                <a16:creationId xmlns:a16="http://schemas.microsoft.com/office/drawing/2014/main" id="{9F12DA84-D235-4BB7-9E9E-7910D65C2A6D}"/>
              </a:ext>
            </a:extLst>
          </p:cNvPr>
          <p:cNvSpPr/>
          <p:nvPr/>
        </p:nvSpPr>
        <p:spPr>
          <a:xfrm>
            <a:off x="4781594" y="2312640"/>
            <a:ext cx="3009753" cy="451774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2" name="提升主题的美化质量">
            <a:extLst>
              <a:ext uri="{FF2B5EF4-FFF2-40B4-BE49-F238E27FC236}">
                <a16:creationId xmlns:a16="http://schemas.microsoft.com/office/drawing/2014/main" id="{5EC0FEF1-934E-413F-8201-8F031B96DA6B}"/>
              </a:ext>
            </a:extLst>
          </p:cNvPr>
          <p:cNvSpPr txBox="1"/>
          <p:nvPr/>
        </p:nvSpPr>
        <p:spPr>
          <a:xfrm>
            <a:off x="6181147" y="2400508"/>
            <a:ext cx="1391278" cy="2760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大规模以用户为中心</a:t>
            </a:r>
            <a:endParaRPr kumimoji="0" sz="12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23" name="矩形">
            <a:extLst>
              <a:ext uri="{FF2B5EF4-FFF2-40B4-BE49-F238E27FC236}">
                <a16:creationId xmlns:a16="http://schemas.microsoft.com/office/drawing/2014/main" id="{96C5C4E2-B409-4E94-BEE5-5B7D39853266}"/>
              </a:ext>
            </a:extLst>
          </p:cNvPr>
          <p:cNvSpPr/>
          <p:nvPr/>
        </p:nvSpPr>
        <p:spPr>
          <a:xfrm>
            <a:off x="4780287" y="2312640"/>
            <a:ext cx="1181939" cy="451774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4" name="02">
            <a:extLst>
              <a:ext uri="{FF2B5EF4-FFF2-40B4-BE49-F238E27FC236}">
                <a16:creationId xmlns:a16="http://schemas.microsoft.com/office/drawing/2014/main" id="{E74A921C-B341-45AF-8A8A-99F8F5A2021E}"/>
              </a:ext>
            </a:extLst>
          </p:cNvPr>
          <p:cNvSpPr txBox="1"/>
          <p:nvPr/>
        </p:nvSpPr>
        <p:spPr>
          <a:xfrm>
            <a:off x="4914060" y="2389769"/>
            <a:ext cx="988999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定义指标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25" name="Object32">
            <a:extLst>
              <a:ext uri="{FF2B5EF4-FFF2-40B4-BE49-F238E27FC236}">
                <a16:creationId xmlns:a16="http://schemas.microsoft.com/office/drawing/2014/main" id="{63FDBBEC-B810-4E59-8C89-6DCAD6DC4EC1}"/>
              </a:ext>
            </a:extLst>
          </p:cNvPr>
          <p:cNvSpPr txBox="1"/>
          <p:nvPr/>
        </p:nvSpPr>
        <p:spPr>
          <a:xfrm>
            <a:off x="4418610" y="1847231"/>
            <a:ext cx="2357150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GOOGLE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26" name="矩形">
            <a:extLst>
              <a:ext uri="{FF2B5EF4-FFF2-40B4-BE49-F238E27FC236}">
                <a16:creationId xmlns:a16="http://schemas.microsoft.com/office/drawing/2014/main" id="{16BA3570-2A05-43E7-B53C-936C1BF870E4}"/>
              </a:ext>
            </a:extLst>
          </p:cNvPr>
          <p:cNvSpPr/>
          <p:nvPr/>
        </p:nvSpPr>
        <p:spPr>
          <a:xfrm>
            <a:off x="5002213" y="2900334"/>
            <a:ext cx="2787827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27" name="02">
            <a:extLst>
              <a:ext uri="{FF2B5EF4-FFF2-40B4-BE49-F238E27FC236}">
                <a16:creationId xmlns:a16="http://schemas.microsoft.com/office/drawing/2014/main" id="{FB9BA449-C3ED-42A7-9BF1-AC4F35466163}"/>
              </a:ext>
            </a:extLst>
          </p:cNvPr>
          <p:cNvSpPr txBox="1"/>
          <p:nvPr/>
        </p:nvSpPr>
        <p:spPr>
          <a:xfrm>
            <a:off x="5138310" y="2971603"/>
            <a:ext cx="1128514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设计师用研产品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D16C7EC-9B85-435B-A0B0-0DA7ABA55B8B}"/>
              </a:ext>
            </a:extLst>
          </p:cNvPr>
          <p:cNvSpPr/>
          <p:nvPr/>
        </p:nvSpPr>
        <p:spPr>
          <a:xfrm>
            <a:off x="5003520" y="3365494"/>
            <a:ext cx="2787827" cy="444502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9" name="Object32">
            <a:extLst>
              <a:ext uri="{FF2B5EF4-FFF2-40B4-BE49-F238E27FC236}">
                <a16:creationId xmlns:a16="http://schemas.microsoft.com/office/drawing/2014/main" id="{868A8109-A329-4871-8FAE-6DFEDDD98AB8}"/>
              </a:ext>
            </a:extLst>
          </p:cNvPr>
          <p:cNvSpPr txBox="1"/>
          <p:nvPr/>
        </p:nvSpPr>
        <p:spPr>
          <a:xfrm>
            <a:off x="5142982" y="3486668"/>
            <a:ext cx="1462911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关键业务</a:t>
            </a: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+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用户目标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0" name="矩形">
            <a:extLst>
              <a:ext uri="{FF2B5EF4-FFF2-40B4-BE49-F238E27FC236}">
                <a16:creationId xmlns:a16="http://schemas.microsoft.com/office/drawing/2014/main" id="{93151DF6-6A4F-4AD3-80CD-84D884108262}"/>
              </a:ext>
            </a:extLst>
          </p:cNvPr>
          <p:cNvSpPr/>
          <p:nvPr/>
        </p:nvSpPr>
        <p:spPr>
          <a:xfrm>
            <a:off x="5002213" y="3896655"/>
            <a:ext cx="2787827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31" name="02">
            <a:extLst>
              <a:ext uri="{FF2B5EF4-FFF2-40B4-BE49-F238E27FC236}">
                <a16:creationId xmlns:a16="http://schemas.microsoft.com/office/drawing/2014/main" id="{68BD6F39-280B-46B0-A947-1AD861ECC0FC}"/>
              </a:ext>
            </a:extLst>
          </p:cNvPr>
          <p:cNvSpPr txBox="1"/>
          <p:nvPr/>
        </p:nvSpPr>
        <p:spPr>
          <a:xfrm>
            <a:off x="5138310" y="3967924"/>
            <a:ext cx="820738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设计师用研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2092424-F8C7-49A3-B32D-58A1F57BB929}"/>
              </a:ext>
            </a:extLst>
          </p:cNvPr>
          <p:cNvSpPr/>
          <p:nvPr/>
        </p:nvSpPr>
        <p:spPr>
          <a:xfrm>
            <a:off x="5003520" y="4361815"/>
            <a:ext cx="2787827" cy="650516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3" name="Object32">
            <a:extLst>
              <a:ext uri="{FF2B5EF4-FFF2-40B4-BE49-F238E27FC236}">
                <a16:creationId xmlns:a16="http://schemas.microsoft.com/office/drawing/2014/main" id="{2D04C83F-367A-4A0E-A2B4-0DC6D41EB1AD}"/>
              </a:ext>
            </a:extLst>
          </p:cNvPr>
          <p:cNvSpPr txBox="1"/>
          <p:nvPr/>
        </p:nvSpPr>
        <p:spPr>
          <a:xfrm>
            <a:off x="5142982" y="4482989"/>
            <a:ext cx="1462911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可用性研究</a:t>
            </a: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+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现场研究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大量产品、用户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12F781D-254C-477A-AEDD-8415908DEB08}"/>
              </a:ext>
            </a:extLst>
          </p:cNvPr>
          <p:cNvSpPr/>
          <p:nvPr/>
        </p:nvSpPr>
        <p:spPr>
          <a:xfrm>
            <a:off x="5003520" y="5133505"/>
            <a:ext cx="2787827" cy="650516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5" name="Object32">
            <a:extLst>
              <a:ext uri="{FF2B5EF4-FFF2-40B4-BE49-F238E27FC236}">
                <a16:creationId xmlns:a16="http://schemas.microsoft.com/office/drawing/2014/main" id="{64B4C29F-9DFB-4CBC-9334-7F110BF89CA7}"/>
              </a:ext>
            </a:extLst>
          </p:cNvPr>
          <p:cNvSpPr txBox="1"/>
          <p:nvPr/>
        </p:nvSpPr>
        <p:spPr>
          <a:xfrm>
            <a:off x="5142982" y="5254679"/>
            <a:ext cx="1462911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态度数据</a:t>
            </a: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+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行为数据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lang="en-US" sz="1000" kern="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CHI</a:t>
            </a:r>
            <a:r>
              <a:rPr lang="zh-CN" altLang="en-US" sz="1000" kern="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社区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A11D89F0-BBE8-4DD3-ADE1-B6EB907BF01E}"/>
              </a:ext>
            </a:extLst>
          </p:cNvPr>
          <p:cNvSpPr/>
          <p:nvPr/>
        </p:nvSpPr>
        <p:spPr>
          <a:xfrm>
            <a:off x="8495847" y="2312640"/>
            <a:ext cx="1033886" cy="1033886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7" name="Object29">
            <a:extLst>
              <a:ext uri="{FF2B5EF4-FFF2-40B4-BE49-F238E27FC236}">
                <a16:creationId xmlns:a16="http://schemas.microsoft.com/office/drawing/2014/main" id="{88D5EE2A-CBC6-452D-9533-438CE26E217B}"/>
              </a:ext>
            </a:extLst>
          </p:cNvPr>
          <p:cNvSpPr txBox="1"/>
          <p:nvPr/>
        </p:nvSpPr>
        <p:spPr>
          <a:xfrm>
            <a:off x="8652392" y="2597180"/>
            <a:ext cx="720796" cy="46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Pulse</a:t>
            </a: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模型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5ADD7BB9-32DB-42F0-9D48-DE887310DF59}"/>
              </a:ext>
            </a:extLst>
          </p:cNvPr>
          <p:cNvSpPr/>
          <p:nvPr/>
        </p:nvSpPr>
        <p:spPr>
          <a:xfrm>
            <a:off x="8495847" y="3511475"/>
            <a:ext cx="1033886" cy="1033886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9" name="Object29">
            <a:extLst>
              <a:ext uri="{FF2B5EF4-FFF2-40B4-BE49-F238E27FC236}">
                <a16:creationId xmlns:a16="http://schemas.microsoft.com/office/drawing/2014/main" id="{E8AC1005-8201-4757-81A7-A794FDF0D6AF}"/>
              </a:ext>
            </a:extLst>
          </p:cNvPr>
          <p:cNvSpPr txBox="1"/>
          <p:nvPr/>
        </p:nvSpPr>
        <p:spPr>
          <a:xfrm>
            <a:off x="8652392" y="3796015"/>
            <a:ext cx="720796" cy="46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HEART</a:t>
            </a: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模型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571BAC75-2356-425B-B02D-B1286CA94495}"/>
              </a:ext>
            </a:extLst>
          </p:cNvPr>
          <p:cNvSpPr/>
          <p:nvPr/>
        </p:nvSpPr>
        <p:spPr>
          <a:xfrm>
            <a:off x="8495847" y="4750135"/>
            <a:ext cx="1033886" cy="1033886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1" name="Object29">
            <a:extLst>
              <a:ext uri="{FF2B5EF4-FFF2-40B4-BE49-F238E27FC236}">
                <a16:creationId xmlns:a16="http://schemas.microsoft.com/office/drawing/2014/main" id="{1148DEEB-A765-4C48-9F7D-54E4C647E537}"/>
              </a:ext>
            </a:extLst>
          </p:cNvPr>
          <p:cNvSpPr txBox="1"/>
          <p:nvPr/>
        </p:nvSpPr>
        <p:spPr>
          <a:xfrm>
            <a:off x="8652392" y="5034675"/>
            <a:ext cx="720796" cy="46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 defTabSz="609600">
              <a:lnSpc>
                <a:spcPts val="2000"/>
              </a:lnSpc>
              <a:defRPr b="1">
                <a:solidFill>
                  <a:srgbClr val="FFFFFF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GSM</a:t>
            </a: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模型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47107D70-F559-4352-B310-F120A4CB7C00}"/>
              </a:ext>
            </a:extLst>
          </p:cNvPr>
          <p:cNvSpPr/>
          <p:nvPr/>
        </p:nvSpPr>
        <p:spPr>
          <a:xfrm>
            <a:off x="9845857" y="2504325"/>
            <a:ext cx="1345024" cy="650516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3" name="Object32">
            <a:extLst>
              <a:ext uri="{FF2B5EF4-FFF2-40B4-BE49-F238E27FC236}">
                <a16:creationId xmlns:a16="http://schemas.microsoft.com/office/drawing/2014/main" id="{F4293B9E-1006-4E92-96C2-59A4A80DC7E9}"/>
              </a:ext>
            </a:extLst>
          </p:cNvPr>
          <p:cNvSpPr txBox="1"/>
          <p:nvPr/>
        </p:nvSpPr>
        <p:spPr>
          <a:xfrm>
            <a:off x="10010618" y="2610292"/>
            <a:ext cx="1051462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基于商业和技术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的产品评估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BE2F0EC6-8252-4EF8-8E77-663691B78CC3}"/>
              </a:ext>
            </a:extLst>
          </p:cNvPr>
          <p:cNvSpPr/>
          <p:nvPr/>
        </p:nvSpPr>
        <p:spPr>
          <a:xfrm>
            <a:off x="9845857" y="3703160"/>
            <a:ext cx="1345024" cy="650516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5" name="Object32">
            <a:extLst>
              <a:ext uri="{FF2B5EF4-FFF2-40B4-BE49-F238E27FC236}">
                <a16:creationId xmlns:a16="http://schemas.microsoft.com/office/drawing/2014/main" id="{36F5439C-32F7-461E-B7BA-BFD38EC291CF}"/>
              </a:ext>
            </a:extLst>
          </p:cNvPr>
          <p:cNvSpPr txBox="1"/>
          <p:nvPr/>
        </p:nvSpPr>
        <p:spPr>
          <a:xfrm>
            <a:off x="10010618" y="3809127"/>
            <a:ext cx="1051462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基于用户为中心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的产品评估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FEF1DD3F-35D6-4D6A-888D-D241C176C798}"/>
              </a:ext>
            </a:extLst>
          </p:cNvPr>
          <p:cNvSpPr/>
          <p:nvPr/>
        </p:nvSpPr>
        <p:spPr>
          <a:xfrm>
            <a:off x="9845857" y="4941820"/>
            <a:ext cx="1345024" cy="650516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7" name="Object32">
            <a:extLst>
              <a:ext uri="{FF2B5EF4-FFF2-40B4-BE49-F238E27FC236}">
                <a16:creationId xmlns:a16="http://schemas.microsoft.com/office/drawing/2014/main" id="{2A8BBF67-1DF2-4F7D-8B95-546CA6F0A87C}"/>
              </a:ext>
            </a:extLst>
          </p:cNvPr>
          <p:cNvSpPr txBox="1"/>
          <p:nvPr/>
        </p:nvSpPr>
        <p:spPr>
          <a:xfrm>
            <a:off x="10010618" y="5047787"/>
            <a:ext cx="1051462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基于度量维度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进行指标推演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53D66D9C-E111-482C-B4C3-F8A60EBD2E90}"/>
              </a:ext>
            </a:extLst>
          </p:cNvPr>
          <p:cNvCxnSpPr>
            <a:stCxn id="36" idx="6"/>
            <a:endCxn id="42" idx="1"/>
          </p:cNvCxnSpPr>
          <p:nvPr/>
        </p:nvCxnSpPr>
        <p:spPr>
          <a:xfrm>
            <a:off x="9529733" y="2829583"/>
            <a:ext cx="316124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CE3B3ED9-14FB-4692-8177-97BD2B92901B}"/>
              </a:ext>
            </a:extLst>
          </p:cNvPr>
          <p:cNvCxnSpPr>
            <a:stCxn id="38" idx="6"/>
            <a:endCxn id="44" idx="1"/>
          </p:cNvCxnSpPr>
          <p:nvPr/>
        </p:nvCxnSpPr>
        <p:spPr>
          <a:xfrm>
            <a:off x="9529733" y="4028418"/>
            <a:ext cx="316124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1BEC1BB5-0144-4A19-B4FC-12CDB2DA3757}"/>
              </a:ext>
            </a:extLst>
          </p:cNvPr>
          <p:cNvCxnSpPr>
            <a:stCxn id="40" idx="6"/>
            <a:endCxn id="46" idx="1"/>
          </p:cNvCxnSpPr>
          <p:nvPr/>
        </p:nvCxnSpPr>
        <p:spPr>
          <a:xfrm>
            <a:off x="9529733" y="5267078"/>
            <a:ext cx="316124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571C0ACB-F258-47E4-A5B2-4DDD297441BC}"/>
              </a:ext>
            </a:extLst>
          </p:cNvPr>
          <p:cNvCxnSpPr/>
          <p:nvPr/>
        </p:nvCxnSpPr>
        <p:spPr>
          <a:xfrm flipV="1">
            <a:off x="4914060" y="2900334"/>
            <a:ext cx="0" cy="2883687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DACC9897-339D-4EDD-892C-FCD235C13322}"/>
              </a:ext>
            </a:extLst>
          </p:cNvPr>
          <p:cNvSpPr txBox="1"/>
          <p:nvPr/>
        </p:nvSpPr>
        <p:spPr>
          <a:xfrm>
            <a:off x="4658484" y="3790311"/>
            <a:ext cx="246219" cy="60529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eaVert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ea"/>
                <a:cs typeface="+mj-cs"/>
                <a:sym typeface="等线"/>
              </a:rPr>
              <a:t>优化过程</a:t>
            </a:r>
            <a:endParaRPr kumimoji="0" lang="en-US" sz="1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ea"/>
              <a:cs typeface="+mj-cs"/>
              <a:sym typeface="等线"/>
            </a:endParaRPr>
          </a:p>
        </p:txBody>
      </p:sp>
      <p:cxnSp>
        <p:nvCxnSpPr>
          <p:cNvPr id="59" name="连接符: 肘形 58">
            <a:extLst>
              <a:ext uri="{FF2B5EF4-FFF2-40B4-BE49-F238E27FC236}">
                <a16:creationId xmlns:a16="http://schemas.microsoft.com/office/drawing/2014/main" id="{082EEFC1-8E19-42BB-A941-B0B125120F08}"/>
              </a:ext>
            </a:extLst>
          </p:cNvPr>
          <p:cNvCxnSpPr>
            <a:stCxn id="21" idx="3"/>
            <a:endCxn id="38" idx="2"/>
          </p:cNvCxnSpPr>
          <p:nvPr/>
        </p:nvCxnSpPr>
        <p:spPr>
          <a:xfrm>
            <a:off x="7791347" y="2538527"/>
            <a:ext cx="704500" cy="1489891"/>
          </a:xfrm>
          <a:prstGeom prst="bentConnector3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08BC9BBE-EE23-417E-A41F-F6421F370C63}"/>
              </a:ext>
            </a:extLst>
          </p:cNvPr>
          <p:cNvSpPr/>
          <p:nvPr/>
        </p:nvSpPr>
        <p:spPr>
          <a:xfrm>
            <a:off x="8149167" y="4042410"/>
            <a:ext cx="346710" cy="1367790"/>
          </a:xfrm>
          <a:custGeom>
            <a:avLst/>
            <a:gdLst>
              <a:gd name="connsiteX0" fmla="*/ 0 w 346710"/>
              <a:gd name="connsiteY0" fmla="*/ 0 h 1367790"/>
              <a:gd name="connsiteX1" fmla="*/ 0 w 346710"/>
              <a:gd name="connsiteY1" fmla="*/ 1367790 h 1367790"/>
              <a:gd name="connsiteX2" fmla="*/ 346710 w 346710"/>
              <a:gd name="connsiteY2" fmla="*/ 1367790 h 1367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710" h="1367790">
                <a:moveTo>
                  <a:pt x="0" y="0"/>
                </a:moveTo>
                <a:lnTo>
                  <a:pt x="0" y="1367790"/>
                </a:lnTo>
                <a:lnTo>
                  <a:pt x="346710" y="1367790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DDCA89FA-F6B9-46A4-A735-1B3308D2303C}"/>
              </a:ext>
            </a:extLst>
          </p:cNvPr>
          <p:cNvCxnSpPr>
            <a:cxnSpLocks/>
            <a:stCxn id="10" idx="3"/>
            <a:endCxn id="57" idx="1"/>
          </p:cNvCxnSpPr>
          <p:nvPr/>
        </p:nvCxnSpPr>
        <p:spPr>
          <a:xfrm>
            <a:off x="3678523" y="4109472"/>
            <a:ext cx="740087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Object32">
            <a:extLst>
              <a:ext uri="{FF2B5EF4-FFF2-40B4-BE49-F238E27FC236}">
                <a16:creationId xmlns:a16="http://schemas.microsoft.com/office/drawing/2014/main" id="{A6178A4D-FE49-4CD8-AFD6-918AB3D10819}"/>
              </a:ext>
            </a:extLst>
          </p:cNvPr>
          <p:cNvSpPr txBox="1"/>
          <p:nvPr/>
        </p:nvSpPr>
        <p:spPr>
          <a:xfrm>
            <a:off x="3702972" y="3917405"/>
            <a:ext cx="680051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优化问题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481552053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Object 2" descr="Object 2">
            <a:extLst>
              <a:ext uri="{FF2B5EF4-FFF2-40B4-BE49-F238E27FC236}">
                <a16:creationId xmlns:a16="http://schemas.microsoft.com/office/drawing/2014/main" id="{0B47A1B1-1509-498A-8D3E-4F2BE95B1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8484" y="3731264"/>
            <a:ext cx="3796006" cy="3416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Object 2" descr="Object 2">
            <a:extLst>
              <a:ext uri="{FF2B5EF4-FFF2-40B4-BE49-F238E27FC236}">
                <a16:creationId xmlns:a16="http://schemas.microsoft.com/office/drawing/2014/main" id="{7D903507-0551-4BFC-9565-44D3DD23D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8484" y="1607891"/>
            <a:ext cx="3796006" cy="3416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94" name="Object 2" descr="Object 2">
            <a:extLst>
              <a:ext uri="{FF2B5EF4-FFF2-40B4-BE49-F238E27FC236}">
                <a16:creationId xmlns:a16="http://schemas.microsoft.com/office/drawing/2014/main" id="{C2689019-C5DE-40FF-9A7F-5367493EC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674" y="1565505"/>
            <a:ext cx="3796006" cy="3416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Object 2" descr="Object 2">
            <a:extLst>
              <a:ext uri="{FF2B5EF4-FFF2-40B4-BE49-F238E27FC236}">
                <a16:creationId xmlns:a16="http://schemas.microsoft.com/office/drawing/2014/main" id="{8AE4A17B-2E73-4C66-B81B-95C1B97E0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5073" y="1634479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Object23">
            <a:extLst>
              <a:ext uri="{FF2B5EF4-FFF2-40B4-BE49-F238E27FC236}">
                <a16:creationId xmlns:a16="http://schemas.microsoft.com/office/drawing/2014/main" id="{873B5A71-01D8-4E92-9F92-BE874B994F9E}"/>
              </a:ext>
            </a:extLst>
          </p:cNvPr>
          <p:cNvSpPr txBox="1"/>
          <p:nvPr/>
        </p:nvSpPr>
        <p:spPr>
          <a:xfrm>
            <a:off x="666750" y="800099"/>
            <a:ext cx="140970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整体架构图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4394882E-9468-4FCA-886B-9BE8646EA0E8}"/>
              </a:ext>
            </a:extLst>
          </p:cNvPr>
          <p:cNvSpPr txBox="1"/>
          <p:nvPr/>
        </p:nvSpPr>
        <p:spPr>
          <a:xfrm>
            <a:off x="1979030" y="800099"/>
            <a:ext cx="277096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关系网管理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62E38265-0271-44B1-BF9A-074ECD38141E}"/>
              </a:ext>
            </a:extLst>
          </p:cNvPr>
          <p:cNvSpPr/>
          <p:nvPr/>
        </p:nvSpPr>
        <p:spPr>
          <a:xfrm>
            <a:off x="739588" y="2185539"/>
            <a:ext cx="1619100" cy="16191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" name="Object24">
            <a:extLst>
              <a:ext uri="{FF2B5EF4-FFF2-40B4-BE49-F238E27FC236}">
                <a16:creationId xmlns:a16="http://schemas.microsoft.com/office/drawing/2014/main" id="{5A57AF3C-5A89-4305-83AB-FE2D2B662E13}"/>
              </a:ext>
            </a:extLst>
          </p:cNvPr>
          <p:cNvSpPr txBox="1"/>
          <p:nvPr/>
        </p:nvSpPr>
        <p:spPr>
          <a:xfrm>
            <a:off x="968573" y="2527094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CUSTOMER</a:t>
            </a: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Management</a:t>
            </a: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客户管理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9B299A8-4B3F-4DA3-80C5-5228C7578B2D}"/>
              </a:ext>
            </a:extLst>
          </p:cNvPr>
          <p:cNvSpPr/>
          <p:nvPr/>
        </p:nvSpPr>
        <p:spPr>
          <a:xfrm>
            <a:off x="2660481" y="2065448"/>
            <a:ext cx="603587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" name="Object32">
            <a:extLst>
              <a:ext uri="{FF2B5EF4-FFF2-40B4-BE49-F238E27FC236}">
                <a16:creationId xmlns:a16="http://schemas.microsoft.com/office/drawing/2014/main" id="{660FF936-7266-44B6-BD69-F09532FF614A}"/>
              </a:ext>
            </a:extLst>
          </p:cNvPr>
          <p:cNvSpPr txBox="1"/>
          <p:nvPr/>
        </p:nvSpPr>
        <p:spPr>
          <a:xfrm>
            <a:off x="2780961" y="2152253"/>
            <a:ext cx="36262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新增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C6B97D3-250B-4288-9F4B-D91CD8D5214D}"/>
              </a:ext>
            </a:extLst>
          </p:cNvPr>
          <p:cNvSpPr/>
          <p:nvPr/>
        </p:nvSpPr>
        <p:spPr>
          <a:xfrm>
            <a:off x="2660481" y="2814669"/>
            <a:ext cx="603587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0" name="Object32">
            <a:extLst>
              <a:ext uri="{FF2B5EF4-FFF2-40B4-BE49-F238E27FC236}">
                <a16:creationId xmlns:a16="http://schemas.microsoft.com/office/drawing/2014/main" id="{60CE2BA8-1FA6-4793-A6BC-B6CF8793F039}"/>
              </a:ext>
            </a:extLst>
          </p:cNvPr>
          <p:cNvSpPr txBox="1"/>
          <p:nvPr/>
        </p:nvSpPr>
        <p:spPr>
          <a:xfrm>
            <a:off x="2780961" y="2901474"/>
            <a:ext cx="36262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查询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D81F67C-2F75-4D7E-B09D-C735E39024A0}"/>
              </a:ext>
            </a:extLst>
          </p:cNvPr>
          <p:cNvSpPr/>
          <p:nvPr/>
        </p:nvSpPr>
        <p:spPr>
          <a:xfrm>
            <a:off x="2660481" y="3538224"/>
            <a:ext cx="603587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" name="Object32">
            <a:extLst>
              <a:ext uri="{FF2B5EF4-FFF2-40B4-BE49-F238E27FC236}">
                <a16:creationId xmlns:a16="http://schemas.microsoft.com/office/drawing/2014/main" id="{2B6F3315-F57F-4DB3-A59E-3CE689CA0401}"/>
              </a:ext>
            </a:extLst>
          </p:cNvPr>
          <p:cNvSpPr txBox="1"/>
          <p:nvPr/>
        </p:nvSpPr>
        <p:spPr>
          <a:xfrm>
            <a:off x="2780961" y="3625029"/>
            <a:ext cx="36262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报表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D44D2ED-3E1C-444A-A3D8-88C1B35320E6}"/>
              </a:ext>
            </a:extLst>
          </p:cNvPr>
          <p:cNvCxnSpPr>
            <a:stCxn id="5" idx="6"/>
            <a:endCxn id="9" idx="1"/>
          </p:cNvCxnSpPr>
          <p:nvPr/>
        </p:nvCxnSpPr>
        <p:spPr>
          <a:xfrm>
            <a:off x="2358688" y="2995089"/>
            <a:ext cx="301793" cy="0"/>
          </a:xfrm>
          <a:prstGeom prst="straightConnector1">
            <a:avLst/>
          </a:prstGeom>
          <a:noFill/>
          <a:ln w="952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连接符: 肘形 16">
            <a:extLst>
              <a:ext uri="{FF2B5EF4-FFF2-40B4-BE49-F238E27FC236}">
                <a16:creationId xmlns:a16="http://schemas.microsoft.com/office/drawing/2014/main" id="{C6FE0C3A-E89F-4097-AA28-47A8B134E46D}"/>
              </a:ext>
            </a:extLst>
          </p:cNvPr>
          <p:cNvCxnSpPr>
            <a:stCxn id="7" idx="1"/>
            <a:endCxn id="12" idx="1"/>
          </p:cNvCxnSpPr>
          <p:nvPr/>
        </p:nvCxnSpPr>
        <p:spPr>
          <a:xfrm rot="10800000" flipV="1">
            <a:off x="2660481" y="2245868"/>
            <a:ext cx="12700" cy="1472776"/>
          </a:xfrm>
          <a:prstGeom prst="bentConnector3">
            <a:avLst>
              <a:gd name="adj1" fmla="val 1556252"/>
            </a:avLst>
          </a:prstGeom>
          <a:noFill/>
          <a:ln w="9525" cap="flat">
            <a:solidFill>
              <a:schemeClr val="accent1"/>
            </a:solidFill>
            <a:prstDash val="solid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9F614F69-2C97-474E-B069-A9C18AED1289}"/>
              </a:ext>
            </a:extLst>
          </p:cNvPr>
          <p:cNvSpPr/>
          <p:nvPr/>
        </p:nvSpPr>
        <p:spPr>
          <a:xfrm>
            <a:off x="3748933" y="2065448"/>
            <a:ext cx="786661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1" name="Object32">
            <a:extLst>
              <a:ext uri="{FF2B5EF4-FFF2-40B4-BE49-F238E27FC236}">
                <a16:creationId xmlns:a16="http://schemas.microsoft.com/office/drawing/2014/main" id="{5CC3005B-E6F5-448B-832D-47B8D869BA8B}"/>
              </a:ext>
            </a:extLst>
          </p:cNvPr>
          <p:cNvSpPr txBox="1"/>
          <p:nvPr/>
        </p:nvSpPr>
        <p:spPr>
          <a:xfrm>
            <a:off x="3839379" y="2152253"/>
            <a:ext cx="60576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潜在客户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148E1FE-5779-49A0-8B5C-7752671B7033}"/>
              </a:ext>
            </a:extLst>
          </p:cNvPr>
          <p:cNvSpPr/>
          <p:nvPr/>
        </p:nvSpPr>
        <p:spPr>
          <a:xfrm>
            <a:off x="3748933" y="2813142"/>
            <a:ext cx="786661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3" name="Object32">
            <a:extLst>
              <a:ext uri="{FF2B5EF4-FFF2-40B4-BE49-F238E27FC236}">
                <a16:creationId xmlns:a16="http://schemas.microsoft.com/office/drawing/2014/main" id="{7AAB49DC-4C4E-4DB3-9C82-6EC1E9AE8BDD}"/>
              </a:ext>
            </a:extLst>
          </p:cNvPr>
          <p:cNvSpPr txBox="1"/>
          <p:nvPr/>
        </p:nvSpPr>
        <p:spPr>
          <a:xfrm>
            <a:off x="3809173" y="2899947"/>
            <a:ext cx="666181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签约客户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3C911B3-7C5A-4A86-B651-68F0E9AC0E75}"/>
              </a:ext>
            </a:extLst>
          </p:cNvPr>
          <p:cNvSpPr/>
          <p:nvPr/>
        </p:nvSpPr>
        <p:spPr>
          <a:xfrm>
            <a:off x="3748933" y="3534111"/>
            <a:ext cx="786661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5" name="Object32">
            <a:extLst>
              <a:ext uri="{FF2B5EF4-FFF2-40B4-BE49-F238E27FC236}">
                <a16:creationId xmlns:a16="http://schemas.microsoft.com/office/drawing/2014/main" id="{952B31BF-CEDE-4DA8-972D-C953ABB24C95}"/>
              </a:ext>
            </a:extLst>
          </p:cNvPr>
          <p:cNvSpPr txBox="1"/>
          <p:nvPr/>
        </p:nvSpPr>
        <p:spPr>
          <a:xfrm>
            <a:off x="3809173" y="3620916"/>
            <a:ext cx="666181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目标客户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1B566A5-710F-43FE-9DB3-14301996521D}"/>
              </a:ext>
            </a:extLst>
          </p:cNvPr>
          <p:cNvSpPr/>
          <p:nvPr/>
        </p:nvSpPr>
        <p:spPr>
          <a:xfrm>
            <a:off x="3748933" y="4287146"/>
            <a:ext cx="786661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7" name="Object32">
            <a:extLst>
              <a:ext uri="{FF2B5EF4-FFF2-40B4-BE49-F238E27FC236}">
                <a16:creationId xmlns:a16="http://schemas.microsoft.com/office/drawing/2014/main" id="{5EF3FE30-E88F-45F3-B757-15559B6E47DB}"/>
              </a:ext>
            </a:extLst>
          </p:cNvPr>
          <p:cNvSpPr txBox="1"/>
          <p:nvPr/>
        </p:nvSpPr>
        <p:spPr>
          <a:xfrm>
            <a:off x="3809173" y="4373951"/>
            <a:ext cx="666181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流失客户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80F64D88-C31A-4262-8515-A92B461EB2C9}"/>
              </a:ext>
            </a:extLst>
          </p:cNvPr>
          <p:cNvSpPr/>
          <p:nvPr/>
        </p:nvSpPr>
        <p:spPr>
          <a:xfrm>
            <a:off x="5624046" y="2185539"/>
            <a:ext cx="1619100" cy="16191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1" name="Object24">
            <a:extLst>
              <a:ext uri="{FF2B5EF4-FFF2-40B4-BE49-F238E27FC236}">
                <a16:creationId xmlns:a16="http://schemas.microsoft.com/office/drawing/2014/main" id="{E3E70E3A-A231-4391-8AEB-F2AB1AF2522C}"/>
              </a:ext>
            </a:extLst>
          </p:cNvPr>
          <p:cNvSpPr txBox="1"/>
          <p:nvPr/>
        </p:nvSpPr>
        <p:spPr>
          <a:xfrm>
            <a:off x="5853031" y="2527094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CONTRACT</a:t>
            </a: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0" dirty="0">
                <a:solidFill>
                  <a:schemeClr val="bg1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Management</a:t>
            </a: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合同管理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5568DFB1-2D47-429E-B8D3-037623A9D5E1}"/>
              </a:ext>
            </a:extLst>
          </p:cNvPr>
          <p:cNvSpPr/>
          <p:nvPr/>
        </p:nvSpPr>
        <p:spPr>
          <a:xfrm>
            <a:off x="5624046" y="4342489"/>
            <a:ext cx="1619100" cy="16191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4" name="Object24">
            <a:extLst>
              <a:ext uri="{FF2B5EF4-FFF2-40B4-BE49-F238E27FC236}">
                <a16:creationId xmlns:a16="http://schemas.microsoft.com/office/drawing/2014/main" id="{A116888B-DB18-432A-8461-54E395BA23D6}"/>
              </a:ext>
            </a:extLst>
          </p:cNvPr>
          <p:cNvSpPr txBox="1"/>
          <p:nvPr/>
        </p:nvSpPr>
        <p:spPr>
          <a:xfrm>
            <a:off x="5853031" y="4684044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FINANCE</a:t>
            </a: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M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anagement</a:t>
            </a: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财务管理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8203CB42-715B-4764-AE3A-52A4FBD6D8EB}"/>
              </a:ext>
            </a:extLst>
          </p:cNvPr>
          <p:cNvCxnSpPr>
            <a:stCxn id="9" idx="3"/>
            <a:endCxn id="22" idx="1"/>
          </p:cNvCxnSpPr>
          <p:nvPr/>
        </p:nvCxnSpPr>
        <p:spPr>
          <a:xfrm flipV="1">
            <a:off x="3264068" y="2993562"/>
            <a:ext cx="484865" cy="1527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8983AAFF-116E-4775-86C1-5BE1E3873173}"/>
              </a:ext>
            </a:extLst>
          </p:cNvPr>
          <p:cNvCxnSpPr>
            <a:cxnSpLocks/>
            <a:endCxn id="30" idx="2"/>
          </p:cNvCxnSpPr>
          <p:nvPr/>
        </p:nvCxnSpPr>
        <p:spPr>
          <a:xfrm>
            <a:off x="4535593" y="2995089"/>
            <a:ext cx="1088453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DB9C86BF-B6DD-43D9-9AB6-4266C68128FC}"/>
              </a:ext>
            </a:extLst>
          </p:cNvPr>
          <p:cNvSpPr/>
          <p:nvPr/>
        </p:nvSpPr>
        <p:spPr>
          <a:xfrm>
            <a:off x="7572689" y="2065448"/>
            <a:ext cx="603587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1" name="Object32">
            <a:extLst>
              <a:ext uri="{FF2B5EF4-FFF2-40B4-BE49-F238E27FC236}">
                <a16:creationId xmlns:a16="http://schemas.microsoft.com/office/drawing/2014/main" id="{1BCA1DB1-6E12-40E0-A711-6635FF666FF9}"/>
              </a:ext>
            </a:extLst>
          </p:cNvPr>
          <p:cNvSpPr txBox="1"/>
          <p:nvPr/>
        </p:nvSpPr>
        <p:spPr>
          <a:xfrm>
            <a:off x="7693169" y="2152253"/>
            <a:ext cx="36262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新增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AD4402A8-1B9F-4BD3-931E-0EEE00014EA7}"/>
              </a:ext>
            </a:extLst>
          </p:cNvPr>
          <p:cNvSpPr/>
          <p:nvPr/>
        </p:nvSpPr>
        <p:spPr>
          <a:xfrm>
            <a:off x="7572689" y="2814669"/>
            <a:ext cx="603587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3" name="Object32">
            <a:extLst>
              <a:ext uri="{FF2B5EF4-FFF2-40B4-BE49-F238E27FC236}">
                <a16:creationId xmlns:a16="http://schemas.microsoft.com/office/drawing/2014/main" id="{F3B6C8F1-5FFE-42F2-8223-460DD7EFCA57}"/>
              </a:ext>
            </a:extLst>
          </p:cNvPr>
          <p:cNvSpPr txBox="1"/>
          <p:nvPr/>
        </p:nvSpPr>
        <p:spPr>
          <a:xfrm>
            <a:off x="7693169" y="2901474"/>
            <a:ext cx="36262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查询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441AD61D-89AF-492A-8109-C3CAA242DC6C}"/>
              </a:ext>
            </a:extLst>
          </p:cNvPr>
          <p:cNvSpPr/>
          <p:nvPr/>
        </p:nvSpPr>
        <p:spPr>
          <a:xfrm>
            <a:off x="7572689" y="3538224"/>
            <a:ext cx="603587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5" name="Object32">
            <a:extLst>
              <a:ext uri="{FF2B5EF4-FFF2-40B4-BE49-F238E27FC236}">
                <a16:creationId xmlns:a16="http://schemas.microsoft.com/office/drawing/2014/main" id="{7075DB70-02AA-4AE7-BBF1-3F59CDE3DD6F}"/>
              </a:ext>
            </a:extLst>
          </p:cNvPr>
          <p:cNvSpPr txBox="1"/>
          <p:nvPr/>
        </p:nvSpPr>
        <p:spPr>
          <a:xfrm>
            <a:off x="7693169" y="3625029"/>
            <a:ext cx="36262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报表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E78B01B3-1AFE-4F3E-B5F1-360CDBC9D1B5}"/>
              </a:ext>
            </a:extLst>
          </p:cNvPr>
          <p:cNvCxnSpPr>
            <a:endCxn id="42" idx="1"/>
          </p:cNvCxnSpPr>
          <p:nvPr/>
        </p:nvCxnSpPr>
        <p:spPr>
          <a:xfrm>
            <a:off x="7270896" y="2995089"/>
            <a:ext cx="301793" cy="0"/>
          </a:xfrm>
          <a:prstGeom prst="straightConnector1">
            <a:avLst/>
          </a:prstGeom>
          <a:noFill/>
          <a:ln w="952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连接符: 肘形 46">
            <a:extLst>
              <a:ext uri="{FF2B5EF4-FFF2-40B4-BE49-F238E27FC236}">
                <a16:creationId xmlns:a16="http://schemas.microsoft.com/office/drawing/2014/main" id="{996B2D90-4D1E-464D-8873-9D490C74844C}"/>
              </a:ext>
            </a:extLst>
          </p:cNvPr>
          <p:cNvCxnSpPr>
            <a:stCxn id="40" idx="1"/>
            <a:endCxn id="44" idx="1"/>
          </p:cNvCxnSpPr>
          <p:nvPr/>
        </p:nvCxnSpPr>
        <p:spPr>
          <a:xfrm rot="10800000" flipV="1">
            <a:off x="7572689" y="2245868"/>
            <a:ext cx="12700" cy="1472776"/>
          </a:xfrm>
          <a:prstGeom prst="bentConnector3">
            <a:avLst>
              <a:gd name="adj1" fmla="val 1556252"/>
            </a:avLst>
          </a:prstGeom>
          <a:noFill/>
          <a:ln w="9525" cap="flat">
            <a:solidFill>
              <a:schemeClr val="accent1"/>
            </a:solidFill>
            <a:prstDash val="solid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6359ADC6-F777-4967-BDD4-4C95D33E098E}"/>
              </a:ext>
            </a:extLst>
          </p:cNvPr>
          <p:cNvCxnSpPr/>
          <p:nvPr/>
        </p:nvCxnSpPr>
        <p:spPr>
          <a:xfrm flipV="1">
            <a:off x="8190959" y="2993562"/>
            <a:ext cx="484865" cy="1527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1" name="椭圆 50">
            <a:extLst>
              <a:ext uri="{FF2B5EF4-FFF2-40B4-BE49-F238E27FC236}">
                <a16:creationId xmlns:a16="http://schemas.microsoft.com/office/drawing/2014/main" id="{A799F829-0C23-4D3D-BCD8-AFA91BACA27B}"/>
              </a:ext>
            </a:extLst>
          </p:cNvPr>
          <p:cNvSpPr/>
          <p:nvPr/>
        </p:nvSpPr>
        <p:spPr>
          <a:xfrm>
            <a:off x="8682943" y="2185539"/>
            <a:ext cx="1619100" cy="16191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2" name="Object24">
            <a:extLst>
              <a:ext uri="{FF2B5EF4-FFF2-40B4-BE49-F238E27FC236}">
                <a16:creationId xmlns:a16="http://schemas.microsoft.com/office/drawing/2014/main" id="{12508594-35F0-4D8F-A1EB-03876F7D3B52}"/>
              </a:ext>
            </a:extLst>
          </p:cNvPr>
          <p:cNvSpPr txBox="1"/>
          <p:nvPr/>
        </p:nvSpPr>
        <p:spPr>
          <a:xfrm>
            <a:off x="8911928" y="2527094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LOAD WARLY</a:t>
            </a: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Warning</a:t>
            </a: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负荷预警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1D10D05E-9BAB-4854-A260-75656B14563F}"/>
              </a:ext>
            </a:extLst>
          </p:cNvPr>
          <p:cNvSpPr/>
          <p:nvPr/>
        </p:nvSpPr>
        <p:spPr>
          <a:xfrm>
            <a:off x="10603836" y="2065448"/>
            <a:ext cx="885339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4" name="Object32">
            <a:extLst>
              <a:ext uri="{FF2B5EF4-FFF2-40B4-BE49-F238E27FC236}">
                <a16:creationId xmlns:a16="http://schemas.microsoft.com/office/drawing/2014/main" id="{ECFC6BCF-85A5-4E11-A3E3-6AD39B38D479}"/>
              </a:ext>
            </a:extLst>
          </p:cNvPr>
          <p:cNvSpPr txBox="1"/>
          <p:nvPr/>
        </p:nvSpPr>
        <p:spPr>
          <a:xfrm>
            <a:off x="10695395" y="2152253"/>
            <a:ext cx="702220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新增设备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C0DB81B5-82E6-499C-BA4E-65AE7DEF3B79}"/>
              </a:ext>
            </a:extLst>
          </p:cNvPr>
          <p:cNvSpPr/>
          <p:nvPr/>
        </p:nvSpPr>
        <p:spPr>
          <a:xfrm>
            <a:off x="10603836" y="2814669"/>
            <a:ext cx="885339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6" name="Object32">
            <a:extLst>
              <a:ext uri="{FF2B5EF4-FFF2-40B4-BE49-F238E27FC236}">
                <a16:creationId xmlns:a16="http://schemas.microsoft.com/office/drawing/2014/main" id="{28285DF0-FE90-4F49-9517-26DBA4B2112E}"/>
              </a:ext>
            </a:extLst>
          </p:cNvPr>
          <p:cNvSpPr txBox="1"/>
          <p:nvPr/>
        </p:nvSpPr>
        <p:spPr>
          <a:xfrm>
            <a:off x="10680713" y="2909095"/>
            <a:ext cx="731584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状态查询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60B5BB28-658F-4C7A-946C-AB7BD4358F8B}"/>
              </a:ext>
            </a:extLst>
          </p:cNvPr>
          <p:cNvSpPr/>
          <p:nvPr/>
        </p:nvSpPr>
        <p:spPr>
          <a:xfrm>
            <a:off x="10603836" y="3538224"/>
            <a:ext cx="885339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8" name="Object32">
            <a:extLst>
              <a:ext uri="{FF2B5EF4-FFF2-40B4-BE49-F238E27FC236}">
                <a16:creationId xmlns:a16="http://schemas.microsoft.com/office/drawing/2014/main" id="{D1EE1E93-A91A-4978-AFE7-F3F462A70C21}"/>
              </a:ext>
            </a:extLst>
          </p:cNvPr>
          <p:cNvSpPr txBox="1"/>
          <p:nvPr/>
        </p:nvSpPr>
        <p:spPr>
          <a:xfrm>
            <a:off x="10680713" y="3632650"/>
            <a:ext cx="731584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负荷报表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A793304B-6126-4699-A781-500ED0968E62}"/>
              </a:ext>
            </a:extLst>
          </p:cNvPr>
          <p:cNvCxnSpPr>
            <a:cxnSpLocks/>
            <a:stCxn id="51" idx="6"/>
            <a:endCxn id="55" idx="1"/>
          </p:cNvCxnSpPr>
          <p:nvPr/>
        </p:nvCxnSpPr>
        <p:spPr>
          <a:xfrm>
            <a:off x="10302043" y="2995089"/>
            <a:ext cx="301793" cy="0"/>
          </a:xfrm>
          <a:prstGeom prst="straightConnector1">
            <a:avLst/>
          </a:prstGeom>
          <a:noFill/>
          <a:ln w="9525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0" name="连接符: 肘形 59">
            <a:extLst>
              <a:ext uri="{FF2B5EF4-FFF2-40B4-BE49-F238E27FC236}">
                <a16:creationId xmlns:a16="http://schemas.microsoft.com/office/drawing/2014/main" id="{EBFAA771-9A93-4922-AF15-DE35E6C4F125}"/>
              </a:ext>
            </a:extLst>
          </p:cNvPr>
          <p:cNvCxnSpPr>
            <a:cxnSpLocks/>
            <a:stCxn id="53" idx="1"/>
            <a:endCxn id="57" idx="1"/>
          </p:cNvCxnSpPr>
          <p:nvPr/>
        </p:nvCxnSpPr>
        <p:spPr>
          <a:xfrm rot="10800000" flipV="1">
            <a:off x="10603836" y="2245868"/>
            <a:ext cx="12700" cy="1472776"/>
          </a:xfrm>
          <a:prstGeom prst="bentConnector3">
            <a:avLst>
              <a:gd name="adj1" fmla="val 1800000"/>
            </a:avLst>
          </a:prstGeom>
          <a:noFill/>
          <a:ln w="9525" cap="flat">
            <a:solidFill>
              <a:schemeClr val="accent1"/>
            </a:solidFill>
            <a:prstDash val="sysDash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1" name="矩形 60">
            <a:extLst>
              <a:ext uri="{FF2B5EF4-FFF2-40B4-BE49-F238E27FC236}">
                <a16:creationId xmlns:a16="http://schemas.microsoft.com/office/drawing/2014/main" id="{CBBCF3CD-8358-4ACC-B652-401A6AA66485}"/>
              </a:ext>
            </a:extLst>
          </p:cNvPr>
          <p:cNvSpPr/>
          <p:nvPr/>
        </p:nvSpPr>
        <p:spPr>
          <a:xfrm>
            <a:off x="7605927" y="4550373"/>
            <a:ext cx="603587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2" name="Object32">
            <a:extLst>
              <a:ext uri="{FF2B5EF4-FFF2-40B4-BE49-F238E27FC236}">
                <a16:creationId xmlns:a16="http://schemas.microsoft.com/office/drawing/2014/main" id="{9B61D4AB-9C78-4F8C-B774-E36D01C9BD77}"/>
              </a:ext>
            </a:extLst>
          </p:cNvPr>
          <p:cNvSpPr txBox="1"/>
          <p:nvPr/>
        </p:nvSpPr>
        <p:spPr>
          <a:xfrm>
            <a:off x="7726407" y="4637178"/>
            <a:ext cx="36262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结算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4596C96F-4216-497A-932D-E18A230C14F5}"/>
              </a:ext>
            </a:extLst>
          </p:cNvPr>
          <p:cNvSpPr/>
          <p:nvPr/>
        </p:nvSpPr>
        <p:spPr>
          <a:xfrm>
            <a:off x="7605927" y="5397773"/>
            <a:ext cx="603587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6" name="Object32">
            <a:extLst>
              <a:ext uri="{FF2B5EF4-FFF2-40B4-BE49-F238E27FC236}">
                <a16:creationId xmlns:a16="http://schemas.microsoft.com/office/drawing/2014/main" id="{44D50A00-BAB3-4375-9945-1CCAB5685049}"/>
              </a:ext>
            </a:extLst>
          </p:cNvPr>
          <p:cNvSpPr txBox="1"/>
          <p:nvPr/>
        </p:nvSpPr>
        <p:spPr>
          <a:xfrm>
            <a:off x="7726407" y="5484578"/>
            <a:ext cx="36262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报表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0EA756C5-E407-429D-8315-DA72AE769C77}"/>
              </a:ext>
            </a:extLst>
          </p:cNvPr>
          <p:cNvCxnSpPr>
            <a:cxnSpLocks/>
          </p:cNvCxnSpPr>
          <p:nvPr/>
        </p:nvCxnSpPr>
        <p:spPr>
          <a:xfrm>
            <a:off x="7248335" y="5177646"/>
            <a:ext cx="126854" cy="0"/>
          </a:xfrm>
          <a:prstGeom prst="straightConnector1">
            <a:avLst/>
          </a:prstGeom>
          <a:noFill/>
          <a:ln w="9525" cap="flat">
            <a:solidFill>
              <a:schemeClr val="accent1"/>
            </a:solidFill>
            <a:prstDash val="solid"/>
            <a:miter lim="800000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8" name="连接符: 肘形 67">
            <a:extLst>
              <a:ext uri="{FF2B5EF4-FFF2-40B4-BE49-F238E27FC236}">
                <a16:creationId xmlns:a16="http://schemas.microsoft.com/office/drawing/2014/main" id="{F62CC3EC-987F-4F67-AE3A-7BF246AFE46E}"/>
              </a:ext>
            </a:extLst>
          </p:cNvPr>
          <p:cNvCxnSpPr>
            <a:cxnSpLocks/>
            <a:stCxn id="61" idx="1"/>
            <a:endCxn id="65" idx="1"/>
          </p:cNvCxnSpPr>
          <p:nvPr/>
        </p:nvCxnSpPr>
        <p:spPr>
          <a:xfrm rot="10800000" flipV="1">
            <a:off x="7605927" y="4730793"/>
            <a:ext cx="12700" cy="847400"/>
          </a:xfrm>
          <a:prstGeom prst="bentConnector3">
            <a:avLst>
              <a:gd name="adj1" fmla="val 1800000"/>
            </a:avLst>
          </a:prstGeom>
          <a:noFill/>
          <a:ln w="9525" cap="flat">
            <a:solidFill>
              <a:schemeClr val="accent1"/>
            </a:solidFill>
            <a:prstDash val="solid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EAAB8850-4107-4A67-B8EE-917E4D89DBA0}"/>
              </a:ext>
            </a:extLst>
          </p:cNvPr>
          <p:cNvCxnSpPr/>
          <p:nvPr/>
        </p:nvCxnSpPr>
        <p:spPr>
          <a:xfrm>
            <a:off x="6429375" y="3808147"/>
            <a:ext cx="0" cy="521525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5" name="Object32">
            <a:extLst>
              <a:ext uri="{FF2B5EF4-FFF2-40B4-BE49-F238E27FC236}">
                <a16:creationId xmlns:a16="http://schemas.microsoft.com/office/drawing/2014/main" id="{387F2839-3FE2-4258-840D-ABFBB7BB1D36}"/>
              </a:ext>
            </a:extLst>
          </p:cNvPr>
          <p:cNvSpPr txBox="1"/>
          <p:nvPr/>
        </p:nvSpPr>
        <p:spPr>
          <a:xfrm>
            <a:off x="4715010" y="2498356"/>
            <a:ext cx="680051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月度协商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电量合同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76" name="Object32">
            <a:extLst>
              <a:ext uri="{FF2B5EF4-FFF2-40B4-BE49-F238E27FC236}">
                <a16:creationId xmlns:a16="http://schemas.microsoft.com/office/drawing/2014/main" id="{4BD5A3F5-C41D-4F4F-85C2-0ED1101E93EC}"/>
              </a:ext>
            </a:extLst>
          </p:cNvPr>
          <p:cNvSpPr txBox="1"/>
          <p:nvPr/>
        </p:nvSpPr>
        <p:spPr>
          <a:xfrm>
            <a:off x="4715010" y="3125848"/>
            <a:ext cx="680051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年度协商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电量合同</a:t>
            </a:r>
            <a:endParaRPr kumimoji="0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pic>
        <p:nvPicPr>
          <p:cNvPr id="80" name="Object 1" descr="Object 1">
            <a:extLst>
              <a:ext uri="{FF2B5EF4-FFF2-40B4-BE49-F238E27FC236}">
                <a16:creationId xmlns:a16="http://schemas.microsoft.com/office/drawing/2014/main" id="{312D82D2-C3B7-47E4-A62E-BF2F40F15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" y="1201681"/>
            <a:ext cx="3996778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Object25">
            <a:extLst>
              <a:ext uri="{FF2B5EF4-FFF2-40B4-BE49-F238E27FC236}">
                <a16:creationId xmlns:a16="http://schemas.microsoft.com/office/drawing/2014/main" id="{DF7B8052-6744-4896-AA42-4D814F9CFEEE}"/>
              </a:ext>
            </a:extLst>
          </p:cNvPr>
          <p:cNvSpPr txBox="1"/>
          <p:nvPr/>
        </p:nvSpPr>
        <p:spPr>
          <a:xfrm>
            <a:off x="700086" y="1338714"/>
            <a:ext cx="3877293" cy="182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客户管理</a:t>
            </a:r>
            <a:r>
              <a:rPr lang="en-US" altLang="zh-CN" b="0" kern="0" dirty="0">
                <a:latin typeface="OPPOSans R"/>
                <a:ea typeface="OPPOSans R"/>
              </a:rPr>
              <a:t>——</a:t>
            </a:r>
            <a:r>
              <a:rPr lang="zh-CN" altLang="en-US" b="0" kern="0" dirty="0">
                <a:latin typeface="OPPOSans R"/>
                <a:ea typeface="OPPOSans R"/>
              </a:rPr>
              <a:t>合同管理</a:t>
            </a:r>
            <a:r>
              <a:rPr lang="en-US" altLang="zh-CN" b="0" kern="0" dirty="0">
                <a:latin typeface="OPPOSans R"/>
                <a:ea typeface="OPPOSans R"/>
              </a:rPr>
              <a:t>——</a:t>
            </a:r>
            <a:r>
              <a:rPr lang="zh-CN" altLang="en-US" b="0" kern="0" dirty="0">
                <a:latin typeface="OPPOSans R"/>
                <a:ea typeface="OPPOSans R"/>
              </a:rPr>
              <a:t>负荷预警</a:t>
            </a:r>
            <a:r>
              <a:rPr lang="en-US" altLang="zh-CN" b="0" kern="0" dirty="0">
                <a:latin typeface="OPPOSans R"/>
                <a:ea typeface="OPPOSans R"/>
              </a:rPr>
              <a:t>——</a:t>
            </a:r>
            <a:r>
              <a:rPr lang="zh-CN" altLang="en-US" b="0" kern="0" dirty="0">
                <a:latin typeface="OPPOSans R"/>
                <a:ea typeface="OPPOSans R"/>
              </a:rPr>
              <a:t>财务管理</a:t>
            </a:r>
            <a:endParaRPr lang="en-US" altLang="zh-CN" b="0" kern="0" dirty="0">
              <a:latin typeface="OPPOSans R"/>
              <a:ea typeface="OPPOSans R"/>
            </a:endParaRPr>
          </a:p>
        </p:txBody>
      </p:sp>
      <p:sp>
        <p:nvSpPr>
          <p:cNvPr id="83" name="椭圆 82">
            <a:extLst>
              <a:ext uri="{FF2B5EF4-FFF2-40B4-BE49-F238E27FC236}">
                <a16:creationId xmlns:a16="http://schemas.microsoft.com/office/drawing/2014/main" id="{23B41047-D88F-4E54-9B43-38AFF7A17410}"/>
              </a:ext>
            </a:extLst>
          </p:cNvPr>
          <p:cNvSpPr/>
          <p:nvPr/>
        </p:nvSpPr>
        <p:spPr>
          <a:xfrm>
            <a:off x="1021827" y="4523572"/>
            <a:ext cx="1054622" cy="1054622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4" name="Object24">
            <a:extLst>
              <a:ext uri="{FF2B5EF4-FFF2-40B4-BE49-F238E27FC236}">
                <a16:creationId xmlns:a16="http://schemas.microsoft.com/office/drawing/2014/main" id="{F9791CEE-147D-49A6-A982-FCC61E690562}"/>
              </a:ext>
            </a:extLst>
          </p:cNvPr>
          <p:cNvSpPr txBox="1"/>
          <p:nvPr/>
        </p:nvSpPr>
        <p:spPr>
          <a:xfrm>
            <a:off x="968573" y="4706142"/>
            <a:ext cx="1161130" cy="8661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关系网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管理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F3911570-02D3-420E-A70F-29275B834FAC}"/>
              </a:ext>
            </a:extLst>
          </p:cNvPr>
          <p:cNvCxnSpPr>
            <a:cxnSpLocks/>
            <a:stCxn id="5" idx="4"/>
            <a:endCxn id="83" idx="0"/>
          </p:cNvCxnSpPr>
          <p:nvPr/>
        </p:nvCxnSpPr>
        <p:spPr>
          <a:xfrm>
            <a:off x="1549138" y="3804639"/>
            <a:ext cx="0" cy="718933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841902084"/>
      </p:ext>
    </p:extLst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矩形 110">
            <a:extLst>
              <a:ext uri="{FF2B5EF4-FFF2-40B4-BE49-F238E27FC236}">
                <a16:creationId xmlns:a16="http://schemas.microsoft.com/office/drawing/2014/main" id="{121B0C29-43E1-4C92-8A14-E9B178007248}"/>
              </a:ext>
            </a:extLst>
          </p:cNvPr>
          <p:cNvSpPr/>
          <p:nvPr/>
        </p:nvSpPr>
        <p:spPr>
          <a:xfrm>
            <a:off x="6987091" y="5590886"/>
            <a:ext cx="4674197" cy="59739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6FB3ABEE-9744-4EB7-AAAB-D458C28F9887}"/>
              </a:ext>
            </a:extLst>
          </p:cNvPr>
          <p:cNvSpPr/>
          <p:nvPr/>
        </p:nvSpPr>
        <p:spPr>
          <a:xfrm>
            <a:off x="6987091" y="1801906"/>
            <a:ext cx="4674197" cy="59739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pic>
        <p:nvPicPr>
          <p:cNvPr id="72" name="Object 2" descr="Object 2">
            <a:extLst>
              <a:ext uri="{FF2B5EF4-FFF2-40B4-BE49-F238E27FC236}">
                <a16:creationId xmlns:a16="http://schemas.microsoft.com/office/drawing/2014/main" id="{C247981A-C549-4449-86F6-31E021E08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366" y="2469424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Object23">
            <a:extLst>
              <a:ext uri="{FF2B5EF4-FFF2-40B4-BE49-F238E27FC236}">
                <a16:creationId xmlns:a16="http://schemas.microsoft.com/office/drawing/2014/main" id="{873B5A71-01D8-4E92-9F92-BE874B994F9E}"/>
              </a:ext>
            </a:extLst>
          </p:cNvPr>
          <p:cNvSpPr txBox="1"/>
          <p:nvPr/>
        </p:nvSpPr>
        <p:spPr>
          <a:xfrm>
            <a:off x="666750" y="800099"/>
            <a:ext cx="108585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趋势设计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4394882E-9468-4FCA-886B-9BE8646EA0E8}"/>
              </a:ext>
            </a:extLst>
          </p:cNvPr>
          <p:cNvSpPr txBox="1"/>
          <p:nvPr/>
        </p:nvSpPr>
        <p:spPr>
          <a:xfrm>
            <a:off x="1752600" y="800099"/>
            <a:ext cx="277096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趋势认证</a:t>
            </a:r>
          </a:p>
        </p:txBody>
      </p:sp>
      <p:pic>
        <p:nvPicPr>
          <p:cNvPr id="80" name="Object 1" descr="Object 1">
            <a:extLst>
              <a:ext uri="{FF2B5EF4-FFF2-40B4-BE49-F238E27FC236}">
                <a16:creationId xmlns:a16="http://schemas.microsoft.com/office/drawing/2014/main" id="{312D82D2-C3B7-47E4-A62E-BF2F40F15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" y="1201681"/>
            <a:ext cx="2959100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Object25">
            <a:extLst>
              <a:ext uri="{FF2B5EF4-FFF2-40B4-BE49-F238E27FC236}">
                <a16:creationId xmlns:a16="http://schemas.microsoft.com/office/drawing/2014/main" id="{DF7B8052-6744-4896-AA42-4D814F9CFEEE}"/>
              </a:ext>
            </a:extLst>
          </p:cNvPr>
          <p:cNvSpPr txBox="1"/>
          <p:nvPr/>
        </p:nvSpPr>
        <p:spPr>
          <a:xfrm>
            <a:off x="700087" y="1338714"/>
            <a:ext cx="2988970" cy="182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DESIGNED BY ALIBABA DESIGN</a:t>
            </a:r>
          </a:p>
        </p:txBody>
      </p:sp>
      <p:pic>
        <p:nvPicPr>
          <p:cNvPr id="63" name="Object 2" descr="Object 2">
            <a:extLst>
              <a:ext uri="{FF2B5EF4-FFF2-40B4-BE49-F238E27FC236}">
                <a16:creationId xmlns:a16="http://schemas.microsoft.com/office/drawing/2014/main" id="{847C8BFA-C6EC-4D37-A31D-2E0E536BD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949" y="2469424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椭圆 63">
            <a:extLst>
              <a:ext uri="{FF2B5EF4-FFF2-40B4-BE49-F238E27FC236}">
                <a16:creationId xmlns:a16="http://schemas.microsoft.com/office/drawing/2014/main" id="{1503DEF5-EBA0-4C4B-BCF0-A1EEA3439E83}"/>
              </a:ext>
            </a:extLst>
          </p:cNvPr>
          <p:cNvSpPr/>
          <p:nvPr/>
        </p:nvSpPr>
        <p:spPr>
          <a:xfrm>
            <a:off x="981504" y="3167212"/>
            <a:ext cx="1619100" cy="16191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69" name="Object24">
            <a:extLst>
              <a:ext uri="{FF2B5EF4-FFF2-40B4-BE49-F238E27FC236}">
                <a16:creationId xmlns:a16="http://schemas.microsoft.com/office/drawing/2014/main" id="{E6A6DCF0-236C-4A9C-8522-3D80BE9D6EDB}"/>
              </a:ext>
            </a:extLst>
          </p:cNvPr>
          <p:cNvSpPr txBox="1"/>
          <p:nvPr/>
        </p:nvSpPr>
        <p:spPr>
          <a:xfrm>
            <a:off x="1210489" y="3536998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趋势认证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0" dirty="0">
                <a:solidFill>
                  <a:schemeClr val="bg1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I</a:t>
            </a:r>
            <a:r>
              <a:rPr lang="en-US" altLang="zh-CN" sz="1200" b="0" kern="0" dirty="0">
                <a:solidFill>
                  <a:schemeClr val="bg1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nsight by design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55023CF4-52A3-4AF7-8336-6B11A21CAC40}"/>
              </a:ext>
            </a:extLst>
          </p:cNvPr>
          <p:cNvSpPr/>
          <p:nvPr/>
        </p:nvSpPr>
        <p:spPr>
          <a:xfrm>
            <a:off x="2994000" y="3167212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1" name="Object24">
            <a:extLst>
              <a:ext uri="{FF2B5EF4-FFF2-40B4-BE49-F238E27FC236}">
                <a16:creationId xmlns:a16="http://schemas.microsoft.com/office/drawing/2014/main" id="{7E39CC5A-C4FF-4600-B295-4CBF9ABDEFE4}"/>
              </a:ext>
            </a:extLst>
          </p:cNvPr>
          <p:cNvSpPr txBox="1"/>
          <p:nvPr/>
        </p:nvSpPr>
        <p:spPr>
          <a:xfrm>
            <a:off x="3222985" y="3536998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趋势选品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0" dirty="0">
                <a:solidFill>
                  <a:schemeClr val="accent1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Trend by design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73" name="椭圆 72">
            <a:extLst>
              <a:ext uri="{FF2B5EF4-FFF2-40B4-BE49-F238E27FC236}">
                <a16:creationId xmlns:a16="http://schemas.microsoft.com/office/drawing/2014/main" id="{D43B66FE-F93D-44DE-8460-8311F8F6F601}"/>
              </a:ext>
            </a:extLst>
          </p:cNvPr>
          <p:cNvSpPr/>
          <p:nvPr/>
        </p:nvSpPr>
        <p:spPr>
          <a:xfrm>
            <a:off x="5117819" y="3167212"/>
            <a:ext cx="1619100" cy="16191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7" name="Object24">
            <a:extLst>
              <a:ext uri="{FF2B5EF4-FFF2-40B4-BE49-F238E27FC236}">
                <a16:creationId xmlns:a16="http://schemas.microsoft.com/office/drawing/2014/main" id="{FB099DC3-A259-4E00-9A0B-5985B45B2CB8}"/>
              </a:ext>
            </a:extLst>
          </p:cNvPr>
          <p:cNvSpPr txBox="1"/>
          <p:nvPr/>
        </p:nvSpPr>
        <p:spPr>
          <a:xfrm>
            <a:off x="5346804" y="3536998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趋势设计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0" dirty="0">
                <a:solidFill>
                  <a:schemeClr val="bg1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D</a:t>
            </a:r>
            <a:r>
              <a:rPr lang="en-US" altLang="zh-CN" sz="1200" b="0" kern="0" dirty="0">
                <a:solidFill>
                  <a:schemeClr val="bg1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esigned by design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459B58E7-D361-4858-89F9-54B2391C0FF5}"/>
              </a:ext>
            </a:extLst>
          </p:cNvPr>
          <p:cNvSpPr/>
          <p:nvPr/>
        </p:nvSpPr>
        <p:spPr>
          <a:xfrm>
            <a:off x="8578064" y="2905032"/>
            <a:ext cx="1213439" cy="378501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5" name="Object32">
            <a:extLst>
              <a:ext uri="{FF2B5EF4-FFF2-40B4-BE49-F238E27FC236}">
                <a16:creationId xmlns:a16="http://schemas.microsoft.com/office/drawing/2014/main" id="{F5731722-D2C1-4292-AE20-BCECC09DDA50}"/>
              </a:ext>
            </a:extLst>
          </p:cNvPr>
          <p:cNvSpPr txBox="1"/>
          <p:nvPr/>
        </p:nvSpPr>
        <p:spPr>
          <a:xfrm>
            <a:off x="8703555" y="2991838"/>
            <a:ext cx="962457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商家</a:t>
            </a:r>
            <a:endParaRPr kumimoji="0" sz="12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CF07A779-A4D3-484F-AE9C-DF5739FDA087}"/>
              </a:ext>
            </a:extLst>
          </p:cNvPr>
          <p:cNvSpPr/>
          <p:nvPr/>
        </p:nvSpPr>
        <p:spPr>
          <a:xfrm>
            <a:off x="8578064" y="3815743"/>
            <a:ext cx="1213439" cy="378501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7" name="Object32">
            <a:extLst>
              <a:ext uri="{FF2B5EF4-FFF2-40B4-BE49-F238E27FC236}">
                <a16:creationId xmlns:a16="http://schemas.microsoft.com/office/drawing/2014/main" id="{015CD2CE-3752-49FD-8769-8B9BA05B17A5}"/>
              </a:ext>
            </a:extLst>
          </p:cNvPr>
          <p:cNvSpPr txBox="1"/>
          <p:nvPr/>
        </p:nvSpPr>
        <p:spPr>
          <a:xfrm>
            <a:off x="8703555" y="3892622"/>
            <a:ext cx="962457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天猫淘宝</a:t>
            </a:r>
            <a:endParaRPr kumimoji="0" sz="12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EDDD6CEB-C98F-4223-8CAC-99DE6383195C}"/>
              </a:ext>
            </a:extLst>
          </p:cNvPr>
          <p:cNvSpPr/>
          <p:nvPr/>
        </p:nvSpPr>
        <p:spPr>
          <a:xfrm>
            <a:off x="8578066" y="4727632"/>
            <a:ext cx="1213439" cy="378501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9" name="Object32">
            <a:extLst>
              <a:ext uri="{FF2B5EF4-FFF2-40B4-BE49-F238E27FC236}">
                <a16:creationId xmlns:a16="http://schemas.microsoft.com/office/drawing/2014/main" id="{52F93DBE-3320-4C18-AFA6-53BAA1306FAF}"/>
              </a:ext>
            </a:extLst>
          </p:cNvPr>
          <p:cNvSpPr txBox="1"/>
          <p:nvPr/>
        </p:nvSpPr>
        <p:spPr>
          <a:xfrm>
            <a:off x="8703557" y="4814438"/>
            <a:ext cx="962457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消费者</a:t>
            </a:r>
            <a:endParaRPr kumimoji="0" sz="12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90" name="Object32">
            <a:extLst>
              <a:ext uri="{FF2B5EF4-FFF2-40B4-BE49-F238E27FC236}">
                <a16:creationId xmlns:a16="http://schemas.microsoft.com/office/drawing/2014/main" id="{89A329B9-59DD-4FA3-BED2-E318EF9E4642}"/>
              </a:ext>
            </a:extLst>
          </p:cNvPr>
          <p:cNvSpPr txBox="1"/>
          <p:nvPr/>
        </p:nvSpPr>
        <p:spPr>
          <a:xfrm>
            <a:off x="9852025" y="2857138"/>
            <a:ext cx="1213439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头部商家 中小商家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产业带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91" name="Object32">
            <a:extLst>
              <a:ext uri="{FF2B5EF4-FFF2-40B4-BE49-F238E27FC236}">
                <a16:creationId xmlns:a16="http://schemas.microsoft.com/office/drawing/2014/main" id="{3BA273A2-BCFE-4A3C-8B41-E50DC9D014AD}"/>
              </a:ext>
            </a:extLst>
          </p:cNvPr>
          <p:cNvSpPr txBox="1"/>
          <p:nvPr/>
        </p:nvSpPr>
        <p:spPr>
          <a:xfrm>
            <a:off x="9852024" y="3772398"/>
            <a:ext cx="1213439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趋势会场 趋势内容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趋势搜索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92" name="Object32">
            <a:extLst>
              <a:ext uri="{FF2B5EF4-FFF2-40B4-BE49-F238E27FC236}">
                <a16:creationId xmlns:a16="http://schemas.microsoft.com/office/drawing/2014/main" id="{720EE897-DEF6-4FF4-886A-E43C56241218}"/>
              </a:ext>
            </a:extLst>
          </p:cNvPr>
          <p:cNvSpPr txBox="1"/>
          <p:nvPr/>
        </p:nvSpPr>
        <p:spPr>
          <a:xfrm>
            <a:off x="9853615" y="4694462"/>
            <a:ext cx="1581845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8300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万新品重度人群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lang="en-US" altLang="zh-CN" sz="1000" kern="0" dirty="0">
                <a:solidFill>
                  <a:schemeClr val="accent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6000</a:t>
            </a:r>
            <a:r>
              <a:rPr lang="zh-CN" altLang="en-US" sz="1000" kern="0" dirty="0">
                <a:solidFill>
                  <a:schemeClr val="accent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万新品易感人群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78" name="矩形">
            <a:extLst>
              <a:ext uri="{FF2B5EF4-FFF2-40B4-BE49-F238E27FC236}">
                <a16:creationId xmlns:a16="http://schemas.microsoft.com/office/drawing/2014/main" id="{0B9E8A50-246D-48A2-A6C9-45BC49339AC5}"/>
              </a:ext>
            </a:extLst>
          </p:cNvPr>
          <p:cNvSpPr/>
          <p:nvPr/>
        </p:nvSpPr>
        <p:spPr>
          <a:xfrm>
            <a:off x="7077573" y="1905885"/>
            <a:ext cx="1038205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79" name="02">
            <a:extLst>
              <a:ext uri="{FF2B5EF4-FFF2-40B4-BE49-F238E27FC236}">
                <a16:creationId xmlns:a16="http://schemas.microsoft.com/office/drawing/2014/main" id="{08705742-81DB-4F52-97CB-2BC9E9A21C43}"/>
              </a:ext>
            </a:extLst>
          </p:cNvPr>
          <p:cNvSpPr txBox="1"/>
          <p:nvPr/>
        </p:nvSpPr>
        <p:spPr>
          <a:xfrm>
            <a:off x="7263251" y="1977154"/>
            <a:ext cx="666849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分润产品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93" name="Object32">
            <a:extLst>
              <a:ext uri="{FF2B5EF4-FFF2-40B4-BE49-F238E27FC236}">
                <a16:creationId xmlns:a16="http://schemas.microsoft.com/office/drawing/2014/main" id="{85B7D480-AE60-43D7-8700-AE994AA0BE2F}"/>
              </a:ext>
            </a:extLst>
          </p:cNvPr>
          <p:cNvSpPr txBox="1"/>
          <p:nvPr/>
        </p:nvSpPr>
        <p:spPr>
          <a:xfrm>
            <a:off x="8163027" y="1992774"/>
            <a:ext cx="1213439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创新研究机构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B0AAC87F-F958-481F-8EAA-EB0AB6A82C74}"/>
              </a:ext>
            </a:extLst>
          </p:cNvPr>
          <p:cNvSpPr/>
          <p:nvPr/>
        </p:nvSpPr>
        <p:spPr>
          <a:xfrm>
            <a:off x="8250645" y="1905885"/>
            <a:ext cx="1038205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7" name="Object32">
            <a:extLst>
              <a:ext uri="{FF2B5EF4-FFF2-40B4-BE49-F238E27FC236}">
                <a16:creationId xmlns:a16="http://schemas.microsoft.com/office/drawing/2014/main" id="{398EA0BA-BC79-455E-94E1-24B843255C49}"/>
              </a:ext>
            </a:extLst>
          </p:cNvPr>
          <p:cNvSpPr txBox="1"/>
          <p:nvPr/>
        </p:nvSpPr>
        <p:spPr>
          <a:xfrm>
            <a:off x="9268699" y="1992774"/>
            <a:ext cx="1213439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设计机构</a:t>
            </a: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7FD1B7FD-D342-43FD-97A3-418010100EB3}"/>
              </a:ext>
            </a:extLst>
          </p:cNvPr>
          <p:cNvSpPr/>
          <p:nvPr/>
        </p:nvSpPr>
        <p:spPr>
          <a:xfrm>
            <a:off x="9356317" y="1905885"/>
            <a:ext cx="1038205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9" name="Object32">
            <a:extLst>
              <a:ext uri="{FF2B5EF4-FFF2-40B4-BE49-F238E27FC236}">
                <a16:creationId xmlns:a16="http://schemas.microsoft.com/office/drawing/2014/main" id="{A82B9E0F-6B2F-4199-A22D-AC5AD7FA70D9}"/>
              </a:ext>
            </a:extLst>
          </p:cNvPr>
          <p:cNvSpPr txBox="1"/>
          <p:nvPr/>
        </p:nvSpPr>
        <p:spPr>
          <a:xfrm>
            <a:off x="10374369" y="1992774"/>
            <a:ext cx="1213439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CMF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供应链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66E44B1B-DA8F-4400-BB68-EBA398D2DE6B}"/>
              </a:ext>
            </a:extLst>
          </p:cNvPr>
          <p:cNvSpPr/>
          <p:nvPr/>
        </p:nvSpPr>
        <p:spPr>
          <a:xfrm>
            <a:off x="10461987" y="1905885"/>
            <a:ext cx="1038205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706EC93-AEFC-459F-AB06-37A869ED5BA4}"/>
              </a:ext>
            </a:extLst>
          </p:cNvPr>
          <p:cNvGrpSpPr/>
          <p:nvPr/>
        </p:nvGrpSpPr>
        <p:grpSpPr>
          <a:xfrm>
            <a:off x="7077573" y="5695461"/>
            <a:ext cx="4422619" cy="378501"/>
            <a:chOff x="7495122" y="5841532"/>
            <a:chExt cx="4422619" cy="378501"/>
          </a:xfrm>
        </p:grpSpPr>
        <p:sp>
          <p:nvSpPr>
            <p:cNvPr id="82" name="矩形">
              <a:extLst>
                <a:ext uri="{FF2B5EF4-FFF2-40B4-BE49-F238E27FC236}">
                  <a16:creationId xmlns:a16="http://schemas.microsoft.com/office/drawing/2014/main" id="{CD858991-BB00-4543-A3CC-F41E6BFC2637}"/>
                </a:ext>
              </a:extLst>
            </p:cNvPr>
            <p:cNvSpPr/>
            <p:nvPr/>
          </p:nvSpPr>
          <p:spPr>
            <a:xfrm>
              <a:off x="7495122" y="5841532"/>
              <a:ext cx="1038205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83" name="02">
              <a:extLst>
                <a:ext uri="{FF2B5EF4-FFF2-40B4-BE49-F238E27FC236}">
                  <a16:creationId xmlns:a16="http://schemas.microsoft.com/office/drawing/2014/main" id="{8846374F-1EFF-4408-9423-D409BBC6D357}"/>
                </a:ext>
              </a:extLst>
            </p:cNvPr>
            <p:cNvSpPr txBox="1"/>
            <p:nvPr/>
          </p:nvSpPr>
          <p:spPr>
            <a:xfrm>
              <a:off x="7680800" y="5912801"/>
              <a:ext cx="666849" cy="23596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DIN Condensed Bold"/>
                </a:rPr>
                <a:t>智美产品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endParaRPr>
            </a:p>
          </p:txBody>
        </p:sp>
        <p:sp>
          <p:nvSpPr>
            <p:cNvPr id="102" name="Object32">
              <a:extLst>
                <a:ext uri="{FF2B5EF4-FFF2-40B4-BE49-F238E27FC236}">
                  <a16:creationId xmlns:a16="http://schemas.microsoft.com/office/drawing/2014/main" id="{D52C12F8-8237-47E9-A409-F3FB24693084}"/>
                </a:ext>
              </a:extLst>
            </p:cNvPr>
            <p:cNvSpPr txBox="1"/>
            <p:nvPr/>
          </p:nvSpPr>
          <p:spPr>
            <a:xfrm>
              <a:off x="8804807" y="5945998"/>
              <a:ext cx="793826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审美数据</a:t>
              </a:r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4F18B66E-CD45-45A7-B2BF-C746CFEA6DB7}"/>
                </a:ext>
              </a:extLst>
            </p:cNvPr>
            <p:cNvSpPr/>
            <p:nvPr/>
          </p:nvSpPr>
          <p:spPr>
            <a:xfrm>
              <a:off x="8682618" y="5859193"/>
              <a:ext cx="1038205" cy="360840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04" name="Object32">
              <a:extLst>
                <a:ext uri="{FF2B5EF4-FFF2-40B4-BE49-F238E27FC236}">
                  <a16:creationId xmlns:a16="http://schemas.microsoft.com/office/drawing/2014/main" id="{F3C4313D-EC7D-4CAC-AD9C-B5323D3650BC}"/>
                </a:ext>
              </a:extLst>
            </p:cNvPr>
            <p:cNvSpPr txBox="1"/>
            <p:nvPr/>
          </p:nvSpPr>
          <p:spPr>
            <a:xfrm>
              <a:off x="9896055" y="5945998"/>
              <a:ext cx="793826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趋势报告</a:t>
              </a:r>
            </a:p>
          </p:txBody>
        </p:sp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1C3D4778-4041-404D-B1B4-75F0190A7D69}"/>
                </a:ext>
              </a:extLst>
            </p:cNvPr>
            <p:cNvSpPr/>
            <p:nvPr/>
          </p:nvSpPr>
          <p:spPr>
            <a:xfrm>
              <a:off x="9773866" y="5859193"/>
              <a:ext cx="1038205" cy="360840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06" name="Object32">
              <a:extLst>
                <a:ext uri="{FF2B5EF4-FFF2-40B4-BE49-F238E27FC236}">
                  <a16:creationId xmlns:a16="http://schemas.microsoft.com/office/drawing/2014/main" id="{DE27F9D4-8A9C-4506-B86B-3171496FA183}"/>
                </a:ext>
              </a:extLst>
            </p:cNvPr>
            <p:cNvSpPr txBox="1"/>
            <p:nvPr/>
          </p:nvSpPr>
          <p:spPr>
            <a:xfrm>
              <a:off x="11001725" y="5945998"/>
              <a:ext cx="793826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设计指引</a:t>
              </a: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70BB685D-3ABE-4DEF-AFB4-9C29BB7459C6}"/>
                </a:ext>
              </a:extLst>
            </p:cNvPr>
            <p:cNvSpPr/>
            <p:nvPr/>
          </p:nvSpPr>
          <p:spPr>
            <a:xfrm>
              <a:off x="10879536" y="5859193"/>
              <a:ext cx="1038205" cy="360840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</p:grpSp>
      <p:sp>
        <p:nvSpPr>
          <p:cNvPr id="108" name="Object32">
            <a:extLst>
              <a:ext uri="{FF2B5EF4-FFF2-40B4-BE49-F238E27FC236}">
                <a16:creationId xmlns:a16="http://schemas.microsoft.com/office/drawing/2014/main" id="{B64ADC6C-A429-4185-B29B-7C18E3953C44}"/>
              </a:ext>
            </a:extLst>
          </p:cNvPr>
          <p:cNvSpPr txBox="1"/>
          <p:nvPr/>
        </p:nvSpPr>
        <p:spPr>
          <a:xfrm>
            <a:off x="4795010" y="1987898"/>
            <a:ext cx="2127593" cy="1538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更低成本更快更好把商品做出来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10" name="Object32">
            <a:extLst>
              <a:ext uri="{FF2B5EF4-FFF2-40B4-BE49-F238E27FC236}">
                <a16:creationId xmlns:a16="http://schemas.microsoft.com/office/drawing/2014/main" id="{641DBC8A-40DE-4AA5-AB9F-23E765BD9494}"/>
              </a:ext>
            </a:extLst>
          </p:cNvPr>
          <p:cNvSpPr txBox="1"/>
          <p:nvPr/>
        </p:nvSpPr>
        <p:spPr>
          <a:xfrm>
            <a:off x="4795010" y="5816598"/>
            <a:ext cx="2127593" cy="1538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更了解消费者喜欢什么商品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C710BF5-75B4-4EE1-BF17-7619E6A29F92}"/>
              </a:ext>
            </a:extLst>
          </p:cNvPr>
          <p:cNvCxnSpPr>
            <a:stCxn id="64" idx="6"/>
          </p:cNvCxnSpPr>
          <p:nvPr/>
        </p:nvCxnSpPr>
        <p:spPr>
          <a:xfrm>
            <a:off x="2600604" y="3976762"/>
            <a:ext cx="393396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7B4007D-5B5F-402D-ACBC-3190F8E655C0}"/>
              </a:ext>
            </a:extLst>
          </p:cNvPr>
          <p:cNvCxnSpPr>
            <a:stCxn id="70" idx="6"/>
            <a:endCxn id="73" idx="2"/>
          </p:cNvCxnSpPr>
          <p:nvPr/>
        </p:nvCxnSpPr>
        <p:spPr>
          <a:xfrm>
            <a:off x="4613100" y="3976762"/>
            <a:ext cx="504719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3790D1D3-8747-4388-9DB7-0FC696E92901}"/>
              </a:ext>
            </a:extLst>
          </p:cNvPr>
          <p:cNvCxnSpPr>
            <a:stCxn id="78" idx="2"/>
            <a:endCxn id="82" idx="0"/>
          </p:cNvCxnSpPr>
          <p:nvPr/>
        </p:nvCxnSpPr>
        <p:spPr>
          <a:xfrm>
            <a:off x="7596676" y="2284386"/>
            <a:ext cx="0" cy="3411075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0EF855B7-238C-4BEF-B9E4-85CA41AE939F}"/>
              </a:ext>
            </a:extLst>
          </p:cNvPr>
          <p:cNvCxnSpPr>
            <a:cxnSpLocks/>
          </p:cNvCxnSpPr>
          <p:nvPr/>
        </p:nvCxnSpPr>
        <p:spPr>
          <a:xfrm>
            <a:off x="6632367" y="3976762"/>
            <a:ext cx="964308" cy="14927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4" name="直接箭头连接符 113">
            <a:extLst>
              <a:ext uri="{FF2B5EF4-FFF2-40B4-BE49-F238E27FC236}">
                <a16:creationId xmlns:a16="http://schemas.microsoft.com/office/drawing/2014/main" id="{B0B9CBB0-88B8-4F31-9018-BACB59871804}"/>
              </a:ext>
            </a:extLst>
          </p:cNvPr>
          <p:cNvCxnSpPr>
            <a:cxnSpLocks/>
          </p:cNvCxnSpPr>
          <p:nvPr/>
        </p:nvCxnSpPr>
        <p:spPr>
          <a:xfrm flipH="1">
            <a:off x="9181084" y="2399296"/>
            <a:ext cx="3700" cy="505736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464AAE52-6678-4DCB-B0E0-75CCC7A4CF96}"/>
              </a:ext>
            </a:extLst>
          </p:cNvPr>
          <p:cNvCxnSpPr>
            <a:cxnSpLocks/>
            <a:endCxn id="86" idx="0"/>
          </p:cNvCxnSpPr>
          <p:nvPr/>
        </p:nvCxnSpPr>
        <p:spPr>
          <a:xfrm>
            <a:off x="9184784" y="3284144"/>
            <a:ext cx="0" cy="531599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7" name="直接箭头连接符 116">
            <a:extLst>
              <a:ext uri="{FF2B5EF4-FFF2-40B4-BE49-F238E27FC236}">
                <a16:creationId xmlns:a16="http://schemas.microsoft.com/office/drawing/2014/main" id="{6D6F7533-5188-4541-9BC7-38E166F4320C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9184784" y="4201754"/>
            <a:ext cx="2" cy="525878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0" name="Object32">
            <a:extLst>
              <a:ext uri="{FF2B5EF4-FFF2-40B4-BE49-F238E27FC236}">
                <a16:creationId xmlns:a16="http://schemas.microsoft.com/office/drawing/2014/main" id="{7C705D53-1EFA-41CE-B6AB-AAAA6319C44A}"/>
              </a:ext>
            </a:extLst>
          </p:cNvPr>
          <p:cNvSpPr txBox="1"/>
          <p:nvPr/>
        </p:nvSpPr>
        <p:spPr>
          <a:xfrm>
            <a:off x="9232949" y="2540570"/>
            <a:ext cx="1213439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设计服务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21" name="Object32">
            <a:extLst>
              <a:ext uri="{FF2B5EF4-FFF2-40B4-BE49-F238E27FC236}">
                <a16:creationId xmlns:a16="http://schemas.microsoft.com/office/drawing/2014/main" id="{A19A9B74-498C-4551-B711-2586BBAF38F3}"/>
              </a:ext>
            </a:extLst>
          </p:cNvPr>
          <p:cNvSpPr txBox="1"/>
          <p:nvPr/>
        </p:nvSpPr>
        <p:spPr>
          <a:xfrm>
            <a:off x="9232949" y="3438697"/>
            <a:ext cx="1213439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趋势新品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22" name="Object32">
            <a:extLst>
              <a:ext uri="{FF2B5EF4-FFF2-40B4-BE49-F238E27FC236}">
                <a16:creationId xmlns:a16="http://schemas.microsoft.com/office/drawing/2014/main" id="{11179A45-DFA2-418A-8250-CC343BEC005C}"/>
              </a:ext>
            </a:extLst>
          </p:cNvPr>
          <p:cNvSpPr txBox="1"/>
          <p:nvPr/>
        </p:nvSpPr>
        <p:spPr>
          <a:xfrm>
            <a:off x="9232949" y="4386265"/>
            <a:ext cx="1213439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必买新品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123" name="直接箭头连接符 122">
            <a:extLst>
              <a:ext uri="{FF2B5EF4-FFF2-40B4-BE49-F238E27FC236}">
                <a16:creationId xmlns:a16="http://schemas.microsoft.com/office/drawing/2014/main" id="{D2CB11AC-1667-4A7A-A6CE-EE124CBB18E4}"/>
              </a:ext>
            </a:extLst>
          </p:cNvPr>
          <p:cNvCxnSpPr>
            <a:cxnSpLocks/>
          </p:cNvCxnSpPr>
          <p:nvPr/>
        </p:nvCxnSpPr>
        <p:spPr>
          <a:xfrm>
            <a:off x="9184786" y="5106133"/>
            <a:ext cx="0" cy="484753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4" name="Object32">
            <a:extLst>
              <a:ext uri="{FF2B5EF4-FFF2-40B4-BE49-F238E27FC236}">
                <a16:creationId xmlns:a16="http://schemas.microsoft.com/office/drawing/2014/main" id="{BA8961C4-D37E-43BC-A16C-AB728C0807E9}"/>
              </a:ext>
            </a:extLst>
          </p:cNvPr>
          <p:cNvSpPr txBox="1"/>
          <p:nvPr/>
        </p:nvSpPr>
        <p:spPr>
          <a:xfrm>
            <a:off x="9232949" y="5248922"/>
            <a:ext cx="1213439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设计转译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965118675"/>
      </p:ext>
    </p:extLst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矩形 72">
            <a:extLst>
              <a:ext uri="{FF2B5EF4-FFF2-40B4-BE49-F238E27FC236}">
                <a16:creationId xmlns:a16="http://schemas.microsoft.com/office/drawing/2014/main" id="{6629A1AD-9655-4DA1-80EA-0F74E49FA176}"/>
              </a:ext>
            </a:extLst>
          </p:cNvPr>
          <p:cNvSpPr/>
          <p:nvPr/>
        </p:nvSpPr>
        <p:spPr>
          <a:xfrm>
            <a:off x="10238879" y="2549194"/>
            <a:ext cx="1265148" cy="1749755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74F9AD88-4BDF-4317-A543-B1291A7D7DFC}"/>
              </a:ext>
            </a:extLst>
          </p:cNvPr>
          <p:cNvSpPr/>
          <p:nvPr/>
        </p:nvSpPr>
        <p:spPr>
          <a:xfrm>
            <a:off x="660400" y="2549194"/>
            <a:ext cx="1265148" cy="1749755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C16B75D-5F67-452E-B47F-FC0D0C3CD67D}"/>
              </a:ext>
            </a:extLst>
          </p:cNvPr>
          <p:cNvSpPr/>
          <p:nvPr/>
        </p:nvSpPr>
        <p:spPr>
          <a:xfrm>
            <a:off x="2425114" y="1521086"/>
            <a:ext cx="7353886" cy="3763348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1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B29114B-D711-4B6D-AA22-E4A186701AD9}"/>
              </a:ext>
            </a:extLst>
          </p:cNvPr>
          <p:cNvSpPr/>
          <p:nvPr/>
        </p:nvSpPr>
        <p:spPr>
          <a:xfrm>
            <a:off x="3683000" y="2013699"/>
            <a:ext cx="4826000" cy="2781298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2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pic>
        <p:nvPicPr>
          <p:cNvPr id="2" name="Object 2" descr="Object 2">
            <a:extLst>
              <a:ext uri="{FF2B5EF4-FFF2-40B4-BE49-F238E27FC236}">
                <a16:creationId xmlns:a16="http://schemas.microsoft.com/office/drawing/2014/main" id="{6C24F45D-3747-4D34-8FFB-6E0740996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4054" y="1897010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CEBC54DE-77A7-4402-B9BE-77E57934746C}"/>
              </a:ext>
            </a:extLst>
          </p:cNvPr>
          <p:cNvSpPr/>
          <p:nvPr/>
        </p:nvSpPr>
        <p:spPr>
          <a:xfrm>
            <a:off x="5313198" y="2594798"/>
            <a:ext cx="1619100" cy="16191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" name="Object24">
            <a:extLst>
              <a:ext uri="{FF2B5EF4-FFF2-40B4-BE49-F238E27FC236}">
                <a16:creationId xmlns:a16="http://schemas.microsoft.com/office/drawing/2014/main" id="{32E26746-4E19-4D4E-A981-7F6015E7C2A5}"/>
              </a:ext>
            </a:extLst>
          </p:cNvPr>
          <p:cNvSpPr txBox="1"/>
          <p:nvPr/>
        </p:nvSpPr>
        <p:spPr>
          <a:xfrm>
            <a:off x="5542183" y="2964584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趋势设计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0" dirty="0">
                <a:solidFill>
                  <a:schemeClr val="bg1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D</a:t>
            </a:r>
            <a:r>
              <a:rPr lang="en-US" altLang="zh-CN" sz="1200" b="0" kern="0" dirty="0">
                <a:solidFill>
                  <a:schemeClr val="bg1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esigned by design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5" name="Object23">
            <a:extLst>
              <a:ext uri="{FF2B5EF4-FFF2-40B4-BE49-F238E27FC236}">
                <a16:creationId xmlns:a16="http://schemas.microsoft.com/office/drawing/2014/main" id="{0FE58444-5CFA-479D-A375-AD1A355295C1}"/>
              </a:ext>
            </a:extLst>
          </p:cNvPr>
          <p:cNvSpPr txBox="1"/>
          <p:nvPr/>
        </p:nvSpPr>
        <p:spPr>
          <a:xfrm>
            <a:off x="666750" y="800099"/>
            <a:ext cx="108585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趋势设计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6" name="Object24">
            <a:extLst>
              <a:ext uri="{FF2B5EF4-FFF2-40B4-BE49-F238E27FC236}">
                <a16:creationId xmlns:a16="http://schemas.microsoft.com/office/drawing/2014/main" id="{A143EDF1-4922-4E0D-97F0-0CDE6EDA94C2}"/>
              </a:ext>
            </a:extLst>
          </p:cNvPr>
          <p:cNvSpPr txBox="1"/>
          <p:nvPr/>
        </p:nvSpPr>
        <p:spPr>
          <a:xfrm>
            <a:off x="1752600" y="800099"/>
            <a:ext cx="277096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趋势认证</a:t>
            </a: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97D09995-D4F7-48B9-870F-5738AE049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49" y="1201681"/>
            <a:ext cx="292100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1B9CB118-2901-4513-A9A7-D6DAC9ACFE8B}"/>
              </a:ext>
            </a:extLst>
          </p:cNvPr>
          <p:cNvSpPr txBox="1"/>
          <p:nvPr/>
        </p:nvSpPr>
        <p:spPr>
          <a:xfrm>
            <a:off x="700087" y="1338714"/>
            <a:ext cx="2988970" cy="182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DESIGNED BY ALIBABA DESIGN</a:t>
            </a:r>
          </a:p>
        </p:txBody>
      </p:sp>
      <p:sp>
        <p:nvSpPr>
          <p:cNvPr id="10" name="Object24">
            <a:extLst>
              <a:ext uri="{FF2B5EF4-FFF2-40B4-BE49-F238E27FC236}">
                <a16:creationId xmlns:a16="http://schemas.microsoft.com/office/drawing/2014/main" id="{0DDBB924-31A1-4D32-86FB-F4AAB961785C}"/>
              </a:ext>
            </a:extLst>
          </p:cNvPr>
          <p:cNvSpPr txBox="1"/>
          <p:nvPr/>
        </p:nvSpPr>
        <p:spPr>
          <a:xfrm>
            <a:off x="5033850" y="2046209"/>
            <a:ext cx="2136415" cy="398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趋势选品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2" name="Object24">
            <a:extLst>
              <a:ext uri="{FF2B5EF4-FFF2-40B4-BE49-F238E27FC236}">
                <a16:creationId xmlns:a16="http://schemas.microsoft.com/office/drawing/2014/main" id="{BDE70FA4-F649-4DEB-8FA5-689AF688DD5D}"/>
              </a:ext>
            </a:extLst>
          </p:cNvPr>
          <p:cNvSpPr txBox="1"/>
          <p:nvPr/>
        </p:nvSpPr>
        <p:spPr>
          <a:xfrm>
            <a:off x="4603811" y="1479270"/>
            <a:ext cx="2996492" cy="4392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趋势认证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BA4629B1-D19A-47CF-A5D6-DA6766DD6776}"/>
              </a:ext>
            </a:extLst>
          </p:cNvPr>
          <p:cNvSpPr/>
          <p:nvPr/>
        </p:nvSpPr>
        <p:spPr>
          <a:xfrm>
            <a:off x="2626335" y="2594798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1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4" name="Object24">
            <a:extLst>
              <a:ext uri="{FF2B5EF4-FFF2-40B4-BE49-F238E27FC236}">
                <a16:creationId xmlns:a16="http://schemas.microsoft.com/office/drawing/2014/main" id="{7F2F1717-6766-426E-9BC2-9B6D943A0B38}"/>
              </a:ext>
            </a:extLst>
          </p:cNvPr>
          <p:cNvSpPr txBox="1"/>
          <p:nvPr/>
        </p:nvSpPr>
        <p:spPr>
          <a:xfrm>
            <a:off x="2855320" y="2964584"/>
            <a:ext cx="1161130" cy="464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分润产品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1980D3F1-7221-4434-8EE2-DD453B2DA376}"/>
              </a:ext>
            </a:extLst>
          </p:cNvPr>
          <p:cNvSpPr/>
          <p:nvPr/>
        </p:nvSpPr>
        <p:spPr>
          <a:xfrm>
            <a:off x="8000060" y="2594798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1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7" name="Object24">
            <a:extLst>
              <a:ext uri="{FF2B5EF4-FFF2-40B4-BE49-F238E27FC236}">
                <a16:creationId xmlns:a16="http://schemas.microsoft.com/office/drawing/2014/main" id="{D455B3D5-677D-4E29-8B63-9AF773819941}"/>
              </a:ext>
            </a:extLst>
          </p:cNvPr>
          <p:cNvSpPr txBox="1"/>
          <p:nvPr/>
        </p:nvSpPr>
        <p:spPr>
          <a:xfrm>
            <a:off x="8229045" y="2964584"/>
            <a:ext cx="1161130" cy="464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智美产品</a:t>
            </a:r>
          </a:p>
        </p:txBody>
      </p:sp>
      <p:sp>
        <p:nvSpPr>
          <p:cNvPr id="18" name="Object32">
            <a:extLst>
              <a:ext uri="{FF2B5EF4-FFF2-40B4-BE49-F238E27FC236}">
                <a16:creationId xmlns:a16="http://schemas.microsoft.com/office/drawing/2014/main" id="{328297C4-E1C1-4D92-9736-114CEC67DBC6}"/>
              </a:ext>
            </a:extLst>
          </p:cNvPr>
          <p:cNvSpPr txBox="1"/>
          <p:nvPr/>
        </p:nvSpPr>
        <p:spPr>
          <a:xfrm>
            <a:off x="2668701" y="3429802"/>
            <a:ext cx="1534368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更低成本更快更好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把商品做出来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9" name="Object32">
            <a:extLst>
              <a:ext uri="{FF2B5EF4-FFF2-40B4-BE49-F238E27FC236}">
                <a16:creationId xmlns:a16="http://schemas.microsoft.com/office/drawing/2014/main" id="{28F45D83-C353-40CA-B0C5-6FB5BD008E1C}"/>
              </a:ext>
            </a:extLst>
          </p:cNvPr>
          <p:cNvSpPr txBox="1"/>
          <p:nvPr/>
        </p:nvSpPr>
        <p:spPr>
          <a:xfrm>
            <a:off x="8190505" y="3429802"/>
            <a:ext cx="1238210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更了解消费者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喜欢什么商品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20" name="任意多边形: 形状 45">
            <a:extLst>
              <a:ext uri="{FF2B5EF4-FFF2-40B4-BE49-F238E27FC236}">
                <a16:creationId xmlns:a16="http://schemas.microsoft.com/office/drawing/2014/main" id="{3A2FC28D-540D-4D5F-AF0B-55A116D071FF}"/>
              </a:ext>
            </a:extLst>
          </p:cNvPr>
          <p:cNvSpPr/>
          <p:nvPr/>
        </p:nvSpPr>
        <p:spPr>
          <a:xfrm>
            <a:off x="4441938" y="3152906"/>
            <a:ext cx="526709" cy="499707"/>
          </a:xfrm>
          <a:custGeom>
            <a:avLst/>
            <a:gdLst>
              <a:gd name="connsiteX0" fmla="*/ 752911 w 752911"/>
              <a:gd name="connsiteY0" fmla="*/ 552539 h 714313"/>
              <a:gd name="connsiteX1" fmla="*/ 752911 w 752911"/>
              <a:gd name="connsiteY1" fmla="*/ 161836 h 714313"/>
              <a:gd name="connsiteX2" fmla="*/ 564676 w 752911"/>
              <a:gd name="connsiteY2" fmla="*/ 161836 h 714313"/>
              <a:gd name="connsiteX3" fmla="*/ 564676 w 752911"/>
              <a:gd name="connsiteY3" fmla="*/ 0 h 714313"/>
              <a:gd name="connsiteX4" fmla="*/ 0 w 752911"/>
              <a:gd name="connsiteY4" fmla="*/ 357157 h 714313"/>
              <a:gd name="connsiteX5" fmla="*/ 564676 w 752911"/>
              <a:gd name="connsiteY5" fmla="*/ 714314 h 714313"/>
              <a:gd name="connsiteX6" fmla="*/ 564676 w 752911"/>
              <a:gd name="connsiteY6" fmla="*/ 552539 h 714313"/>
              <a:gd name="connsiteX7" fmla="*/ 752911 w 752911"/>
              <a:gd name="connsiteY7" fmla="*/ 552539 h 714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2911" h="714313">
                <a:moveTo>
                  <a:pt x="752911" y="552539"/>
                </a:moveTo>
                <a:lnTo>
                  <a:pt x="752911" y="161836"/>
                </a:lnTo>
                <a:lnTo>
                  <a:pt x="564676" y="161836"/>
                </a:lnTo>
                <a:lnTo>
                  <a:pt x="564676" y="0"/>
                </a:lnTo>
                <a:lnTo>
                  <a:pt x="0" y="357157"/>
                </a:lnTo>
                <a:lnTo>
                  <a:pt x="564676" y="714314"/>
                </a:lnTo>
                <a:lnTo>
                  <a:pt x="564676" y="552539"/>
                </a:lnTo>
                <a:lnTo>
                  <a:pt x="752911" y="552539"/>
                </a:lnTo>
                <a:close/>
              </a:path>
            </a:pathLst>
          </a:custGeom>
          <a:gradFill>
            <a:gsLst>
              <a:gs pos="0">
                <a:srgbClr val="3C5DEC"/>
              </a:gs>
              <a:gs pos="93000">
                <a:srgbClr val="3C5DEC">
                  <a:alpha val="0"/>
                </a:srgbClr>
              </a:gs>
            </a:gsLst>
            <a:lin ang="0" scaled="0"/>
          </a:gradFill>
          <a:ln w="3175" cap="flat">
            <a:gradFill>
              <a:gsLst>
                <a:gs pos="90000">
                  <a:srgbClr val="3C5DEC">
                    <a:alpha val="0"/>
                  </a:srgbClr>
                </a:gs>
                <a:gs pos="0">
                  <a:srgbClr val="3C5DEC"/>
                </a:gs>
              </a:gsLst>
              <a:lin ang="0" scaled="0"/>
            </a:gra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sp>
        <p:nvSpPr>
          <p:cNvPr id="21" name="任意多边形: 形状 45">
            <a:extLst>
              <a:ext uri="{FF2B5EF4-FFF2-40B4-BE49-F238E27FC236}">
                <a16:creationId xmlns:a16="http://schemas.microsoft.com/office/drawing/2014/main" id="{543305AA-97F1-4B6B-A1AA-E7651A4346A1}"/>
              </a:ext>
            </a:extLst>
          </p:cNvPr>
          <p:cNvSpPr/>
          <p:nvPr/>
        </p:nvSpPr>
        <p:spPr>
          <a:xfrm flipH="1">
            <a:off x="7229267" y="3152906"/>
            <a:ext cx="526709" cy="499707"/>
          </a:xfrm>
          <a:custGeom>
            <a:avLst/>
            <a:gdLst>
              <a:gd name="connsiteX0" fmla="*/ 752911 w 752911"/>
              <a:gd name="connsiteY0" fmla="*/ 552539 h 714313"/>
              <a:gd name="connsiteX1" fmla="*/ 752911 w 752911"/>
              <a:gd name="connsiteY1" fmla="*/ 161836 h 714313"/>
              <a:gd name="connsiteX2" fmla="*/ 564676 w 752911"/>
              <a:gd name="connsiteY2" fmla="*/ 161836 h 714313"/>
              <a:gd name="connsiteX3" fmla="*/ 564676 w 752911"/>
              <a:gd name="connsiteY3" fmla="*/ 0 h 714313"/>
              <a:gd name="connsiteX4" fmla="*/ 0 w 752911"/>
              <a:gd name="connsiteY4" fmla="*/ 357157 h 714313"/>
              <a:gd name="connsiteX5" fmla="*/ 564676 w 752911"/>
              <a:gd name="connsiteY5" fmla="*/ 714314 h 714313"/>
              <a:gd name="connsiteX6" fmla="*/ 564676 w 752911"/>
              <a:gd name="connsiteY6" fmla="*/ 552539 h 714313"/>
              <a:gd name="connsiteX7" fmla="*/ 752911 w 752911"/>
              <a:gd name="connsiteY7" fmla="*/ 552539 h 714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2911" h="714313">
                <a:moveTo>
                  <a:pt x="752911" y="552539"/>
                </a:moveTo>
                <a:lnTo>
                  <a:pt x="752911" y="161836"/>
                </a:lnTo>
                <a:lnTo>
                  <a:pt x="564676" y="161836"/>
                </a:lnTo>
                <a:lnTo>
                  <a:pt x="564676" y="0"/>
                </a:lnTo>
                <a:lnTo>
                  <a:pt x="0" y="357157"/>
                </a:lnTo>
                <a:lnTo>
                  <a:pt x="564676" y="714314"/>
                </a:lnTo>
                <a:lnTo>
                  <a:pt x="564676" y="552539"/>
                </a:lnTo>
                <a:lnTo>
                  <a:pt x="752911" y="552539"/>
                </a:lnTo>
                <a:close/>
              </a:path>
            </a:pathLst>
          </a:custGeom>
          <a:gradFill>
            <a:gsLst>
              <a:gs pos="0">
                <a:srgbClr val="3C5DEC"/>
              </a:gs>
              <a:gs pos="93000">
                <a:srgbClr val="3C5DEC">
                  <a:alpha val="0"/>
                </a:srgbClr>
              </a:gs>
            </a:gsLst>
            <a:lin ang="0" scaled="0"/>
          </a:gradFill>
          <a:ln w="3175" cap="flat">
            <a:gradFill>
              <a:gsLst>
                <a:gs pos="90000">
                  <a:srgbClr val="3C5DEC">
                    <a:alpha val="0"/>
                  </a:srgbClr>
                </a:gs>
                <a:gs pos="0">
                  <a:srgbClr val="3C5DEC"/>
                </a:gs>
              </a:gsLst>
              <a:lin ang="0" scaled="0"/>
            </a:gra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latin typeface="OPPOSans B" pitchFamily="18" charset="-122"/>
              <a:ea typeface="OPPOSans B" pitchFamily="18" charset="-122"/>
              <a:cs typeface="OPPOSans B" pitchFamily="18" charset="-122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5B4DA9F-6F42-4DDE-83A6-4DADD0AF35EA}"/>
              </a:ext>
            </a:extLst>
          </p:cNvPr>
          <p:cNvGrpSpPr/>
          <p:nvPr/>
        </p:nvGrpSpPr>
        <p:grpSpPr>
          <a:xfrm>
            <a:off x="686255" y="2767380"/>
            <a:ext cx="1213439" cy="1313382"/>
            <a:chOff x="572783" y="2698535"/>
            <a:chExt cx="1213439" cy="1313382"/>
          </a:xfrm>
        </p:grpSpPr>
        <p:sp>
          <p:nvSpPr>
            <p:cNvPr id="22" name="Object32">
              <a:extLst>
                <a:ext uri="{FF2B5EF4-FFF2-40B4-BE49-F238E27FC236}">
                  <a16:creationId xmlns:a16="http://schemas.microsoft.com/office/drawing/2014/main" id="{297E168E-E622-41DC-851C-6B58D7F3F2CD}"/>
                </a:ext>
              </a:extLst>
            </p:cNvPr>
            <p:cNvSpPr txBox="1"/>
            <p:nvPr/>
          </p:nvSpPr>
          <p:spPr>
            <a:xfrm>
              <a:off x="572783" y="2785424"/>
              <a:ext cx="1213439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创新研究机构</a:t>
              </a:r>
              <a:endPara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875A3305-6C4F-4D24-BBEA-A92291CE8079}"/>
                </a:ext>
              </a:extLst>
            </p:cNvPr>
            <p:cNvSpPr/>
            <p:nvPr/>
          </p:nvSpPr>
          <p:spPr>
            <a:xfrm>
              <a:off x="660400" y="2698535"/>
              <a:ext cx="1038205" cy="360840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4" name="Object32">
              <a:extLst>
                <a:ext uri="{FF2B5EF4-FFF2-40B4-BE49-F238E27FC236}">
                  <a16:creationId xmlns:a16="http://schemas.microsoft.com/office/drawing/2014/main" id="{26CF90B4-CC19-40ED-AE46-7D0DBE504D62}"/>
                </a:ext>
              </a:extLst>
            </p:cNvPr>
            <p:cNvSpPr txBox="1"/>
            <p:nvPr/>
          </p:nvSpPr>
          <p:spPr>
            <a:xfrm>
              <a:off x="572783" y="3261695"/>
              <a:ext cx="1213439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设计机构</a:t>
              </a: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3237DF4-BECB-4A92-A97E-16EC7E52FDA5}"/>
                </a:ext>
              </a:extLst>
            </p:cNvPr>
            <p:cNvSpPr/>
            <p:nvPr/>
          </p:nvSpPr>
          <p:spPr>
            <a:xfrm>
              <a:off x="660400" y="3174806"/>
              <a:ext cx="1038205" cy="360840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6" name="Object32">
              <a:extLst>
                <a:ext uri="{FF2B5EF4-FFF2-40B4-BE49-F238E27FC236}">
                  <a16:creationId xmlns:a16="http://schemas.microsoft.com/office/drawing/2014/main" id="{E1D67EE5-5B33-4B9A-BB09-FA1026587763}"/>
                </a:ext>
              </a:extLst>
            </p:cNvPr>
            <p:cNvSpPr txBox="1"/>
            <p:nvPr/>
          </p:nvSpPr>
          <p:spPr>
            <a:xfrm>
              <a:off x="572783" y="3737966"/>
              <a:ext cx="1213439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en-US" altLang="zh-CN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CMF</a:t>
              </a: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供应链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CE2A1638-31A7-4855-84BD-0F5191E09E43}"/>
                </a:ext>
              </a:extLst>
            </p:cNvPr>
            <p:cNvSpPr/>
            <p:nvPr/>
          </p:nvSpPr>
          <p:spPr>
            <a:xfrm>
              <a:off x="660400" y="3651077"/>
              <a:ext cx="1038205" cy="360840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D81C5EBE-2F11-4199-885E-7E0A2375C404}"/>
              </a:ext>
            </a:extLst>
          </p:cNvPr>
          <p:cNvGrpSpPr/>
          <p:nvPr/>
        </p:nvGrpSpPr>
        <p:grpSpPr>
          <a:xfrm>
            <a:off x="10264734" y="2767380"/>
            <a:ext cx="1213439" cy="1313382"/>
            <a:chOff x="10393078" y="2698535"/>
            <a:chExt cx="1213439" cy="1313382"/>
          </a:xfrm>
        </p:grpSpPr>
        <p:sp>
          <p:nvSpPr>
            <p:cNvPr id="28" name="Object32">
              <a:extLst>
                <a:ext uri="{FF2B5EF4-FFF2-40B4-BE49-F238E27FC236}">
                  <a16:creationId xmlns:a16="http://schemas.microsoft.com/office/drawing/2014/main" id="{93A3BA42-5D82-49D2-B3C1-07A238FD7898}"/>
                </a:ext>
              </a:extLst>
            </p:cNvPr>
            <p:cNvSpPr txBox="1"/>
            <p:nvPr/>
          </p:nvSpPr>
          <p:spPr>
            <a:xfrm>
              <a:off x="10393078" y="2785424"/>
              <a:ext cx="1213439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审美数据</a:t>
              </a:r>
              <a:endPara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359AA42D-D5E7-448A-9B51-2354392A5B82}"/>
                </a:ext>
              </a:extLst>
            </p:cNvPr>
            <p:cNvSpPr/>
            <p:nvPr/>
          </p:nvSpPr>
          <p:spPr>
            <a:xfrm>
              <a:off x="10480695" y="2698535"/>
              <a:ext cx="1038205" cy="360840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30" name="Object32">
              <a:extLst>
                <a:ext uri="{FF2B5EF4-FFF2-40B4-BE49-F238E27FC236}">
                  <a16:creationId xmlns:a16="http://schemas.microsoft.com/office/drawing/2014/main" id="{1F94E40C-F5E0-49CE-80E1-E33491D03334}"/>
                </a:ext>
              </a:extLst>
            </p:cNvPr>
            <p:cNvSpPr txBox="1"/>
            <p:nvPr/>
          </p:nvSpPr>
          <p:spPr>
            <a:xfrm>
              <a:off x="10393078" y="3261695"/>
              <a:ext cx="1213439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趋势报告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90969396-F6A3-49FC-BA7D-41A66301D94E}"/>
                </a:ext>
              </a:extLst>
            </p:cNvPr>
            <p:cNvSpPr/>
            <p:nvPr/>
          </p:nvSpPr>
          <p:spPr>
            <a:xfrm>
              <a:off x="10480695" y="3174806"/>
              <a:ext cx="1038205" cy="360840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32" name="Object32">
              <a:extLst>
                <a:ext uri="{FF2B5EF4-FFF2-40B4-BE49-F238E27FC236}">
                  <a16:creationId xmlns:a16="http://schemas.microsoft.com/office/drawing/2014/main" id="{5E3B900C-5439-4503-A901-6B2ABFF86D20}"/>
                </a:ext>
              </a:extLst>
            </p:cNvPr>
            <p:cNvSpPr txBox="1"/>
            <p:nvPr/>
          </p:nvSpPr>
          <p:spPr>
            <a:xfrm>
              <a:off x="10393078" y="3737966"/>
              <a:ext cx="1213439" cy="1872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000" b="0" i="0" u="none" strike="noStrike" kern="0" cap="none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设计指引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3A31E08B-9ADD-475E-921D-8FB4E5003E79}"/>
                </a:ext>
              </a:extLst>
            </p:cNvPr>
            <p:cNvSpPr/>
            <p:nvPr/>
          </p:nvSpPr>
          <p:spPr>
            <a:xfrm>
              <a:off x="10480695" y="3651077"/>
              <a:ext cx="1038205" cy="360840"/>
            </a:xfrm>
            <a:prstGeom prst="rect">
              <a:avLst/>
            </a:prstGeom>
            <a:noFill/>
            <a:ln w="12700" cap="flat">
              <a:solidFill>
                <a:schemeClr val="tx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7953ECD8-7E49-400B-B3E5-8990568F64CD}"/>
              </a:ext>
            </a:extLst>
          </p:cNvPr>
          <p:cNvSpPr/>
          <p:nvPr/>
        </p:nvSpPr>
        <p:spPr>
          <a:xfrm>
            <a:off x="2626335" y="5489356"/>
            <a:ext cx="1619099" cy="378501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ea"/>
              <a:ea typeface="+mj-ea"/>
              <a:cs typeface="+mj-cs"/>
              <a:sym typeface="等线"/>
            </a:endParaRPr>
          </a:p>
        </p:txBody>
      </p:sp>
      <p:sp>
        <p:nvSpPr>
          <p:cNvPr id="46" name="Object32">
            <a:extLst>
              <a:ext uri="{FF2B5EF4-FFF2-40B4-BE49-F238E27FC236}">
                <a16:creationId xmlns:a16="http://schemas.microsoft.com/office/drawing/2014/main" id="{ECF4AEE2-8511-45E5-BC12-F97D540934AF}"/>
              </a:ext>
            </a:extLst>
          </p:cNvPr>
          <p:cNvSpPr txBox="1"/>
          <p:nvPr/>
        </p:nvSpPr>
        <p:spPr>
          <a:xfrm>
            <a:off x="2793778" y="5566235"/>
            <a:ext cx="1284212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rPr>
              <a:t>商家</a:t>
            </a:r>
            <a:endParaRPr kumimoji="0" sz="12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5178A2BB-B9BE-4747-AB8C-4225C2BD7E8C}"/>
              </a:ext>
            </a:extLst>
          </p:cNvPr>
          <p:cNvSpPr/>
          <p:nvPr/>
        </p:nvSpPr>
        <p:spPr>
          <a:xfrm>
            <a:off x="5311489" y="5489356"/>
            <a:ext cx="1619098" cy="378501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8" name="Object32">
            <a:extLst>
              <a:ext uri="{FF2B5EF4-FFF2-40B4-BE49-F238E27FC236}">
                <a16:creationId xmlns:a16="http://schemas.microsoft.com/office/drawing/2014/main" id="{13FEDF68-CE5D-4ED4-91FD-1C8C66C39F0F}"/>
              </a:ext>
            </a:extLst>
          </p:cNvPr>
          <p:cNvSpPr txBox="1"/>
          <p:nvPr/>
        </p:nvSpPr>
        <p:spPr>
          <a:xfrm>
            <a:off x="5478933" y="5566235"/>
            <a:ext cx="1284211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rPr>
              <a:t>天猫淘宝</a:t>
            </a:r>
            <a:endParaRPr kumimoji="0" sz="12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FEDF4CB9-A8B2-46EC-AF12-0B2785ABBD15}"/>
              </a:ext>
            </a:extLst>
          </p:cNvPr>
          <p:cNvSpPr/>
          <p:nvPr/>
        </p:nvSpPr>
        <p:spPr>
          <a:xfrm>
            <a:off x="8000062" y="5489356"/>
            <a:ext cx="1619098" cy="378501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ea"/>
              <a:ea typeface="+mj-ea"/>
              <a:cs typeface="+mj-cs"/>
              <a:sym typeface="等线"/>
            </a:endParaRPr>
          </a:p>
        </p:txBody>
      </p:sp>
      <p:sp>
        <p:nvSpPr>
          <p:cNvPr id="50" name="Object32">
            <a:extLst>
              <a:ext uri="{FF2B5EF4-FFF2-40B4-BE49-F238E27FC236}">
                <a16:creationId xmlns:a16="http://schemas.microsoft.com/office/drawing/2014/main" id="{6AE30838-F70F-402F-8A41-19E766426756}"/>
              </a:ext>
            </a:extLst>
          </p:cNvPr>
          <p:cNvSpPr txBox="1"/>
          <p:nvPr/>
        </p:nvSpPr>
        <p:spPr>
          <a:xfrm>
            <a:off x="8125553" y="5566235"/>
            <a:ext cx="1284211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rPr>
              <a:t>消费者</a:t>
            </a:r>
            <a:endParaRPr kumimoji="0" sz="12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53" name="Object32">
            <a:extLst>
              <a:ext uri="{FF2B5EF4-FFF2-40B4-BE49-F238E27FC236}">
                <a16:creationId xmlns:a16="http://schemas.microsoft.com/office/drawing/2014/main" id="{66F9DE7B-9E92-4C4B-ADF1-CC207BA53333}"/>
              </a:ext>
            </a:extLst>
          </p:cNvPr>
          <p:cNvSpPr txBox="1"/>
          <p:nvPr/>
        </p:nvSpPr>
        <p:spPr>
          <a:xfrm>
            <a:off x="2572840" y="5986726"/>
            <a:ext cx="1726517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头部商家 中小商家 产业带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54" name="Object32">
            <a:extLst>
              <a:ext uri="{FF2B5EF4-FFF2-40B4-BE49-F238E27FC236}">
                <a16:creationId xmlns:a16="http://schemas.microsoft.com/office/drawing/2014/main" id="{06F17ADD-65FD-4F39-8365-5F54918B8129}"/>
              </a:ext>
            </a:extLst>
          </p:cNvPr>
          <p:cNvSpPr txBox="1"/>
          <p:nvPr/>
        </p:nvSpPr>
        <p:spPr>
          <a:xfrm>
            <a:off x="5084280" y="5986726"/>
            <a:ext cx="2085985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趋势会场 趋势内容 趋势搜索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55" name="Object32">
            <a:extLst>
              <a:ext uri="{FF2B5EF4-FFF2-40B4-BE49-F238E27FC236}">
                <a16:creationId xmlns:a16="http://schemas.microsoft.com/office/drawing/2014/main" id="{50EBBF73-4242-4976-AFB7-EB9D51F25BE9}"/>
              </a:ext>
            </a:extLst>
          </p:cNvPr>
          <p:cNvSpPr txBox="1"/>
          <p:nvPr/>
        </p:nvSpPr>
        <p:spPr>
          <a:xfrm>
            <a:off x="8037315" y="5986726"/>
            <a:ext cx="1581845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8300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万新品重度人群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lang="en-US" altLang="zh-CN" sz="1000" kern="0" dirty="0">
                <a:solidFill>
                  <a:schemeClr val="accent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6000</a:t>
            </a:r>
            <a:r>
              <a:rPr lang="zh-CN" altLang="en-US" sz="1000" kern="0" dirty="0">
                <a:solidFill>
                  <a:schemeClr val="accent1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万新品易感人群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A982C78C-88F6-4D00-8B4E-F0E9A8C7BFCD}"/>
              </a:ext>
            </a:extLst>
          </p:cNvPr>
          <p:cNvCxnSpPr>
            <a:cxnSpLocks/>
            <a:stCxn id="13" idx="4"/>
            <a:endCxn id="45" idx="0"/>
          </p:cNvCxnSpPr>
          <p:nvPr/>
        </p:nvCxnSpPr>
        <p:spPr>
          <a:xfrm>
            <a:off x="3435885" y="4213898"/>
            <a:ext cx="0" cy="1275458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68F44223-3A23-4038-B5C8-C7ECCB1B4B3D}"/>
              </a:ext>
            </a:extLst>
          </p:cNvPr>
          <p:cNvCxnSpPr>
            <a:stCxn id="45" idx="3"/>
            <a:endCxn id="47" idx="1"/>
          </p:cNvCxnSpPr>
          <p:nvPr/>
        </p:nvCxnSpPr>
        <p:spPr>
          <a:xfrm>
            <a:off x="4245434" y="5678607"/>
            <a:ext cx="1066055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BE86A323-ACCD-4B06-9CC8-95C3F38EFABC}"/>
              </a:ext>
            </a:extLst>
          </p:cNvPr>
          <p:cNvCxnSpPr>
            <a:stCxn id="47" idx="3"/>
            <a:endCxn id="49" idx="1"/>
          </p:cNvCxnSpPr>
          <p:nvPr/>
        </p:nvCxnSpPr>
        <p:spPr>
          <a:xfrm>
            <a:off x="6930587" y="5678607"/>
            <a:ext cx="1069475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B10FDCA9-E3C8-4C31-A458-98B249D26005}"/>
              </a:ext>
            </a:extLst>
          </p:cNvPr>
          <p:cNvCxnSpPr>
            <a:stCxn id="49" idx="0"/>
            <a:endCxn id="15" idx="4"/>
          </p:cNvCxnSpPr>
          <p:nvPr/>
        </p:nvCxnSpPr>
        <p:spPr>
          <a:xfrm flipH="1" flipV="1">
            <a:off x="8809610" y="4213898"/>
            <a:ext cx="1" cy="1275458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Object32">
            <a:extLst>
              <a:ext uri="{FF2B5EF4-FFF2-40B4-BE49-F238E27FC236}">
                <a16:creationId xmlns:a16="http://schemas.microsoft.com/office/drawing/2014/main" id="{59FA13BB-7DD6-4AA2-9ECC-DA49DC2B2553}"/>
              </a:ext>
            </a:extLst>
          </p:cNvPr>
          <p:cNvSpPr txBox="1"/>
          <p:nvPr/>
        </p:nvSpPr>
        <p:spPr>
          <a:xfrm>
            <a:off x="2829164" y="4895157"/>
            <a:ext cx="1213439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设计服务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69" name="Object32">
            <a:extLst>
              <a:ext uri="{FF2B5EF4-FFF2-40B4-BE49-F238E27FC236}">
                <a16:creationId xmlns:a16="http://schemas.microsoft.com/office/drawing/2014/main" id="{600B3AFD-5E18-4917-A7D4-4F853B178C75}"/>
              </a:ext>
            </a:extLst>
          </p:cNvPr>
          <p:cNvSpPr txBox="1"/>
          <p:nvPr/>
        </p:nvSpPr>
        <p:spPr>
          <a:xfrm>
            <a:off x="4477560" y="5712411"/>
            <a:ext cx="1213439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趋势新品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70" name="Object32">
            <a:extLst>
              <a:ext uri="{FF2B5EF4-FFF2-40B4-BE49-F238E27FC236}">
                <a16:creationId xmlns:a16="http://schemas.microsoft.com/office/drawing/2014/main" id="{1D494514-6D67-4094-BD8C-E22055FE8A4E}"/>
              </a:ext>
            </a:extLst>
          </p:cNvPr>
          <p:cNvSpPr txBox="1"/>
          <p:nvPr/>
        </p:nvSpPr>
        <p:spPr>
          <a:xfrm>
            <a:off x="7170265" y="5719066"/>
            <a:ext cx="1213439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必买新品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71" name="Object32">
            <a:extLst>
              <a:ext uri="{FF2B5EF4-FFF2-40B4-BE49-F238E27FC236}">
                <a16:creationId xmlns:a16="http://schemas.microsoft.com/office/drawing/2014/main" id="{92359681-4110-4B27-A15B-B86273D4F110}"/>
              </a:ext>
            </a:extLst>
          </p:cNvPr>
          <p:cNvSpPr txBox="1"/>
          <p:nvPr/>
        </p:nvSpPr>
        <p:spPr>
          <a:xfrm>
            <a:off x="8916408" y="4901578"/>
            <a:ext cx="1213439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设计转译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40BFF7A0-D288-420C-9E1C-E6909939CBE9}"/>
              </a:ext>
            </a:extLst>
          </p:cNvPr>
          <p:cNvCxnSpPr>
            <a:stCxn id="13" idx="2"/>
            <a:endCxn id="72" idx="3"/>
          </p:cNvCxnSpPr>
          <p:nvPr/>
        </p:nvCxnSpPr>
        <p:spPr>
          <a:xfrm flipH="1">
            <a:off x="1925548" y="3404348"/>
            <a:ext cx="700787" cy="19724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BF57BFF7-1E60-40A8-B64C-2907EA13667E}"/>
              </a:ext>
            </a:extLst>
          </p:cNvPr>
          <p:cNvCxnSpPr>
            <a:stCxn id="15" idx="6"/>
            <a:endCxn id="30" idx="1"/>
          </p:cNvCxnSpPr>
          <p:nvPr/>
        </p:nvCxnSpPr>
        <p:spPr>
          <a:xfrm>
            <a:off x="9619160" y="3404348"/>
            <a:ext cx="645574" cy="19808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155327909"/>
      </p:ext>
    </p:extLst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23">
            <a:extLst>
              <a:ext uri="{FF2B5EF4-FFF2-40B4-BE49-F238E27FC236}">
                <a16:creationId xmlns:a16="http://schemas.microsoft.com/office/drawing/2014/main" id="{8368368D-3600-42DF-AA81-CD73DC4B02B1}"/>
              </a:ext>
            </a:extLst>
          </p:cNvPr>
          <p:cNvSpPr txBox="1"/>
          <p:nvPr/>
        </p:nvSpPr>
        <p:spPr>
          <a:xfrm>
            <a:off x="666749" y="800099"/>
            <a:ext cx="2149021" cy="22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用户品牌心智链路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4" name="Object24">
            <a:extLst>
              <a:ext uri="{FF2B5EF4-FFF2-40B4-BE49-F238E27FC236}">
                <a16:creationId xmlns:a16="http://schemas.microsoft.com/office/drawing/2014/main" id="{AF56A38D-4147-4150-8137-C5D8F99E8664}"/>
              </a:ext>
            </a:extLst>
          </p:cNvPr>
          <p:cNvSpPr txBox="1"/>
          <p:nvPr/>
        </p:nvSpPr>
        <p:spPr>
          <a:xfrm>
            <a:off x="2761343" y="800099"/>
            <a:ext cx="277096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品牌价值</a:t>
            </a:r>
          </a:p>
        </p:txBody>
      </p:sp>
      <p:pic>
        <p:nvPicPr>
          <p:cNvPr id="5" name="Object 1" descr="Object 1">
            <a:extLst>
              <a:ext uri="{FF2B5EF4-FFF2-40B4-BE49-F238E27FC236}">
                <a16:creationId xmlns:a16="http://schemas.microsoft.com/office/drawing/2014/main" id="{2E2F7A68-0FB5-4D7C-94A8-75EEC9D91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1743075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Object25">
            <a:extLst>
              <a:ext uri="{FF2B5EF4-FFF2-40B4-BE49-F238E27FC236}">
                <a16:creationId xmlns:a16="http://schemas.microsoft.com/office/drawing/2014/main" id="{BB2E7880-F1C9-4749-9B75-A30469C20A48}"/>
              </a:ext>
            </a:extLst>
          </p:cNvPr>
          <p:cNvSpPr txBox="1"/>
          <p:nvPr/>
        </p:nvSpPr>
        <p:spPr>
          <a:xfrm>
            <a:off x="700087" y="1338714"/>
            <a:ext cx="1676401" cy="182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品牌一致性持续传递</a:t>
            </a:r>
            <a:endParaRPr lang="en-US" altLang="zh-CN" b="0" kern="0" dirty="0">
              <a:latin typeface="OPPOSans R"/>
              <a:ea typeface="OPPOSans R"/>
            </a:endParaRPr>
          </a:p>
        </p:txBody>
      </p:sp>
      <p:pic>
        <p:nvPicPr>
          <p:cNvPr id="7" name="Object 2" descr="Object 2">
            <a:extLst>
              <a:ext uri="{FF2B5EF4-FFF2-40B4-BE49-F238E27FC236}">
                <a16:creationId xmlns:a16="http://schemas.microsoft.com/office/drawing/2014/main" id="{04B71444-EDA3-4406-93C6-F7BE7BECF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4054" y="1986113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椭圆 7">
            <a:extLst>
              <a:ext uri="{FF2B5EF4-FFF2-40B4-BE49-F238E27FC236}">
                <a16:creationId xmlns:a16="http://schemas.microsoft.com/office/drawing/2014/main" id="{FF7FF46A-A1F6-4A28-91DF-F8A0B0D8C803}"/>
              </a:ext>
            </a:extLst>
          </p:cNvPr>
          <p:cNvSpPr/>
          <p:nvPr/>
        </p:nvSpPr>
        <p:spPr>
          <a:xfrm>
            <a:off x="5313198" y="2683901"/>
            <a:ext cx="1619100" cy="16191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" name="Object24">
            <a:extLst>
              <a:ext uri="{FF2B5EF4-FFF2-40B4-BE49-F238E27FC236}">
                <a16:creationId xmlns:a16="http://schemas.microsoft.com/office/drawing/2014/main" id="{431AE5DA-42CB-49F4-9E98-6F98C63B525C}"/>
              </a:ext>
            </a:extLst>
          </p:cNvPr>
          <p:cNvSpPr txBox="1"/>
          <p:nvPr/>
        </p:nvSpPr>
        <p:spPr>
          <a:xfrm>
            <a:off x="5542183" y="3053687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品牌一致性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持续传递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1747B783-869B-4471-B310-2E789D5726C0}"/>
              </a:ext>
            </a:extLst>
          </p:cNvPr>
          <p:cNvSpPr/>
          <p:nvPr/>
        </p:nvSpPr>
        <p:spPr>
          <a:xfrm>
            <a:off x="2950185" y="1544586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1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2" name="Object24">
            <a:extLst>
              <a:ext uri="{FF2B5EF4-FFF2-40B4-BE49-F238E27FC236}">
                <a16:creationId xmlns:a16="http://schemas.microsoft.com/office/drawing/2014/main" id="{92979BCB-1072-45AC-9217-DAD4138ACFC4}"/>
              </a:ext>
            </a:extLst>
          </p:cNvPr>
          <p:cNvSpPr txBox="1"/>
          <p:nvPr/>
        </p:nvSpPr>
        <p:spPr>
          <a:xfrm>
            <a:off x="2992551" y="1914372"/>
            <a:ext cx="1534368" cy="464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品牌形象建立</a:t>
            </a:r>
          </a:p>
        </p:txBody>
      </p:sp>
      <p:sp>
        <p:nvSpPr>
          <p:cNvPr id="13" name="Object32">
            <a:extLst>
              <a:ext uri="{FF2B5EF4-FFF2-40B4-BE49-F238E27FC236}">
                <a16:creationId xmlns:a16="http://schemas.microsoft.com/office/drawing/2014/main" id="{42ABB8D6-93AD-45B8-807B-40B2EB86181A}"/>
              </a:ext>
            </a:extLst>
          </p:cNvPr>
          <p:cNvSpPr txBox="1"/>
          <p:nvPr/>
        </p:nvSpPr>
        <p:spPr>
          <a:xfrm>
            <a:off x="2992551" y="2379590"/>
            <a:ext cx="1534368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新用户</a:t>
            </a: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&amp;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潜在用户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建立认知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9A5A0517-DA15-4870-B173-CDAE3F1D9644}"/>
              </a:ext>
            </a:extLst>
          </p:cNvPr>
          <p:cNvSpPr/>
          <p:nvPr/>
        </p:nvSpPr>
        <p:spPr>
          <a:xfrm>
            <a:off x="7676211" y="1544586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1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5" name="Object24">
            <a:extLst>
              <a:ext uri="{FF2B5EF4-FFF2-40B4-BE49-F238E27FC236}">
                <a16:creationId xmlns:a16="http://schemas.microsoft.com/office/drawing/2014/main" id="{D4235CD6-A459-44B6-938B-B8ADA9555E42}"/>
              </a:ext>
            </a:extLst>
          </p:cNvPr>
          <p:cNvSpPr txBox="1"/>
          <p:nvPr/>
        </p:nvSpPr>
        <p:spPr>
          <a:xfrm>
            <a:off x="7905196" y="1914372"/>
            <a:ext cx="1161130" cy="464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品牌心智强化</a:t>
            </a:r>
          </a:p>
        </p:txBody>
      </p:sp>
      <p:sp>
        <p:nvSpPr>
          <p:cNvPr id="16" name="Object32">
            <a:extLst>
              <a:ext uri="{FF2B5EF4-FFF2-40B4-BE49-F238E27FC236}">
                <a16:creationId xmlns:a16="http://schemas.microsoft.com/office/drawing/2014/main" id="{031EB67F-D66D-4DC8-826B-E6B69310F796}"/>
              </a:ext>
            </a:extLst>
          </p:cNvPr>
          <p:cNvSpPr txBox="1"/>
          <p:nvPr/>
        </p:nvSpPr>
        <p:spPr>
          <a:xfrm>
            <a:off x="7718577" y="2379590"/>
            <a:ext cx="1534368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意向用户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提升认同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8745E645-0E1E-4ABC-A53F-2C0A43791BFC}"/>
              </a:ext>
            </a:extLst>
          </p:cNvPr>
          <p:cNvSpPr/>
          <p:nvPr/>
        </p:nvSpPr>
        <p:spPr>
          <a:xfrm>
            <a:off x="5313198" y="4666010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1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8" name="Object24">
            <a:extLst>
              <a:ext uri="{FF2B5EF4-FFF2-40B4-BE49-F238E27FC236}">
                <a16:creationId xmlns:a16="http://schemas.microsoft.com/office/drawing/2014/main" id="{31C05A0A-214F-4BD6-BD08-607C30AB0B3E}"/>
              </a:ext>
            </a:extLst>
          </p:cNvPr>
          <p:cNvSpPr txBox="1"/>
          <p:nvPr/>
        </p:nvSpPr>
        <p:spPr>
          <a:xfrm>
            <a:off x="5542183" y="4869108"/>
            <a:ext cx="1161130" cy="631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品牌价值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全链路透传</a:t>
            </a:r>
          </a:p>
        </p:txBody>
      </p:sp>
      <p:sp>
        <p:nvSpPr>
          <p:cNvPr id="19" name="Object32">
            <a:extLst>
              <a:ext uri="{FF2B5EF4-FFF2-40B4-BE49-F238E27FC236}">
                <a16:creationId xmlns:a16="http://schemas.microsoft.com/office/drawing/2014/main" id="{E8C189D2-7C76-4698-9671-FDC241E1E5A6}"/>
              </a:ext>
            </a:extLst>
          </p:cNvPr>
          <p:cNvSpPr txBox="1"/>
          <p:nvPr/>
        </p:nvSpPr>
        <p:spPr>
          <a:xfrm>
            <a:off x="5355564" y="5585989"/>
            <a:ext cx="1534368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签约用户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  <a:p>
            <a:pPr marL="0" marR="0" lvl="0" indent="0" algn="ctr" defTabSz="609600" rtl="0" eaLnBrk="1" fontAlgn="auto" latinLnBrk="0" hangingPunct="0"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合作顺畅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BA6149C6-76F1-46E0-98BF-2952A09AB5EF}"/>
              </a:ext>
            </a:extLst>
          </p:cNvPr>
          <p:cNvCxnSpPr>
            <a:stCxn id="11" idx="6"/>
            <a:endCxn id="14" idx="2"/>
          </p:cNvCxnSpPr>
          <p:nvPr/>
        </p:nvCxnSpPr>
        <p:spPr>
          <a:xfrm>
            <a:off x="4569285" y="2354136"/>
            <a:ext cx="3106926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9F2456BB-1B10-45FC-B0AA-5DAF8D9666C4}"/>
              </a:ext>
            </a:extLst>
          </p:cNvPr>
          <p:cNvCxnSpPr>
            <a:stCxn id="11" idx="4"/>
            <a:endCxn id="17" idx="2"/>
          </p:cNvCxnSpPr>
          <p:nvPr/>
        </p:nvCxnSpPr>
        <p:spPr>
          <a:xfrm>
            <a:off x="3759735" y="3163686"/>
            <a:ext cx="1553463" cy="2311874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FA2F1BC2-EB86-4CBD-A36F-42D1D4708F55}"/>
              </a:ext>
            </a:extLst>
          </p:cNvPr>
          <p:cNvCxnSpPr>
            <a:stCxn id="14" idx="4"/>
            <a:endCxn id="17" idx="6"/>
          </p:cNvCxnSpPr>
          <p:nvPr/>
        </p:nvCxnSpPr>
        <p:spPr>
          <a:xfrm flipH="1">
            <a:off x="6932298" y="3163686"/>
            <a:ext cx="1553463" cy="2311874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Object32">
            <a:extLst>
              <a:ext uri="{FF2B5EF4-FFF2-40B4-BE49-F238E27FC236}">
                <a16:creationId xmlns:a16="http://schemas.microsoft.com/office/drawing/2014/main" id="{3B622E15-0447-4EA9-84ED-C75090731A1D}"/>
              </a:ext>
            </a:extLst>
          </p:cNvPr>
          <p:cNvSpPr txBox="1"/>
          <p:nvPr/>
        </p:nvSpPr>
        <p:spPr>
          <a:xfrm>
            <a:off x="4954694" y="2052964"/>
            <a:ext cx="233610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价值有效传递产生认同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27" name="Object32">
            <a:extLst>
              <a:ext uri="{FF2B5EF4-FFF2-40B4-BE49-F238E27FC236}">
                <a16:creationId xmlns:a16="http://schemas.microsoft.com/office/drawing/2014/main" id="{FA1240F5-04E2-45E5-B055-E518FC070D32}"/>
              </a:ext>
            </a:extLst>
          </p:cNvPr>
          <p:cNvSpPr txBox="1"/>
          <p:nvPr/>
        </p:nvSpPr>
        <p:spPr>
          <a:xfrm rot="3377168">
            <a:off x="3104061" y="4155153"/>
            <a:ext cx="233610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影响力提升 拓盘潜在用户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29" name="Object32">
            <a:extLst>
              <a:ext uri="{FF2B5EF4-FFF2-40B4-BE49-F238E27FC236}">
                <a16:creationId xmlns:a16="http://schemas.microsoft.com/office/drawing/2014/main" id="{F9DBB1DA-8A44-4DB4-9668-C2626B3D0937}"/>
              </a:ext>
            </a:extLst>
          </p:cNvPr>
          <p:cNvSpPr txBox="1"/>
          <p:nvPr/>
        </p:nvSpPr>
        <p:spPr>
          <a:xfrm rot="18222832" flipH="1">
            <a:off x="6820497" y="4155153"/>
            <a:ext cx="2336108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体验专业 增强信任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0" name="Object32">
            <a:extLst>
              <a:ext uri="{FF2B5EF4-FFF2-40B4-BE49-F238E27FC236}">
                <a16:creationId xmlns:a16="http://schemas.microsoft.com/office/drawing/2014/main" id="{F01A81AB-8E08-4048-A96A-13ACCFD59D56}"/>
              </a:ext>
            </a:extLst>
          </p:cNvPr>
          <p:cNvSpPr txBox="1"/>
          <p:nvPr/>
        </p:nvSpPr>
        <p:spPr>
          <a:xfrm>
            <a:off x="813576" y="2004283"/>
            <a:ext cx="1693275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线上 </a:t>
            </a: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PC H5 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新媒体 公众号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D3F92567-A71A-4CAC-B496-7263DE668052}"/>
              </a:ext>
            </a:extLst>
          </p:cNvPr>
          <p:cNvSpPr/>
          <p:nvPr/>
        </p:nvSpPr>
        <p:spPr>
          <a:xfrm>
            <a:off x="666751" y="1917394"/>
            <a:ext cx="1895476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2" name="Object32">
            <a:extLst>
              <a:ext uri="{FF2B5EF4-FFF2-40B4-BE49-F238E27FC236}">
                <a16:creationId xmlns:a16="http://schemas.microsoft.com/office/drawing/2014/main" id="{8AC6CB9B-7273-4AE6-9AA3-02B576B6C6EC}"/>
              </a:ext>
            </a:extLst>
          </p:cNvPr>
          <p:cNvSpPr txBox="1"/>
          <p:nvPr/>
        </p:nvSpPr>
        <p:spPr>
          <a:xfrm>
            <a:off x="813576" y="2480554"/>
            <a:ext cx="1693275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线下 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宣传册 视频 </a:t>
            </a: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KV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物料</a:t>
            </a:r>
            <a:endParaRPr kumimoji="0" lang="zh-CN" altLang="en-US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82779FE-7D7F-42F0-AA63-2B134E64EC94}"/>
              </a:ext>
            </a:extLst>
          </p:cNvPr>
          <p:cNvSpPr/>
          <p:nvPr/>
        </p:nvSpPr>
        <p:spPr>
          <a:xfrm>
            <a:off x="666751" y="2393665"/>
            <a:ext cx="1895476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6" name="Object32">
            <a:extLst>
              <a:ext uri="{FF2B5EF4-FFF2-40B4-BE49-F238E27FC236}">
                <a16:creationId xmlns:a16="http://schemas.microsoft.com/office/drawing/2014/main" id="{8D5EE70A-D4AC-4B00-8584-E12E8BAE9A91}"/>
              </a:ext>
            </a:extLst>
          </p:cNvPr>
          <p:cNvSpPr txBox="1"/>
          <p:nvPr/>
        </p:nvSpPr>
        <p:spPr>
          <a:xfrm>
            <a:off x="9748024" y="1733071"/>
            <a:ext cx="1693275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lang="en-US" altLang="zh-CN" sz="1000" kern="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BD</a:t>
            </a:r>
            <a:r>
              <a:rPr lang="zh-CN" altLang="en-US" sz="1000" kern="0" dirty="0">
                <a:solidFill>
                  <a:srgbClr val="000000"/>
                </a:solidFill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环节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 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商务洽谈 宣传物料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C0D23698-E683-4B6C-9ECB-193A2B6DE41F}"/>
              </a:ext>
            </a:extLst>
          </p:cNvPr>
          <p:cNvSpPr/>
          <p:nvPr/>
        </p:nvSpPr>
        <p:spPr>
          <a:xfrm>
            <a:off x="9601199" y="1646182"/>
            <a:ext cx="1895476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8" name="Object32">
            <a:extLst>
              <a:ext uri="{FF2B5EF4-FFF2-40B4-BE49-F238E27FC236}">
                <a16:creationId xmlns:a16="http://schemas.microsoft.com/office/drawing/2014/main" id="{49C2B5FD-89D7-41D6-9391-6830E535EED1}"/>
              </a:ext>
            </a:extLst>
          </p:cNvPr>
          <p:cNvSpPr txBox="1"/>
          <p:nvPr/>
        </p:nvSpPr>
        <p:spPr>
          <a:xfrm>
            <a:off x="9748024" y="2209342"/>
            <a:ext cx="1693275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签约 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签约洽谈物料 主题背景</a:t>
            </a:r>
            <a:endParaRPr kumimoji="0" lang="zh-CN" altLang="en-US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7BB0732A-2EEE-4252-B08D-19D5D43D2D21}"/>
              </a:ext>
            </a:extLst>
          </p:cNvPr>
          <p:cNvSpPr/>
          <p:nvPr/>
        </p:nvSpPr>
        <p:spPr>
          <a:xfrm>
            <a:off x="9601199" y="2122453"/>
            <a:ext cx="1895476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0" name="Object32">
            <a:extLst>
              <a:ext uri="{FF2B5EF4-FFF2-40B4-BE49-F238E27FC236}">
                <a16:creationId xmlns:a16="http://schemas.microsoft.com/office/drawing/2014/main" id="{6EB48284-82E5-484A-BF64-0122D71A8EDC}"/>
              </a:ext>
            </a:extLst>
          </p:cNvPr>
          <p:cNvSpPr txBox="1"/>
          <p:nvPr/>
        </p:nvSpPr>
        <p:spPr>
          <a:xfrm>
            <a:off x="9748024" y="2685613"/>
            <a:ext cx="1693275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大型活动 行业峰会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 </a:t>
            </a:r>
            <a:r>
              <a:rPr kumimoji="0" lang="en-US" altLang="zh-CN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KV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物料</a:t>
            </a:r>
            <a:endParaRPr kumimoji="0" lang="zh-CN" altLang="en-US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41E8704-D1B9-4CC7-99F9-5366B5615D4F}"/>
              </a:ext>
            </a:extLst>
          </p:cNvPr>
          <p:cNvSpPr/>
          <p:nvPr/>
        </p:nvSpPr>
        <p:spPr>
          <a:xfrm>
            <a:off x="9601199" y="2598724"/>
            <a:ext cx="1895476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2" name="Object32">
            <a:extLst>
              <a:ext uri="{FF2B5EF4-FFF2-40B4-BE49-F238E27FC236}">
                <a16:creationId xmlns:a16="http://schemas.microsoft.com/office/drawing/2014/main" id="{242A616B-4C1A-4A28-ADBB-B3EA85959CD2}"/>
              </a:ext>
            </a:extLst>
          </p:cNvPr>
          <p:cNvSpPr txBox="1"/>
          <p:nvPr/>
        </p:nvSpPr>
        <p:spPr>
          <a:xfrm>
            <a:off x="3249659" y="5822721"/>
            <a:ext cx="1693275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前台 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门户型页面 彰显实力</a:t>
            </a:r>
            <a:endParaRPr kumimoji="0" lang="zh-CN" altLang="en-US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6632A246-F902-4986-A667-204B5B769500}"/>
              </a:ext>
            </a:extLst>
          </p:cNvPr>
          <p:cNvSpPr/>
          <p:nvPr/>
        </p:nvSpPr>
        <p:spPr>
          <a:xfrm>
            <a:off x="3102834" y="5735832"/>
            <a:ext cx="1895476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4" name="Object32">
            <a:extLst>
              <a:ext uri="{FF2B5EF4-FFF2-40B4-BE49-F238E27FC236}">
                <a16:creationId xmlns:a16="http://schemas.microsoft.com/office/drawing/2014/main" id="{999D77BB-9A15-49CF-AF01-2F74A0D4A73C}"/>
              </a:ext>
            </a:extLst>
          </p:cNvPr>
          <p:cNvSpPr txBox="1"/>
          <p:nvPr/>
        </p:nvSpPr>
        <p:spPr>
          <a:xfrm>
            <a:off x="7397170" y="5822721"/>
            <a:ext cx="1693275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后台 </a:t>
            </a:r>
            <a:r>
              <a:rPr kumimoji="0" lang="zh-CN" altLang="en-US" sz="800" b="0" i="0" u="none" strike="noStrike" kern="0" cap="none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工作型后台 体验优化</a:t>
            </a:r>
            <a:endParaRPr kumimoji="0" lang="zh-CN" altLang="en-US" sz="1000" b="0" i="0" u="none" strike="noStrike" kern="0" cap="none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810944D0-8655-4D31-A5B7-DCAB829A0946}"/>
              </a:ext>
            </a:extLst>
          </p:cNvPr>
          <p:cNvSpPr/>
          <p:nvPr/>
        </p:nvSpPr>
        <p:spPr>
          <a:xfrm>
            <a:off x="7250345" y="5735832"/>
            <a:ext cx="1895476" cy="36084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cxnSp>
        <p:nvCxnSpPr>
          <p:cNvPr id="47" name="连接符: 肘形 46">
            <a:extLst>
              <a:ext uri="{FF2B5EF4-FFF2-40B4-BE49-F238E27FC236}">
                <a16:creationId xmlns:a16="http://schemas.microsoft.com/office/drawing/2014/main" id="{3E4C5D84-81C0-4597-9715-8520D909F779}"/>
              </a:ext>
            </a:extLst>
          </p:cNvPr>
          <p:cNvCxnSpPr>
            <a:stCxn id="31" idx="3"/>
            <a:endCxn id="33" idx="3"/>
          </p:cNvCxnSpPr>
          <p:nvPr/>
        </p:nvCxnSpPr>
        <p:spPr>
          <a:xfrm>
            <a:off x="2562227" y="2097814"/>
            <a:ext cx="12700" cy="476271"/>
          </a:xfrm>
          <a:prstGeom prst="bentConnector3">
            <a:avLst>
              <a:gd name="adj1" fmla="val 1800000"/>
            </a:avLst>
          </a:prstGeom>
          <a:noFill/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连接符: 肘形 48">
            <a:extLst>
              <a:ext uri="{FF2B5EF4-FFF2-40B4-BE49-F238E27FC236}">
                <a16:creationId xmlns:a16="http://schemas.microsoft.com/office/drawing/2014/main" id="{CD5376C0-AB15-4A1B-A52B-166695E7B1CC}"/>
              </a:ext>
            </a:extLst>
          </p:cNvPr>
          <p:cNvCxnSpPr>
            <a:stCxn id="37" idx="1"/>
            <a:endCxn id="41" idx="1"/>
          </p:cNvCxnSpPr>
          <p:nvPr/>
        </p:nvCxnSpPr>
        <p:spPr>
          <a:xfrm rot="10800000" flipV="1">
            <a:off x="9601199" y="1826602"/>
            <a:ext cx="12700" cy="952542"/>
          </a:xfrm>
          <a:prstGeom prst="bentConnector3">
            <a:avLst>
              <a:gd name="adj1" fmla="val 1800000"/>
            </a:avLst>
          </a:prstGeom>
          <a:noFill/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FB8C5540-BF48-4635-9A40-15207DA59AF7}"/>
              </a:ext>
            </a:extLst>
          </p:cNvPr>
          <p:cNvCxnSpPr>
            <a:stCxn id="11" idx="2"/>
          </p:cNvCxnSpPr>
          <p:nvPr/>
        </p:nvCxnSpPr>
        <p:spPr>
          <a:xfrm flipH="1">
            <a:off x="2797785" y="2354136"/>
            <a:ext cx="152400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7BC1E368-20E9-44F3-BE29-001A2F7519D5}"/>
              </a:ext>
            </a:extLst>
          </p:cNvPr>
          <p:cNvCxnSpPr>
            <a:stCxn id="14" idx="6"/>
          </p:cNvCxnSpPr>
          <p:nvPr/>
        </p:nvCxnSpPr>
        <p:spPr>
          <a:xfrm>
            <a:off x="9295311" y="2354136"/>
            <a:ext cx="80634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778B773D-32BF-4D7B-8382-970996681C78}"/>
              </a:ext>
            </a:extLst>
          </p:cNvPr>
          <p:cNvCxnSpPr>
            <a:endCxn id="43" idx="3"/>
          </p:cNvCxnSpPr>
          <p:nvPr/>
        </p:nvCxnSpPr>
        <p:spPr>
          <a:xfrm flipH="1">
            <a:off x="4998310" y="5910146"/>
            <a:ext cx="439025" cy="6106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50072BA7-6D00-4AB8-B780-A714FCAA8471}"/>
              </a:ext>
            </a:extLst>
          </p:cNvPr>
          <p:cNvCxnSpPr>
            <a:cxnSpLocks/>
            <a:endCxn id="45" idx="1"/>
          </p:cNvCxnSpPr>
          <p:nvPr/>
        </p:nvCxnSpPr>
        <p:spPr>
          <a:xfrm flipV="1">
            <a:off x="6788862" y="5916252"/>
            <a:ext cx="461483" cy="14405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544B5CFE-E013-4A48-87F9-518AD1A21326}"/>
              </a:ext>
            </a:extLst>
          </p:cNvPr>
          <p:cNvCxnSpPr/>
          <p:nvPr/>
        </p:nvCxnSpPr>
        <p:spPr>
          <a:xfrm flipH="1" flipV="1">
            <a:off x="4473869" y="2779144"/>
            <a:ext cx="881695" cy="446053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24" name="直接箭头连接符 1023">
            <a:extLst>
              <a:ext uri="{FF2B5EF4-FFF2-40B4-BE49-F238E27FC236}">
                <a16:creationId xmlns:a16="http://schemas.microsoft.com/office/drawing/2014/main" id="{5A511654-5C73-4692-BD4F-83575A617334}"/>
              </a:ext>
            </a:extLst>
          </p:cNvPr>
          <p:cNvCxnSpPr>
            <a:stCxn id="8" idx="4"/>
            <a:endCxn id="17" idx="0"/>
          </p:cNvCxnSpPr>
          <p:nvPr/>
        </p:nvCxnSpPr>
        <p:spPr>
          <a:xfrm>
            <a:off x="6122748" y="4303001"/>
            <a:ext cx="0" cy="363009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27" name="直接箭头连接符 1026">
            <a:extLst>
              <a:ext uri="{FF2B5EF4-FFF2-40B4-BE49-F238E27FC236}">
                <a16:creationId xmlns:a16="http://schemas.microsoft.com/office/drawing/2014/main" id="{564D9BA1-9857-4372-9586-9E74900431B5}"/>
              </a:ext>
            </a:extLst>
          </p:cNvPr>
          <p:cNvCxnSpPr/>
          <p:nvPr/>
        </p:nvCxnSpPr>
        <p:spPr>
          <a:xfrm flipV="1">
            <a:off x="6889932" y="2779144"/>
            <a:ext cx="915922" cy="384542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739123932"/>
      </p:ext>
    </p:extLst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ject 2" descr="Object 2">
            <a:extLst>
              <a:ext uri="{FF2B5EF4-FFF2-40B4-BE49-F238E27FC236}">
                <a16:creationId xmlns:a16="http://schemas.microsoft.com/office/drawing/2014/main" id="{84D838EB-7FFF-4EB7-AB99-2B4C039DB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4054" y="2281725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9CFCCBF2-A3B2-489B-9F0D-1DE12BD61612}"/>
              </a:ext>
            </a:extLst>
          </p:cNvPr>
          <p:cNvSpPr/>
          <p:nvPr/>
        </p:nvSpPr>
        <p:spPr>
          <a:xfrm>
            <a:off x="6752344" y="3049755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1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72543AF9-50C0-4DF3-96BB-7C903ABEC89D}"/>
              </a:ext>
            </a:extLst>
          </p:cNvPr>
          <p:cNvSpPr/>
          <p:nvPr/>
        </p:nvSpPr>
        <p:spPr>
          <a:xfrm>
            <a:off x="3923083" y="3049755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1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" name="Object23">
            <a:extLst>
              <a:ext uri="{FF2B5EF4-FFF2-40B4-BE49-F238E27FC236}">
                <a16:creationId xmlns:a16="http://schemas.microsoft.com/office/drawing/2014/main" id="{F2C650C0-6C55-497B-96A6-03EC1311EC43}"/>
              </a:ext>
            </a:extLst>
          </p:cNvPr>
          <p:cNvSpPr txBox="1"/>
          <p:nvPr/>
        </p:nvSpPr>
        <p:spPr>
          <a:xfrm>
            <a:off x="666749" y="800099"/>
            <a:ext cx="2149021" cy="304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系统架构蓝图建议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57443F99-3CE9-4FDB-A9D6-384069132024}"/>
              </a:ext>
            </a:extLst>
          </p:cNvPr>
          <p:cNvSpPr txBox="1"/>
          <p:nvPr/>
        </p:nvSpPr>
        <p:spPr>
          <a:xfrm>
            <a:off x="2761343" y="800099"/>
            <a:ext cx="3096532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PROJECT PLANNING</a:t>
            </a:r>
            <a:endParaRPr lang="zh-CN" altLang="en-US" b="0" kern="0" dirty="0">
              <a:solidFill>
                <a:srgbClr val="000000"/>
              </a:solidFill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922FE5C6-DF4F-4F2B-8419-C592D528E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1" y="1201681"/>
            <a:ext cx="1201924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5">
            <a:extLst>
              <a:ext uri="{FF2B5EF4-FFF2-40B4-BE49-F238E27FC236}">
                <a16:creationId xmlns:a16="http://schemas.microsoft.com/office/drawing/2014/main" id="{3866400E-7824-41F2-8400-21F10A41EA2D}"/>
              </a:ext>
            </a:extLst>
          </p:cNvPr>
          <p:cNvSpPr txBox="1"/>
          <p:nvPr/>
        </p:nvSpPr>
        <p:spPr>
          <a:xfrm>
            <a:off x="700087" y="1338714"/>
            <a:ext cx="1309688" cy="182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数据交互模块</a:t>
            </a:r>
            <a:endParaRPr lang="en-US" altLang="zh-CN" b="0" kern="0" dirty="0">
              <a:latin typeface="OPPOSans R"/>
              <a:ea typeface="OPPOSans R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A6390B8-68BB-47B2-9DE7-467CEACBD7E5}"/>
              </a:ext>
            </a:extLst>
          </p:cNvPr>
          <p:cNvSpPr/>
          <p:nvPr/>
        </p:nvSpPr>
        <p:spPr>
          <a:xfrm>
            <a:off x="5344063" y="3049755"/>
            <a:ext cx="1619100" cy="16191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8" name="Object24">
            <a:extLst>
              <a:ext uri="{FF2B5EF4-FFF2-40B4-BE49-F238E27FC236}">
                <a16:creationId xmlns:a16="http://schemas.microsoft.com/office/drawing/2014/main" id="{EC570436-7B1D-4853-AB30-5584100E833A}"/>
              </a:ext>
            </a:extLst>
          </p:cNvPr>
          <p:cNvSpPr txBox="1"/>
          <p:nvPr/>
        </p:nvSpPr>
        <p:spPr>
          <a:xfrm>
            <a:off x="5573048" y="3391310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数据交互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模块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0" name="Object24">
            <a:extLst>
              <a:ext uri="{FF2B5EF4-FFF2-40B4-BE49-F238E27FC236}">
                <a16:creationId xmlns:a16="http://schemas.microsoft.com/office/drawing/2014/main" id="{117AE7F7-64C4-4A2C-BBFC-40FA87A83C1B}"/>
              </a:ext>
            </a:extLst>
          </p:cNvPr>
          <p:cNvSpPr txBox="1"/>
          <p:nvPr/>
        </p:nvSpPr>
        <p:spPr>
          <a:xfrm>
            <a:off x="4152068" y="3449772"/>
            <a:ext cx="1161130" cy="819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物流协同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模块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2" name="Object24">
            <a:extLst>
              <a:ext uri="{FF2B5EF4-FFF2-40B4-BE49-F238E27FC236}">
                <a16:creationId xmlns:a16="http://schemas.microsoft.com/office/drawing/2014/main" id="{43A967CB-8F4D-4F43-97EF-1041C4128DB6}"/>
              </a:ext>
            </a:extLst>
          </p:cNvPr>
          <p:cNvSpPr txBox="1"/>
          <p:nvPr/>
        </p:nvSpPr>
        <p:spPr>
          <a:xfrm>
            <a:off x="6981329" y="3449772"/>
            <a:ext cx="1161130" cy="819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物流监控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模块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3" name="矩形">
            <a:extLst>
              <a:ext uri="{FF2B5EF4-FFF2-40B4-BE49-F238E27FC236}">
                <a16:creationId xmlns:a16="http://schemas.microsoft.com/office/drawing/2014/main" id="{A56240ED-F5DB-4436-8EA5-20BF0C8D9D07}"/>
              </a:ext>
            </a:extLst>
          </p:cNvPr>
          <p:cNvSpPr/>
          <p:nvPr/>
        </p:nvSpPr>
        <p:spPr>
          <a:xfrm>
            <a:off x="4759700" y="2002250"/>
            <a:ext cx="2787827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14" name="02">
            <a:extLst>
              <a:ext uri="{FF2B5EF4-FFF2-40B4-BE49-F238E27FC236}">
                <a16:creationId xmlns:a16="http://schemas.microsoft.com/office/drawing/2014/main" id="{C4C2CE93-6ECA-47AC-AA2A-52EDDCB22588}"/>
              </a:ext>
            </a:extLst>
          </p:cNvPr>
          <p:cNvSpPr txBox="1"/>
          <p:nvPr/>
        </p:nvSpPr>
        <p:spPr>
          <a:xfrm>
            <a:off x="5666300" y="2073519"/>
            <a:ext cx="974626" cy="235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技术模块组成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035F2909-CF9E-4E3B-88D9-AB4CA576642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147263" y="1564883"/>
            <a:ext cx="12700" cy="2829261"/>
          </a:xfrm>
          <a:prstGeom prst="bentConnector3">
            <a:avLst>
              <a:gd name="adj1" fmla="val 1800000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D2579738-626E-4E7C-8BEA-5B86B1EBEAAF}"/>
              </a:ext>
            </a:extLst>
          </p:cNvPr>
          <p:cNvCxnSpPr>
            <a:cxnSpLocks/>
            <a:stCxn id="13" idx="2"/>
            <a:endCxn id="7" idx="0"/>
          </p:cNvCxnSpPr>
          <p:nvPr/>
        </p:nvCxnSpPr>
        <p:spPr>
          <a:xfrm flipH="1">
            <a:off x="6153613" y="2380751"/>
            <a:ext cx="1" cy="669004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9CD499ED-EDA8-4FEA-8C0F-3F2329B5C250}"/>
              </a:ext>
            </a:extLst>
          </p:cNvPr>
          <p:cNvGrpSpPr/>
          <p:nvPr/>
        </p:nvGrpSpPr>
        <p:grpSpPr>
          <a:xfrm>
            <a:off x="1608268" y="2667896"/>
            <a:ext cx="1734251" cy="2382819"/>
            <a:chOff x="1608268" y="2667896"/>
            <a:chExt cx="1734251" cy="2382819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9D312470-9804-49CC-8DEE-8F5AB2BA45D8}"/>
                </a:ext>
              </a:extLst>
            </p:cNvPr>
            <p:cNvSpPr/>
            <p:nvPr/>
          </p:nvSpPr>
          <p:spPr>
            <a:xfrm>
              <a:off x="1608268" y="2667896"/>
              <a:ext cx="1734251" cy="238281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/>
              </a:solidFill>
              <a:prstDash val="sysDash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C748E928-30A0-40A5-81CB-9A007C243844}"/>
                </a:ext>
              </a:extLst>
            </p:cNvPr>
            <p:cNvGrpSpPr/>
            <p:nvPr/>
          </p:nvGrpSpPr>
          <p:grpSpPr>
            <a:xfrm>
              <a:off x="1868674" y="2922541"/>
              <a:ext cx="1213439" cy="1873528"/>
              <a:chOff x="1868674" y="2882594"/>
              <a:chExt cx="1213439" cy="1873528"/>
            </a:xfrm>
          </p:grpSpPr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E6236564-C551-4D7F-A5C8-BE1C4D55DAFD}"/>
                  </a:ext>
                </a:extLst>
              </p:cNvPr>
              <p:cNvSpPr/>
              <p:nvPr/>
            </p:nvSpPr>
            <p:spPr>
              <a:xfrm>
                <a:off x="1868674" y="2882594"/>
                <a:ext cx="1213439" cy="378501"/>
              </a:xfrm>
              <a:prstGeom prst="rect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indent="0" algn="ctr" defTabSz="914400" rtl="0" fontAlgn="auto" latinLnBrk="0" hangingPunct="0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等线"/>
                </a:endParaRPr>
              </a:p>
            </p:txBody>
          </p:sp>
          <p:sp>
            <p:nvSpPr>
              <p:cNvPr id="25" name="Object32">
                <a:extLst>
                  <a:ext uri="{FF2B5EF4-FFF2-40B4-BE49-F238E27FC236}">
                    <a16:creationId xmlns:a16="http://schemas.microsoft.com/office/drawing/2014/main" id="{471B3969-A147-4D85-B71F-10D5AB2AFDF6}"/>
                  </a:ext>
                </a:extLst>
              </p:cNvPr>
              <p:cNvSpPr txBox="1"/>
              <p:nvPr/>
            </p:nvSpPr>
            <p:spPr>
              <a:xfrm>
                <a:off x="1994165" y="2979511"/>
                <a:ext cx="962457" cy="18466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609600" rtl="0" eaLnBrk="1" fontAlgn="auto" latinLnBrk="0" hangingPunct="0">
                  <a:spcBef>
                    <a:spcPts val="4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 spc="123">
                    <a:latin typeface="Microsoft YaHei UI Regular"/>
                    <a:ea typeface="Microsoft YaHei UI Regular"/>
                    <a:cs typeface="Microsoft YaHei UI Regular"/>
                    <a:sym typeface="Microsoft YaHei UI Regular"/>
                  </a:defRPr>
                </a:pPr>
                <a:r>
                  <a:rPr kumimoji="0" lang="zh-CN" altLang="en-US" sz="1200" b="0" i="0" u="none" strike="noStrike" kern="0" cap="none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OPPOSans R" panose="00020600040101010101" pitchFamily="18" charset="-122"/>
                    <a:ea typeface="OPPOSans R" panose="00020600040101010101" pitchFamily="18" charset="-122"/>
                    <a:cs typeface="OPPOSans R" panose="00020600040101010101" pitchFamily="18" charset="-122"/>
                    <a:sym typeface="Microsoft YaHei UI Regular"/>
                  </a:rPr>
                  <a:t>财务系统</a:t>
                </a:r>
                <a:endParaRPr kumimoji="0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endParaRPr>
              </a:p>
            </p:txBody>
          </p:sp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B80B2F8A-CBDC-4AE6-90BD-91A6358A44CB}"/>
                  </a:ext>
                </a:extLst>
              </p:cNvPr>
              <p:cNvSpPr/>
              <p:nvPr/>
            </p:nvSpPr>
            <p:spPr>
              <a:xfrm>
                <a:off x="1868674" y="3380163"/>
                <a:ext cx="1213439" cy="378501"/>
              </a:xfrm>
              <a:prstGeom prst="rect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indent="0" algn="ctr" defTabSz="914400" rtl="0" fontAlgn="auto" latinLnBrk="0" hangingPunct="0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等线"/>
                </a:endParaRPr>
              </a:p>
            </p:txBody>
          </p:sp>
          <p:sp>
            <p:nvSpPr>
              <p:cNvPr id="27" name="Object32">
                <a:extLst>
                  <a:ext uri="{FF2B5EF4-FFF2-40B4-BE49-F238E27FC236}">
                    <a16:creationId xmlns:a16="http://schemas.microsoft.com/office/drawing/2014/main" id="{1FC8FD1F-7165-4D9D-992D-397573738FC2}"/>
                  </a:ext>
                </a:extLst>
              </p:cNvPr>
              <p:cNvSpPr txBox="1"/>
              <p:nvPr/>
            </p:nvSpPr>
            <p:spPr>
              <a:xfrm>
                <a:off x="1994165" y="3477080"/>
                <a:ext cx="962457" cy="18466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609600" rtl="0" eaLnBrk="1" fontAlgn="auto" latinLnBrk="0" hangingPunct="0">
                  <a:spcBef>
                    <a:spcPts val="4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 spc="123">
                    <a:latin typeface="Microsoft YaHei UI Regular"/>
                    <a:ea typeface="Microsoft YaHei UI Regular"/>
                    <a:cs typeface="Microsoft YaHei UI Regular"/>
                    <a:sym typeface="Microsoft YaHei UI Regular"/>
                  </a:defRPr>
                </a:pPr>
                <a:r>
                  <a:rPr kumimoji="0" lang="zh-CN" altLang="en-US" sz="1200" b="0" i="0" u="none" strike="noStrike" kern="0" cap="none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OPPOSans R" panose="00020600040101010101" pitchFamily="18" charset="-122"/>
                    <a:ea typeface="OPPOSans R" panose="00020600040101010101" pitchFamily="18" charset="-122"/>
                    <a:cs typeface="OPPOSans R" panose="00020600040101010101" pitchFamily="18" charset="-122"/>
                    <a:sym typeface="Microsoft YaHei UI Regular"/>
                  </a:rPr>
                  <a:t>电子标签</a:t>
                </a:r>
                <a:endParaRPr kumimoji="0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endParaRPr>
              </a:p>
            </p:txBody>
          </p: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04A2796C-E6CC-4C5F-B3B8-61527B8A9E05}"/>
                  </a:ext>
                </a:extLst>
              </p:cNvPr>
              <p:cNvSpPr/>
              <p:nvPr/>
            </p:nvSpPr>
            <p:spPr>
              <a:xfrm>
                <a:off x="1868674" y="3881085"/>
                <a:ext cx="1213439" cy="378501"/>
              </a:xfrm>
              <a:prstGeom prst="rect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indent="0" algn="ctr" defTabSz="914400" rtl="0" fontAlgn="auto" latinLnBrk="0" hangingPunct="0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等线"/>
                </a:endParaRPr>
              </a:p>
            </p:txBody>
          </p:sp>
          <p:sp>
            <p:nvSpPr>
              <p:cNvPr id="29" name="Object32">
                <a:extLst>
                  <a:ext uri="{FF2B5EF4-FFF2-40B4-BE49-F238E27FC236}">
                    <a16:creationId xmlns:a16="http://schemas.microsoft.com/office/drawing/2014/main" id="{20EB8AF0-D715-4E18-826A-07B8172F8FB0}"/>
                  </a:ext>
                </a:extLst>
              </p:cNvPr>
              <p:cNvSpPr txBox="1"/>
              <p:nvPr/>
            </p:nvSpPr>
            <p:spPr>
              <a:xfrm>
                <a:off x="1994165" y="3978002"/>
                <a:ext cx="962457" cy="18466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609600" rtl="0" eaLnBrk="1" fontAlgn="auto" latinLnBrk="0" hangingPunct="0">
                  <a:spcBef>
                    <a:spcPts val="4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 spc="123">
                    <a:latin typeface="Microsoft YaHei UI Regular"/>
                    <a:ea typeface="Microsoft YaHei UI Regular"/>
                    <a:cs typeface="Microsoft YaHei UI Regular"/>
                    <a:sym typeface="Microsoft YaHei UI Regular"/>
                  </a:defRPr>
                </a:pPr>
                <a:r>
                  <a:rPr kumimoji="0" lang="zh-CN" altLang="en-US" sz="1200" b="0" i="0" u="none" strike="noStrike" kern="0" cap="none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OPPOSans R" panose="00020600040101010101" pitchFamily="18" charset="-122"/>
                    <a:ea typeface="OPPOSans R" panose="00020600040101010101" pitchFamily="18" charset="-122"/>
                    <a:cs typeface="OPPOSans R" panose="00020600040101010101" pitchFamily="18" charset="-122"/>
                    <a:sym typeface="Microsoft YaHei UI Regular"/>
                  </a:rPr>
                  <a:t>移动捡货</a:t>
                </a:r>
                <a:endParaRPr kumimoji="0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endParaRP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924C2236-D3A0-4DB1-BE11-A9D9C95E37E2}"/>
                  </a:ext>
                </a:extLst>
              </p:cNvPr>
              <p:cNvSpPr/>
              <p:nvPr/>
            </p:nvSpPr>
            <p:spPr>
              <a:xfrm>
                <a:off x="1868674" y="4377621"/>
                <a:ext cx="1213439" cy="378501"/>
              </a:xfrm>
              <a:prstGeom prst="rect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ctr">
                <a:noAutofit/>
              </a:bodyPr>
              <a:lstStyle/>
              <a:p>
                <a:pPr marL="0" marR="0" indent="0" algn="ctr" defTabSz="914400" rtl="0" fontAlgn="auto" latinLnBrk="0" hangingPunct="0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等线"/>
                </a:endParaRPr>
              </a:p>
            </p:txBody>
          </p:sp>
          <p:sp>
            <p:nvSpPr>
              <p:cNvPr id="31" name="Object32">
                <a:extLst>
                  <a:ext uri="{FF2B5EF4-FFF2-40B4-BE49-F238E27FC236}">
                    <a16:creationId xmlns:a16="http://schemas.microsoft.com/office/drawing/2014/main" id="{4DC64763-BA81-4152-8D83-F2DB2F6CCCFA}"/>
                  </a:ext>
                </a:extLst>
              </p:cNvPr>
              <p:cNvSpPr txBox="1"/>
              <p:nvPr/>
            </p:nvSpPr>
            <p:spPr>
              <a:xfrm>
                <a:off x="1994165" y="4474538"/>
                <a:ext cx="962457" cy="18466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ctr" defTabSz="609600" rtl="0" eaLnBrk="1" fontAlgn="auto" latinLnBrk="0" hangingPunct="0">
                  <a:spcBef>
                    <a:spcPts val="4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 spc="123">
                    <a:latin typeface="Microsoft YaHei UI Regular"/>
                    <a:ea typeface="Microsoft YaHei UI Regular"/>
                    <a:cs typeface="Microsoft YaHei UI Regular"/>
                    <a:sym typeface="Microsoft YaHei UI Regular"/>
                  </a:defRPr>
                </a:pPr>
                <a:r>
                  <a:rPr kumimoji="0" lang="zh-CN" altLang="en-US" sz="1200" b="0" i="0" u="none" strike="noStrike" kern="0" cap="none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OPPOSans R" panose="00020600040101010101" pitchFamily="18" charset="-122"/>
                    <a:ea typeface="OPPOSans R" panose="00020600040101010101" pitchFamily="18" charset="-122"/>
                    <a:cs typeface="OPPOSans R" panose="00020600040101010101" pitchFamily="18" charset="-122"/>
                    <a:sym typeface="Microsoft YaHei UI Regular"/>
                  </a:rPr>
                  <a:t>质量溯源</a:t>
                </a:r>
                <a:endParaRPr kumimoji="0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endParaRPr>
              </a:p>
            </p:txBody>
          </p:sp>
        </p:grpSp>
      </p:grpSp>
      <p:sp>
        <p:nvSpPr>
          <p:cNvPr id="33" name="Object31">
            <a:extLst>
              <a:ext uri="{FF2B5EF4-FFF2-40B4-BE49-F238E27FC236}">
                <a16:creationId xmlns:a16="http://schemas.microsoft.com/office/drawing/2014/main" id="{E62C4FFB-69BA-4A2A-BC63-FEE8A938B850}"/>
              </a:ext>
            </a:extLst>
          </p:cNvPr>
          <p:cNvSpPr txBox="1"/>
          <p:nvPr/>
        </p:nvSpPr>
        <p:spPr>
          <a:xfrm>
            <a:off x="1286141" y="3410826"/>
            <a:ext cx="218008" cy="89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前端技术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9C7390B-170F-402D-915B-DC2014163E56}"/>
              </a:ext>
            </a:extLst>
          </p:cNvPr>
          <p:cNvSpPr/>
          <p:nvPr/>
        </p:nvSpPr>
        <p:spPr>
          <a:xfrm>
            <a:off x="9041802" y="2667896"/>
            <a:ext cx="1734251" cy="2382819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ys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4F33666-962C-4EC7-A5DC-38B3CA0DD773}"/>
              </a:ext>
            </a:extLst>
          </p:cNvPr>
          <p:cNvGrpSpPr/>
          <p:nvPr/>
        </p:nvGrpSpPr>
        <p:grpSpPr>
          <a:xfrm>
            <a:off x="9302208" y="2922541"/>
            <a:ext cx="1213439" cy="1873528"/>
            <a:chOff x="1868674" y="2882594"/>
            <a:chExt cx="1213439" cy="1873528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5C542F74-A525-449C-B0FA-3E5D10C086E5}"/>
                </a:ext>
              </a:extLst>
            </p:cNvPr>
            <p:cNvSpPr/>
            <p:nvPr/>
          </p:nvSpPr>
          <p:spPr>
            <a:xfrm>
              <a:off x="1868674" y="2882594"/>
              <a:ext cx="1213439" cy="378501"/>
            </a:xfrm>
            <a:prstGeom prst="rect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38" name="Object32">
              <a:extLst>
                <a:ext uri="{FF2B5EF4-FFF2-40B4-BE49-F238E27FC236}">
                  <a16:creationId xmlns:a16="http://schemas.microsoft.com/office/drawing/2014/main" id="{34897DE7-0BEA-455C-BB9F-E4935F176942}"/>
                </a:ext>
              </a:extLst>
            </p:cNvPr>
            <p:cNvSpPr txBox="1"/>
            <p:nvPr/>
          </p:nvSpPr>
          <p:spPr>
            <a:xfrm>
              <a:off x="1994165" y="2979511"/>
              <a:ext cx="962457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订单管理</a:t>
              </a:r>
              <a:endParaRPr kumimoji="0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BBE4F82-9B02-43AB-8344-BF0DCE43A127}"/>
                </a:ext>
              </a:extLst>
            </p:cNvPr>
            <p:cNvSpPr/>
            <p:nvPr/>
          </p:nvSpPr>
          <p:spPr>
            <a:xfrm>
              <a:off x="1868674" y="3380163"/>
              <a:ext cx="1213439" cy="378501"/>
            </a:xfrm>
            <a:prstGeom prst="rect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40" name="Object32">
              <a:extLst>
                <a:ext uri="{FF2B5EF4-FFF2-40B4-BE49-F238E27FC236}">
                  <a16:creationId xmlns:a16="http://schemas.microsoft.com/office/drawing/2014/main" id="{74A4E141-5B6B-40E5-8FA4-C886603D7441}"/>
                </a:ext>
              </a:extLst>
            </p:cNvPr>
            <p:cNvSpPr txBox="1"/>
            <p:nvPr/>
          </p:nvSpPr>
          <p:spPr>
            <a:xfrm>
              <a:off x="1994165" y="3477080"/>
              <a:ext cx="962457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库存管理</a:t>
              </a:r>
              <a:endParaRPr kumimoji="0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7392590-1699-425B-A684-DA70F472D6AE}"/>
                </a:ext>
              </a:extLst>
            </p:cNvPr>
            <p:cNvSpPr/>
            <p:nvPr/>
          </p:nvSpPr>
          <p:spPr>
            <a:xfrm>
              <a:off x="1868674" y="3881085"/>
              <a:ext cx="1213439" cy="378501"/>
            </a:xfrm>
            <a:prstGeom prst="rect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42" name="Object32">
              <a:extLst>
                <a:ext uri="{FF2B5EF4-FFF2-40B4-BE49-F238E27FC236}">
                  <a16:creationId xmlns:a16="http://schemas.microsoft.com/office/drawing/2014/main" id="{F8C84656-253E-4E71-AF9B-362BD9BCC738}"/>
                </a:ext>
              </a:extLst>
            </p:cNvPr>
            <p:cNvSpPr txBox="1"/>
            <p:nvPr/>
          </p:nvSpPr>
          <p:spPr>
            <a:xfrm>
              <a:off x="1994165" y="3978002"/>
              <a:ext cx="962457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多仓联动</a:t>
              </a:r>
              <a:endParaRPr kumimoji="0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42A0022-EF16-48C3-8DC6-C070CB735039}"/>
                </a:ext>
              </a:extLst>
            </p:cNvPr>
            <p:cNvSpPr/>
            <p:nvPr/>
          </p:nvSpPr>
          <p:spPr>
            <a:xfrm>
              <a:off x="1868674" y="4377621"/>
              <a:ext cx="1213439" cy="378501"/>
            </a:xfrm>
            <a:prstGeom prst="rect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/>
              </a:endParaRPr>
            </a:p>
          </p:txBody>
        </p:sp>
        <p:sp>
          <p:nvSpPr>
            <p:cNvPr id="44" name="Object32">
              <a:extLst>
                <a:ext uri="{FF2B5EF4-FFF2-40B4-BE49-F238E27FC236}">
                  <a16:creationId xmlns:a16="http://schemas.microsoft.com/office/drawing/2014/main" id="{2FA35798-3786-49EA-A417-B56593347ED4}"/>
                </a:ext>
              </a:extLst>
            </p:cNvPr>
            <p:cNvSpPr txBox="1"/>
            <p:nvPr/>
          </p:nvSpPr>
          <p:spPr>
            <a:xfrm>
              <a:off x="1994165" y="4474538"/>
              <a:ext cx="962457" cy="1846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OPPOSans R" panose="00020600040101010101" pitchFamily="18" charset="-122"/>
                  <a:ea typeface="OPPOSans R" panose="00020600040101010101" pitchFamily="18" charset="-122"/>
                  <a:cs typeface="OPPOSans R" panose="00020600040101010101" pitchFamily="18" charset="-122"/>
                  <a:sym typeface="Microsoft YaHei UI Regular"/>
                </a:rPr>
                <a:t>内部管理</a:t>
              </a:r>
              <a:endParaRPr kumimoji="0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endParaRPr>
            </a:p>
          </p:txBody>
        </p:sp>
      </p:grpSp>
      <p:sp>
        <p:nvSpPr>
          <p:cNvPr id="45" name="Object31">
            <a:extLst>
              <a:ext uri="{FF2B5EF4-FFF2-40B4-BE49-F238E27FC236}">
                <a16:creationId xmlns:a16="http://schemas.microsoft.com/office/drawing/2014/main" id="{244B9586-E818-4799-A5BB-B0DBBAC72EE5}"/>
              </a:ext>
            </a:extLst>
          </p:cNvPr>
          <p:cNvSpPr txBox="1"/>
          <p:nvPr/>
        </p:nvSpPr>
        <p:spPr>
          <a:xfrm>
            <a:off x="10818451" y="3410826"/>
            <a:ext cx="218008" cy="89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eaVert" wrap="square" lIns="0" tIns="0" rIns="0" bIns="0">
            <a:spAutoFit/>
          </a:bodyPr>
          <a:lstStyle>
            <a:lvl1pPr defTabSz="609600">
              <a:lnSpc>
                <a:spcPts val="1700"/>
              </a:lnSpc>
              <a:defRPr sz="1400" b="1">
                <a:solidFill>
                  <a:srgbClr val="2658F7"/>
                </a:solidFill>
                <a:latin typeface="Microsoft YaHei Bold"/>
                <a:ea typeface="Microsoft YaHei Bold"/>
                <a:cs typeface="Microsoft YaHei Bold"/>
                <a:sym typeface="Microsoft YaHei Bold"/>
              </a:defRPr>
            </a:lvl1pPr>
          </a:lstStyle>
          <a:p>
            <a:pPr marL="0" marR="0" lvl="0" indent="0" algn="l" defTabSz="609600" rtl="0" eaLnBrk="1" fontAlgn="auto" latinLnBrk="0" hangingPunct="0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300" normalizeH="0" baseline="0" noProof="0" dirty="0">
                <a:ln>
                  <a:noFill/>
                </a:ln>
                <a:solidFill>
                  <a:srgbClr val="2658F7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Bold"/>
              </a:rPr>
              <a:t>后台技术</a:t>
            </a:r>
            <a:endParaRPr kumimoji="0" sz="1400" b="0" i="0" u="none" strike="noStrike" kern="0" cap="none" spc="300" normalizeH="0" baseline="0" noProof="0" dirty="0">
              <a:ln>
                <a:noFill/>
              </a:ln>
              <a:solidFill>
                <a:srgbClr val="2658F7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Bold"/>
            </a:endParaRPr>
          </a:p>
        </p:txBody>
      </p:sp>
      <p:sp>
        <p:nvSpPr>
          <p:cNvPr id="47" name="矩形">
            <a:extLst>
              <a:ext uri="{FF2B5EF4-FFF2-40B4-BE49-F238E27FC236}">
                <a16:creationId xmlns:a16="http://schemas.microsoft.com/office/drawing/2014/main" id="{6285587C-CB62-4953-9262-78E2DD98EBA9}"/>
              </a:ext>
            </a:extLst>
          </p:cNvPr>
          <p:cNvSpPr/>
          <p:nvPr/>
        </p:nvSpPr>
        <p:spPr>
          <a:xfrm>
            <a:off x="1531174" y="5580148"/>
            <a:ext cx="9244880" cy="378501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8" name="02">
            <a:extLst>
              <a:ext uri="{FF2B5EF4-FFF2-40B4-BE49-F238E27FC236}">
                <a16:creationId xmlns:a16="http://schemas.microsoft.com/office/drawing/2014/main" id="{25796911-70E0-4DD5-8739-BDE60A954915}"/>
              </a:ext>
            </a:extLst>
          </p:cNvPr>
          <p:cNvSpPr txBox="1"/>
          <p:nvPr/>
        </p:nvSpPr>
        <p:spPr>
          <a:xfrm>
            <a:off x="4537605" y="5605251"/>
            <a:ext cx="3232016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企业营销平台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76DC4BFE-2459-4EDA-9FDC-46BD13675F75}"/>
              </a:ext>
            </a:extLst>
          </p:cNvPr>
          <p:cNvCxnSpPr>
            <a:cxnSpLocks/>
          </p:cNvCxnSpPr>
          <p:nvPr/>
        </p:nvCxnSpPr>
        <p:spPr>
          <a:xfrm flipH="1" flipV="1">
            <a:off x="2475392" y="5050715"/>
            <a:ext cx="1" cy="598762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2BE4F707-FB39-4E52-A57A-2AA4A6287AF7}"/>
              </a:ext>
            </a:extLst>
          </p:cNvPr>
          <p:cNvCxnSpPr>
            <a:cxnSpLocks/>
          </p:cNvCxnSpPr>
          <p:nvPr/>
        </p:nvCxnSpPr>
        <p:spPr>
          <a:xfrm flipH="1" flipV="1">
            <a:off x="9978851" y="5050715"/>
            <a:ext cx="1" cy="598762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59C071C0-8BEE-4991-9555-8616F169176D}"/>
              </a:ext>
            </a:extLst>
          </p:cNvPr>
          <p:cNvCxnSpPr>
            <a:stCxn id="32" idx="3"/>
            <a:endCxn id="9" idx="2"/>
          </p:cNvCxnSpPr>
          <p:nvPr/>
        </p:nvCxnSpPr>
        <p:spPr>
          <a:xfrm flipV="1">
            <a:off x="3342519" y="3859305"/>
            <a:ext cx="580564" cy="1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E56E6AAE-8EB4-4201-8889-D7E4CE661451}"/>
              </a:ext>
            </a:extLst>
          </p:cNvPr>
          <p:cNvCxnSpPr>
            <a:stCxn id="35" idx="1"/>
            <a:endCxn id="11" idx="6"/>
          </p:cNvCxnSpPr>
          <p:nvPr/>
        </p:nvCxnSpPr>
        <p:spPr>
          <a:xfrm flipH="1" flipV="1">
            <a:off x="8371444" y="3859305"/>
            <a:ext cx="670358" cy="1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08233273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智能场景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" y="1201681"/>
            <a:ext cx="3075923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6" y="1338713"/>
            <a:ext cx="3995358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IMPROVE LEARNING EFFICIENCY.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E0F36C5-CDCC-334D-BDA9-E9B3B868045B}"/>
              </a:ext>
            </a:extLst>
          </p:cNvPr>
          <p:cNvGrpSpPr/>
          <p:nvPr/>
        </p:nvGrpSpPr>
        <p:grpSpPr>
          <a:xfrm>
            <a:off x="7833002" y="1198084"/>
            <a:ext cx="2696257" cy="439883"/>
            <a:chOff x="4997334" y="1147240"/>
            <a:chExt cx="2696257" cy="439883"/>
          </a:xfrm>
        </p:grpSpPr>
        <p:sp>
          <p:nvSpPr>
            <p:cNvPr id="38" name="矩形: 圆角 114">
              <a:extLst>
                <a:ext uri="{FF2B5EF4-FFF2-40B4-BE49-F238E27FC236}">
                  <a16:creationId xmlns:a16="http://schemas.microsoft.com/office/drawing/2014/main" id="{80DA41D8-7EBD-C845-810E-4DADB5D6FFF7}"/>
                </a:ext>
              </a:extLst>
            </p:cNvPr>
            <p:cNvSpPr/>
            <p:nvPr/>
          </p:nvSpPr>
          <p:spPr>
            <a:xfrm>
              <a:off x="4997334" y="1147240"/>
              <a:ext cx="2696257" cy="439883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>
              <a:outerShdw blurRad="190500" sx="102000" sy="102000" algn="ctr" rotWithShape="0">
                <a:srgbClr val="3C5DEC">
                  <a:alpha val="3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2" name="Object60">
              <a:extLst>
                <a:ext uri="{FF2B5EF4-FFF2-40B4-BE49-F238E27FC236}">
                  <a16:creationId xmlns:a16="http://schemas.microsoft.com/office/drawing/2014/main" id="{13C917F7-2FA6-E84D-B498-11E01DBFDDD8}"/>
                </a:ext>
              </a:extLst>
            </p:cNvPr>
            <p:cNvSpPr/>
            <p:nvPr/>
          </p:nvSpPr>
          <p:spPr>
            <a:xfrm>
              <a:off x="5309426" y="1282677"/>
              <a:ext cx="2072072" cy="1690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en-US" sz="1200" dirty="0" err="1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基于用户场景判断</a:t>
              </a:r>
              <a:endParaRPr lang="en-US" sz="120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772937DE-5EB0-D642-A5AC-FD2B530A1AEF}"/>
              </a:ext>
            </a:extLst>
          </p:cNvPr>
          <p:cNvGrpSpPr/>
          <p:nvPr/>
        </p:nvGrpSpPr>
        <p:grpSpPr>
          <a:xfrm>
            <a:off x="7833002" y="2140486"/>
            <a:ext cx="2696257" cy="439883"/>
            <a:chOff x="4997334" y="1147240"/>
            <a:chExt cx="2696257" cy="439883"/>
          </a:xfrm>
        </p:grpSpPr>
        <p:sp>
          <p:nvSpPr>
            <p:cNvPr id="45" name="矩形: 圆角 114">
              <a:extLst>
                <a:ext uri="{FF2B5EF4-FFF2-40B4-BE49-F238E27FC236}">
                  <a16:creationId xmlns:a16="http://schemas.microsoft.com/office/drawing/2014/main" id="{D36E1A1B-7F64-484B-B580-BEE81D8A96F0}"/>
                </a:ext>
              </a:extLst>
            </p:cNvPr>
            <p:cNvSpPr/>
            <p:nvPr/>
          </p:nvSpPr>
          <p:spPr>
            <a:xfrm>
              <a:off x="4997334" y="1147240"/>
              <a:ext cx="2696257" cy="439883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>
              <a:outerShdw blurRad="190500" sx="102000" sy="102000" algn="ctr" rotWithShape="0">
                <a:srgbClr val="3C5DEC">
                  <a:alpha val="3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6" name="Object60">
              <a:extLst>
                <a:ext uri="{FF2B5EF4-FFF2-40B4-BE49-F238E27FC236}">
                  <a16:creationId xmlns:a16="http://schemas.microsoft.com/office/drawing/2014/main" id="{14E2DD27-0499-DE4A-A302-3289E2FD5B0B}"/>
                </a:ext>
              </a:extLst>
            </p:cNvPr>
            <p:cNvSpPr/>
            <p:nvPr/>
          </p:nvSpPr>
          <p:spPr>
            <a:xfrm>
              <a:off x="5309426" y="1282677"/>
              <a:ext cx="2072072" cy="1690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en-US" sz="1200" dirty="0" err="1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明确知道用户接下来的意图</a:t>
              </a:r>
              <a:endParaRPr lang="en-US" sz="120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56017E2-7E0D-E943-8772-535D1E7D95A8}"/>
              </a:ext>
            </a:extLst>
          </p:cNvPr>
          <p:cNvGrpSpPr/>
          <p:nvPr/>
        </p:nvGrpSpPr>
        <p:grpSpPr>
          <a:xfrm>
            <a:off x="7833002" y="3082888"/>
            <a:ext cx="2696257" cy="439883"/>
            <a:chOff x="4997334" y="1147240"/>
            <a:chExt cx="2696257" cy="439883"/>
          </a:xfrm>
        </p:grpSpPr>
        <p:sp>
          <p:nvSpPr>
            <p:cNvPr id="48" name="矩形: 圆角 114">
              <a:extLst>
                <a:ext uri="{FF2B5EF4-FFF2-40B4-BE49-F238E27FC236}">
                  <a16:creationId xmlns:a16="http://schemas.microsoft.com/office/drawing/2014/main" id="{71B69DBA-452F-6841-B0D8-743486C4A31E}"/>
                </a:ext>
              </a:extLst>
            </p:cNvPr>
            <p:cNvSpPr/>
            <p:nvPr/>
          </p:nvSpPr>
          <p:spPr>
            <a:xfrm>
              <a:off x="4997334" y="1147240"/>
              <a:ext cx="2696257" cy="439883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>
              <a:outerShdw blurRad="190500" sx="102000" sy="102000" algn="ctr" rotWithShape="0">
                <a:srgbClr val="3C5DEC">
                  <a:alpha val="3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49" name="Object60">
              <a:extLst>
                <a:ext uri="{FF2B5EF4-FFF2-40B4-BE49-F238E27FC236}">
                  <a16:creationId xmlns:a16="http://schemas.microsoft.com/office/drawing/2014/main" id="{0E486049-1158-5F41-8DB9-FB6CC45A9C77}"/>
                </a:ext>
              </a:extLst>
            </p:cNvPr>
            <p:cNvSpPr/>
            <p:nvPr/>
          </p:nvSpPr>
          <p:spPr>
            <a:xfrm>
              <a:off x="5309426" y="1282677"/>
              <a:ext cx="2072072" cy="1690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en-US" sz="1200" dirty="0" err="1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行动前置</a:t>
              </a:r>
              <a:r>
                <a:rPr lang="zh-CN" altLang="en-US" sz="120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，缩短关键路径</a:t>
              </a:r>
              <a:endParaRPr lang="en-US" sz="120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F7F50F60-6A11-C945-8BEE-A6A82F2B46C5}"/>
              </a:ext>
            </a:extLst>
          </p:cNvPr>
          <p:cNvGrpSpPr/>
          <p:nvPr/>
        </p:nvGrpSpPr>
        <p:grpSpPr>
          <a:xfrm>
            <a:off x="7833002" y="4025290"/>
            <a:ext cx="2696257" cy="439883"/>
            <a:chOff x="4997334" y="1147240"/>
            <a:chExt cx="2696257" cy="439883"/>
          </a:xfrm>
        </p:grpSpPr>
        <p:sp>
          <p:nvSpPr>
            <p:cNvPr id="51" name="矩形: 圆角 114">
              <a:extLst>
                <a:ext uri="{FF2B5EF4-FFF2-40B4-BE49-F238E27FC236}">
                  <a16:creationId xmlns:a16="http://schemas.microsoft.com/office/drawing/2014/main" id="{14CDECD1-1666-8D4A-B1AA-96F616EDF3EA}"/>
                </a:ext>
              </a:extLst>
            </p:cNvPr>
            <p:cNvSpPr/>
            <p:nvPr/>
          </p:nvSpPr>
          <p:spPr>
            <a:xfrm>
              <a:off x="4997334" y="1147240"/>
              <a:ext cx="2696257" cy="439883"/>
            </a:xfrm>
            <a:prstGeom prst="roundRect">
              <a:avLst>
                <a:gd name="adj" fmla="val 0"/>
              </a:avLst>
            </a:prstGeom>
            <a:solidFill>
              <a:srgbClr val="3C5DEC"/>
            </a:solidFill>
            <a:ln w="12700" cap="flat">
              <a:solidFill>
                <a:srgbClr val="3C5DEC"/>
              </a:solidFill>
              <a:prstDash val="solid"/>
              <a:miter/>
            </a:ln>
            <a:effectLst>
              <a:outerShdw blurRad="190500" sx="102000" sy="102000" algn="ctr" rotWithShape="0">
                <a:srgbClr val="3C5DEC">
                  <a:alpha val="3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52" name="Object60">
              <a:extLst>
                <a:ext uri="{FF2B5EF4-FFF2-40B4-BE49-F238E27FC236}">
                  <a16:creationId xmlns:a16="http://schemas.microsoft.com/office/drawing/2014/main" id="{11A32924-8E11-5E4C-9001-C14294E0BFF0}"/>
                </a:ext>
              </a:extLst>
            </p:cNvPr>
            <p:cNvSpPr/>
            <p:nvPr/>
          </p:nvSpPr>
          <p:spPr>
            <a:xfrm>
              <a:off x="5309426" y="1282677"/>
              <a:ext cx="2072072" cy="1690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en-US" sz="1200" dirty="0" err="1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增加动效</a:t>
              </a:r>
              <a:r>
                <a:rPr lang="zh-CN" altLang="en-US" sz="1200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，提升趣味性</a:t>
              </a:r>
              <a:endParaRPr lang="en-US" sz="1200" dirty="0">
                <a:solidFill>
                  <a:schemeClr val="bg1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8262ABA-8F67-CA40-9D2B-E7AF1B29AD8A}"/>
              </a:ext>
            </a:extLst>
          </p:cNvPr>
          <p:cNvGrpSpPr/>
          <p:nvPr/>
        </p:nvGrpSpPr>
        <p:grpSpPr>
          <a:xfrm>
            <a:off x="9142095" y="1694941"/>
            <a:ext cx="78071" cy="388571"/>
            <a:chOff x="9142094" y="1758950"/>
            <a:chExt cx="78071" cy="388571"/>
          </a:xfrm>
        </p:grpSpPr>
        <p:cxnSp>
          <p:nvCxnSpPr>
            <p:cNvPr id="53" name="直线连接符 52">
              <a:extLst>
                <a:ext uri="{FF2B5EF4-FFF2-40B4-BE49-F238E27FC236}">
                  <a16:creationId xmlns:a16="http://schemas.microsoft.com/office/drawing/2014/main" id="{7A455763-2A99-C743-9112-C944990290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1130" y="1758950"/>
              <a:ext cx="0" cy="310500"/>
            </a:xfrm>
            <a:prstGeom prst="line">
              <a:avLst/>
            </a:prstGeom>
            <a:ln w="12700">
              <a:solidFill>
                <a:srgbClr val="3C5DE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86BDD4EA-736C-E243-96A0-9BE15C3F1BA2}"/>
                </a:ext>
              </a:extLst>
            </p:cNvPr>
            <p:cNvSpPr/>
            <p:nvPr/>
          </p:nvSpPr>
          <p:spPr>
            <a:xfrm>
              <a:off x="9142094" y="2069450"/>
              <a:ext cx="78071" cy="78071"/>
            </a:xfrm>
            <a:prstGeom prst="ellipse">
              <a:avLst/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4EC52F67-5D82-1B4F-BA83-58ABEFC43461}"/>
              </a:ext>
            </a:extLst>
          </p:cNvPr>
          <p:cNvGrpSpPr/>
          <p:nvPr/>
        </p:nvGrpSpPr>
        <p:grpSpPr>
          <a:xfrm>
            <a:off x="9142095" y="2637343"/>
            <a:ext cx="78071" cy="388571"/>
            <a:chOff x="9142094" y="1758950"/>
            <a:chExt cx="78071" cy="388571"/>
          </a:xfrm>
        </p:grpSpPr>
        <p:cxnSp>
          <p:nvCxnSpPr>
            <p:cNvPr id="58" name="直线连接符 57">
              <a:extLst>
                <a:ext uri="{FF2B5EF4-FFF2-40B4-BE49-F238E27FC236}">
                  <a16:creationId xmlns:a16="http://schemas.microsoft.com/office/drawing/2014/main" id="{71563252-7F2C-BD48-B0B0-24F97D383B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1130" y="1758950"/>
              <a:ext cx="0" cy="310500"/>
            </a:xfrm>
            <a:prstGeom prst="line">
              <a:avLst/>
            </a:prstGeom>
            <a:ln w="12700">
              <a:solidFill>
                <a:srgbClr val="3C5DE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7FCCBD44-A1B9-744D-8125-DA9F6C722F4F}"/>
                </a:ext>
              </a:extLst>
            </p:cNvPr>
            <p:cNvSpPr/>
            <p:nvPr/>
          </p:nvSpPr>
          <p:spPr>
            <a:xfrm>
              <a:off x="9142094" y="2069450"/>
              <a:ext cx="78071" cy="78071"/>
            </a:xfrm>
            <a:prstGeom prst="ellipse">
              <a:avLst/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260AB2D8-5F66-B04D-B53C-65E7417CE96C}"/>
              </a:ext>
            </a:extLst>
          </p:cNvPr>
          <p:cNvGrpSpPr/>
          <p:nvPr/>
        </p:nvGrpSpPr>
        <p:grpSpPr>
          <a:xfrm>
            <a:off x="9142095" y="3579745"/>
            <a:ext cx="78071" cy="388571"/>
            <a:chOff x="9142094" y="1758950"/>
            <a:chExt cx="78071" cy="388571"/>
          </a:xfrm>
        </p:grpSpPr>
        <p:cxnSp>
          <p:nvCxnSpPr>
            <p:cNvPr id="61" name="直线连接符 60">
              <a:extLst>
                <a:ext uri="{FF2B5EF4-FFF2-40B4-BE49-F238E27FC236}">
                  <a16:creationId xmlns:a16="http://schemas.microsoft.com/office/drawing/2014/main" id="{195E6CA4-0FD3-284A-9800-2CA7F6A5A1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81130" y="1758950"/>
              <a:ext cx="0" cy="310500"/>
            </a:xfrm>
            <a:prstGeom prst="line">
              <a:avLst/>
            </a:prstGeom>
            <a:ln w="12700">
              <a:solidFill>
                <a:srgbClr val="3C5DE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5734ABC4-C897-1D40-9D8E-1B3E7BEE42AA}"/>
                </a:ext>
              </a:extLst>
            </p:cNvPr>
            <p:cNvSpPr/>
            <p:nvPr/>
          </p:nvSpPr>
          <p:spPr>
            <a:xfrm>
              <a:off x="9142094" y="2069450"/>
              <a:ext cx="78071" cy="78071"/>
            </a:xfrm>
            <a:prstGeom prst="ellipse">
              <a:avLst/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90B5E9C-3039-B744-8432-25D81FE8CEFB}"/>
              </a:ext>
            </a:extLst>
          </p:cNvPr>
          <p:cNvGrpSpPr/>
          <p:nvPr/>
        </p:nvGrpSpPr>
        <p:grpSpPr>
          <a:xfrm>
            <a:off x="8029721" y="4532891"/>
            <a:ext cx="2359675" cy="337308"/>
            <a:chOff x="8019113" y="4532891"/>
            <a:chExt cx="2359675" cy="337308"/>
          </a:xfrm>
        </p:grpSpPr>
        <p:cxnSp>
          <p:nvCxnSpPr>
            <p:cNvPr id="67" name="肘形连接符 66">
              <a:extLst>
                <a:ext uri="{FF2B5EF4-FFF2-40B4-BE49-F238E27FC236}">
                  <a16:creationId xmlns:a16="http://schemas.microsoft.com/office/drawing/2014/main" id="{73D3F9CE-A358-E841-B5F5-CED2167A4C78}"/>
                </a:ext>
              </a:extLst>
            </p:cNvPr>
            <p:cNvCxnSpPr>
              <a:cxnSpLocks/>
            </p:cNvCxnSpPr>
            <p:nvPr/>
          </p:nvCxnSpPr>
          <p:spPr>
            <a:xfrm>
              <a:off x="9220166" y="4532891"/>
              <a:ext cx="1119587" cy="135824"/>
            </a:xfrm>
            <a:prstGeom prst="bentConnector3">
              <a:avLst>
                <a:gd name="adj1" fmla="val -653"/>
              </a:avLst>
            </a:prstGeom>
            <a:ln w="127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线连接符 81">
              <a:extLst>
                <a:ext uri="{FF2B5EF4-FFF2-40B4-BE49-F238E27FC236}">
                  <a16:creationId xmlns:a16="http://schemas.microsoft.com/office/drawing/2014/main" id="{8FD64658-5155-0C48-AA9C-210E0CE3F6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9753" y="4666657"/>
              <a:ext cx="0" cy="155924"/>
            </a:xfrm>
            <a:prstGeom prst="line">
              <a:avLst/>
            </a:prstGeom>
            <a:ln w="12700">
              <a:solidFill>
                <a:srgbClr val="3C5DE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C17FCB56-3A4B-FD4A-959C-DE7D6EA52114}"/>
                </a:ext>
              </a:extLst>
            </p:cNvPr>
            <p:cNvSpPr/>
            <p:nvPr/>
          </p:nvSpPr>
          <p:spPr>
            <a:xfrm>
              <a:off x="10300717" y="4792128"/>
              <a:ext cx="78071" cy="78071"/>
            </a:xfrm>
            <a:prstGeom prst="ellipse">
              <a:avLst/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85" name="肘形连接符 84">
              <a:extLst>
                <a:ext uri="{FF2B5EF4-FFF2-40B4-BE49-F238E27FC236}">
                  <a16:creationId xmlns:a16="http://schemas.microsoft.com/office/drawing/2014/main" id="{36D8F37D-8362-9A4B-B6A0-5650B40E64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81061" y="4666657"/>
              <a:ext cx="1119587" cy="135824"/>
            </a:xfrm>
            <a:prstGeom prst="bentConnector3">
              <a:avLst>
                <a:gd name="adj1" fmla="val 101439"/>
              </a:avLst>
            </a:prstGeom>
            <a:ln w="127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851F6D6D-C6AD-8549-BAE5-822F5804278B}"/>
                </a:ext>
              </a:extLst>
            </p:cNvPr>
            <p:cNvSpPr/>
            <p:nvPr/>
          </p:nvSpPr>
          <p:spPr>
            <a:xfrm>
              <a:off x="8019113" y="4792128"/>
              <a:ext cx="78071" cy="78071"/>
            </a:xfrm>
            <a:prstGeom prst="ellipse">
              <a:avLst/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C1C1847A-F924-E444-9843-E5D575A69E97}"/>
              </a:ext>
            </a:extLst>
          </p:cNvPr>
          <p:cNvGrpSpPr/>
          <p:nvPr/>
        </p:nvGrpSpPr>
        <p:grpSpPr>
          <a:xfrm>
            <a:off x="9533564" y="4950068"/>
            <a:ext cx="1423361" cy="439883"/>
            <a:chOff x="9465912" y="4950068"/>
            <a:chExt cx="1423361" cy="439883"/>
          </a:xfrm>
        </p:grpSpPr>
        <p:sp>
          <p:nvSpPr>
            <p:cNvPr id="90" name="矩形: 圆角 114">
              <a:extLst>
                <a:ext uri="{FF2B5EF4-FFF2-40B4-BE49-F238E27FC236}">
                  <a16:creationId xmlns:a16="http://schemas.microsoft.com/office/drawing/2014/main" id="{C7442106-161F-B740-8BC1-995F7199DB90}"/>
                </a:ext>
              </a:extLst>
            </p:cNvPr>
            <p:cNvSpPr/>
            <p:nvPr/>
          </p:nvSpPr>
          <p:spPr>
            <a:xfrm>
              <a:off x="9465912" y="4950068"/>
              <a:ext cx="1423361" cy="439883"/>
            </a:xfrm>
            <a:prstGeom prst="roundRect">
              <a:avLst>
                <a:gd name="adj" fmla="val 0"/>
              </a:avLst>
            </a:pr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91" name="Object60">
              <a:extLst>
                <a:ext uri="{FF2B5EF4-FFF2-40B4-BE49-F238E27FC236}">
                  <a16:creationId xmlns:a16="http://schemas.microsoft.com/office/drawing/2014/main" id="{C49B0684-1070-CF42-A5A4-E4F401792114}"/>
                </a:ext>
              </a:extLst>
            </p:cNvPr>
            <p:cNvSpPr/>
            <p:nvPr/>
          </p:nvSpPr>
          <p:spPr>
            <a:xfrm>
              <a:off x="9668614" y="5085505"/>
              <a:ext cx="1017957" cy="1690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zh-CN" alt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提升用户体验</a:t>
              </a:r>
              <a:endParaRPr lang="en-US" sz="120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E6AAEE97-7BD9-994E-925E-7150F27B325E}"/>
              </a:ext>
            </a:extLst>
          </p:cNvPr>
          <p:cNvGrpSpPr/>
          <p:nvPr/>
        </p:nvGrpSpPr>
        <p:grpSpPr>
          <a:xfrm>
            <a:off x="7501564" y="4950068"/>
            <a:ext cx="1423361" cy="439883"/>
            <a:chOff x="9465912" y="4950068"/>
            <a:chExt cx="1423361" cy="439883"/>
          </a:xfrm>
        </p:grpSpPr>
        <p:sp>
          <p:nvSpPr>
            <p:cNvPr id="98" name="矩形: 圆角 114">
              <a:extLst>
                <a:ext uri="{FF2B5EF4-FFF2-40B4-BE49-F238E27FC236}">
                  <a16:creationId xmlns:a16="http://schemas.microsoft.com/office/drawing/2014/main" id="{BBBB0C4B-DE29-D24C-84FB-0AA4722BCDD6}"/>
                </a:ext>
              </a:extLst>
            </p:cNvPr>
            <p:cNvSpPr/>
            <p:nvPr/>
          </p:nvSpPr>
          <p:spPr>
            <a:xfrm>
              <a:off x="9465912" y="4950068"/>
              <a:ext cx="1423361" cy="439883"/>
            </a:xfrm>
            <a:prstGeom prst="roundRect">
              <a:avLst>
                <a:gd name="adj" fmla="val 0"/>
              </a:avLst>
            </a:pr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99" name="Object60">
              <a:extLst>
                <a:ext uri="{FF2B5EF4-FFF2-40B4-BE49-F238E27FC236}">
                  <a16:creationId xmlns:a16="http://schemas.microsoft.com/office/drawing/2014/main" id="{78E4C65E-FF9E-2A40-9EAF-F0E4C85C98E4}"/>
                </a:ext>
              </a:extLst>
            </p:cNvPr>
            <p:cNvSpPr/>
            <p:nvPr/>
          </p:nvSpPr>
          <p:spPr>
            <a:xfrm>
              <a:off x="9668614" y="5085505"/>
              <a:ext cx="1017957" cy="1690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zh-CN" altLang="en-US" sz="1200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加深用户认真</a:t>
              </a:r>
              <a:endParaRPr lang="en-US" sz="1200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</p:grpSp>
      <p:grpSp>
        <p:nvGrpSpPr>
          <p:cNvPr id="101" name="组合 100">
            <a:extLst>
              <a:ext uri="{FF2B5EF4-FFF2-40B4-BE49-F238E27FC236}">
                <a16:creationId xmlns:a16="http://schemas.microsoft.com/office/drawing/2014/main" id="{43E606EC-DC78-0445-BE8B-C2D84A7A8E2A}"/>
              </a:ext>
            </a:extLst>
          </p:cNvPr>
          <p:cNvGrpSpPr/>
          <p:nvPr/>
        </p:nvGrpSpPr>
        <p:grpSpPr>
          <a:xfrm rot="10800000">
            <a:off x="8029721" y="5443972"/>
            <a:ext cx="2359675" cy="337308"/>
            <a:chOff x="8019113" y="4532891"/>
            <a:chExt cx="2359675" cy="337308"/>
          </a:xfrm>
        </p:grpSpPr>
        <p:cxnSp>
          <p:nvCxnSpPr>
            <p:cNvPr id="102" name="肘形连接符 101">
              <a:extLst>
                <a:ext uri="{FF2B5EF4-FFF2-40B4-BE49-F238E27FC236}">
                  <a16:creationId xmlns:a16="http://schemas.microsoft.com/office/drawing/2014/main" id="{1A8880F4-7876-944D-9B72-90B1C7743D4C}"/>
                </a:ext>
              </a:extLst>
            </p:cNvPr>
            <p:cNvCxnSpPr>
              <a:cxnSpLocks/>
            </p:cNvCxnSpPr>
            <p:nvPr/>
          </p:nvCxnSpPr>
          <p:spPr>
            <a:xfrm>
              <a:off x="9220166" y="4532891"/>
              <a:ext cx="1119587" cy="135824"/>
            </a:xfrm>
            <a:prstGeom prst="bentConnector3">
              <a:avLst>
                <a:gd name="adj1" fmla="val -653"/>
              </a:avLst>
            </a:prstGeom>
            <a:ln w="127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线连接符 102">
              <a:extLst>
                <a:ext uri="{FF2B5EF4-FFF2-40B4-BE49-F238E27FC236}">
                  <a16:creationId xmlns:a16="http://schemas.microsoft.com/office/drawing/2014/main" id="{E4470E8D-4384-4E4D-BB09-47065AF82C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39753" y="4666657"/>
              <a:ext cx="0" cy="155924"/>
            </a:xfrm>
            <a:prstGeom prst="line">
              <a:avLst/>
            </a:prstGeom>
            <a:ln w="12700">
              <a:solidFill>
                <a:srgbClr val="3C5DEC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椭圆 103">
              <a:extLst>
                <a:ext uri="{FF2B5EF4-FFF2-40B4-BE49-F238E27FC236}">
                  <a16:creationId xmlns:a16="http://schemas.microsoft.com/office/drawing/2014/main" id="{F9B3FF17-27F5-5740-914C-8EF1E47D00D5}"/>
                </a:ext>
              </a:extLst>
            </p:cNvPr>
            <p:cNvSpPr/>
            <p:nvPr/>
          </p:nvSpPr>
          <p:spPr>
            <a:xfrm>
              <a:off x="10300717" y="4792128"/>
              <a:ext cx="78071" cy="78071"/>
            </a:xfrm>
            <a:prstGeom prst="ellipse">
              <a:avLst/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5" name="肘形连接符 104">
              <a:extLst>
                <a:ext uri="{FF2B5EF4-FFF2-40B4-BE49-F238E27FC236}">
                  <a16:creationId xmlns:a16="http://schemas.microsoft.com/office/drawing/2014/main" id="{C2BE7FD9-8594-AB48-9C78-14242C6217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81061" y="4666657"/>
              <a:ext cx="1119587" cy="135824"/>
            </a:xfrm>
            <a:prstGeom prst="bentConnector3">
              <a:avLst>
                <a:gd name="adj1" fmla="val 101439"/>
              </a:avLst>
            </a:prstGeom>
            <a:ln w="127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椭圆 105">
              <a:extLst>
                <a:ext uri="{FF2B5EF4-FFF2-40B4-BE49-F238E27FC236}">
                  <a16:creationId xmlns:a16="http://schemas.microsoft.com/office/drawing/2014/main" id="{DEF5143D-2E63-FF4B-A658-10C8E569729D}"/>
                </a:ext>
              </a:extLst>
            </p:cNvPr>
            <p:cNvSpPr/>
            <p:nvPr/>
          </p:nvSpPr>
          <p:spPr>
            <a:xfrm>
              <a:off x="8019113" y="4792128"/>
              <a:ext cx="78071" cy="78071"/>
            </a:xfrm>
            <a:prstGeom prst="ellipse">
              <a:avLst/>
            </a:prstGeom>
            <a:solidFill>
              <a:srgbClr val="3C5D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07" name="Object29">
            <a:extLst>
              <a:ext uri="{FF2B5EF4-FFF2-40B4-BE49-F238E27FC236}">
                <a16:creationId xmlns:a16="http://schemas.microsoft.com/office/drawing/2014/main" id="{3B5F3740-6DB0-2749-8687-AE3FD993BF74}"/>
              </a:ext>
            </a:extLst>
          </p:cNvPr>
          <p:cNvSpPr/>
          <p:nvPr/>
        </p:nvSpPr>
        <p:spPr>
          <a:xfrm>
            <a:off x="8068755" y="5761742"/>
            <a:ext cx="2298302" cy="297389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200" kern="0" dirty="0">
                <a:solidFill>
                  <a:prstClr val="black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02.</a:t>
            </a:r>
            <a:r>
              <a:rPr lang="zh-CN" altLang="en-US" sz="1200" kern="0" dirty="0">
                <a:solidFill>
                  <a:prstClr val="black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交互减步长，提升学习效率</a:t>
            </a:r>
          </a:p>
        </p:txBody>
      </p:sp>
      <p:grpSp>
        <p:nvGrpSpPr>
          <p:cNvPr id="177" name="组合 176">
            <a:extLst>
              <a:ext uri="{FF2B5EF4-FFF2-40B4-BE49-F238E27FC236}">
                <a16:creationId xmlns:a16="http://schemas.microsoft.com/office/drawing/2014/main" id="{32F1A087-3B69-1E49-B977-BB92F9C0FFA6}"/>
              </a:ext>
            </a:extLst>
          </p:cNvPr>
          <p:cNvGrpSpPr/>
          <p:nvPr/>
        </p:nvGrpSpPr>
        <p:grpSpPr>
          <a:xfrm>
            <a:off x="896652" y="2142181"/>
            <a:ext cx="5812004" cy="3554184"/>
            <a:chOff x="896652" y="1993023"/>
            <a:chExt cx="5812004" cy="3554184"/>
          </a:xfrm>
        </p:grpSpPr>
        <p:grpSp>
          <p:nvGrpSpPr>
            <p:cNvPr id="132" name="组合 131">
              <a:extLst>
                <a:ext uri="{FF2B5EF4-FFF2-40B4-BE49-F238E27FC236}">
                  <a16:creationId xmlns:a16="http://schemas.microsoft.com/office/drawing/2014/main" id="{A3C9A667-E136-1C42-9F08-1885DD2B6644}"/>
                </a:ext>
              </a:extLst>
            </p:cNvPr>
            <p:cNvGrpSpPr/>
            <p:nvPr/>
          </p:nvGrpSpPr>
          <p:grpSpPr>
            <a:xfrm>
              <a:off x="2161403" y="3126040"/>
              <a:ext cx="4183492" cy="336690"/>
              <a:chOff x="2161403" y="3143681"/>
              <a:chExt cx="4183492" cy="336690"/>
            </a:xfrm>
          </p:grpSpPr>
          <p:sp>
            <p:nvSpPr>
              <p:cNvPr id="112" name="Object60">
                <a:extLst>
                  <a:ext uri="{FF2B5EF4-FFF2-40B4-BE49-F238E27FC236}">
                    <a16:creationId xmlns:a16="http://schemas.microsoft.com/office/drawing/2014/main" id="{75469246-99D3-E243-A8B1-D12B0701AF7C}"/>
                  </a:ext>
                </a:extLst>
              </p:cNvPr>
              <p:cNvSpPr/>
              <p:nvPr/>
            </p:nvSpPr>
            <p:spPr>
              <a:xfrm>
                <a:off x="2161403" y="3143681"/>
                <a:ext cx="934583" cy="33669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/>
                <a:r>
                  <a:rPr lang="en-US" dirty="0" err="1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原因</a:t>
                </a:r>
                <a:endParaRPr lang="en-US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grpSp>
            <p:nvGrpSpPr>
              <p:cNvPr id="119" name="组合 118">
                <a:extLst>
                  <a:ext uri="{FF2B5EF4-FFF2-40B4-BE49-F238E27FC236}">
                    <a16:creationId xmlns:a16="http://schemas.microsoft.com/office/drawing/2014/main" id="{A727AB06-6E7F-2147-B3CE-33A5D3487ED4}"/>
                  </a:ext>
                </a:extLst>
              </p:cNvPr>
              <p:cNvGrpSpPr/>
              <p:nvPr/>
            </p:nvGrpSpPr>
            <p:grpSpPr>
              <a:xfrm rot="16200000">
                <a:off x="3780988" y="2599840"/>
                <a:ext cx="78071" cy="1299825"/>
                <a:chOff x="9294495" y="868785"/>
                <a:chExt cx="78071" cy="1299825"/>
              </a:xfrm>
            </p:grpSpPr>
            <p:cxnSp>
              <p:nvCxnSpPr>
                <p:cNvPr id="120" name="直线连接符 119">
                  <a:extLst>
                    <a:ext uri="{FF2B5EF4-FFF2-40B4-BE49-F238E27FC236}">
                      <a16:creationId xmlns:a16="http://schemas.microsoft.com/office/drawing/2014/main" id="{C6B023F5-9209-7241-940F-6560CF2DA4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>
                  <a:off x="8782800" y="1500869"/>
                  <a:ext cx="1101461" cy="0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椭圆 120">
                  <a:extLst>
                    <a:ext uri="{FF2B5EF4-FFF2-40B4-BE49-F238E27FC236}">
                      <a16:creationId xmlns:a16="http://schemas.microsoft.com/office/drawing/2014/main" id="{AD8F709E-F361-2049-BFEA-5D1E9D73ECF5}"/>
                    </a:ext>
                  </a:extLst>
                </p:cNvPr>
                <p:cNvSpPr/>
                <p:nvPr/>
              </p:nvSpPr>
              <p:spPr>
                <a:xfrm>
                  <a:off x="9294495" y="2090539"/>
                  <a:ext cx="78071" cy="78071"/>
                </a:xfrm>
                <a:prstGeom prst="ellips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22" name="椭圆 121">
                  <a:extLst>
                    <a:ext uri="{FF2B5EF4-FFF2-40B4-BE49-F238E27FC236}">
                      <a16:creationId xmlns:a16="http://schemas.microsoft.com/office/drawing/2014/main" id="{E76A5DFB-EDF6-D047-9EBB-F2E2C55F7EAF}"/>
                    </a:ext>
                  </a:extLst>
                </p:cNvPr>
                <p:cNvSpPr/>
                <p:nvPr/>
              </p:nvSpPr>
              <p:spPr>
                <a:xfrm>
                  <a:off x="9294495" y="868785"/>
                  <a:ext cx="78071" cy="78071"/>
                </a:xfrm>
                <a:prstGeom prst="ellips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29" name="Object60">
                <a:extLst>
                  <a:ext uri="{FF2B5EF4-FFF2-40B4-BE49-F238E27FC236}">
                    <a16:creationId xmlns:a16="http://schemas.microsoft.com/office/drawing/2014/main" id="{0EA20182-806B-614D-A767-F5E485B52EDD}"/>
                  </a:ext>
                </a:extLst>
              </p:cNvPr>
              <p:cNvSpPr/>
              <p:nvPr/>
            </p:nvSpPr>
            <p:spPr>
              <a:xfrm>
                <a:off x="4623035" y="3143681"/>
                <a:ext cx="1721860" cy="33669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/>
                <a:r>
                  <a:rPr lang="en-US" sz="1400" dirty="0" err="1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为什么会发生</a:t>
                </a:r>
                <a:r>
                  <a:rPr lang="zh-CN" altLang="en-US" sz="14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？</a:t>
                </a:r>
                <a:endParaRPr lang="en-US" sz="14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34" name="组合 133">
              <a:extLst>
                <a:ext uri="{FF2B5EF4-FFF2-40B4-BE49-F238E27FC236}">
                  <a16:creationId xmlns:a16="http://schemas.microsoft.com/office/drawing/2014/main" id="{D6FC0A02-8AC8-5B46-8224-359FF9C51130}"/>
                </a:ext>
              </a:extLst>
            </p:cNvPr>
            <p:cNvGrpSpPr/>
            <p:nvPr/>
          </p:nvGrpSpPr>
          <p:grpSpPr>
            <a:xfrm>
              <a:off x="3001046" y="3776650"/>
              <a:ext cx="3501037" cy="336690"/>
              <a:chOff x="3001046" y="3776650"/>
              <a:chExt cx="3501037" cy="336690"/>
            </a:xfrm>
          </p:grpSpPr>
          <p:grpSp>
            <p:nvGrpSpPr>
              <p:cNvPr id="124" name="组合 123">
                <a:extLst>
                  <a:ext uri="{FF2B5EF4-FFF2-40B4-BE49-F238E27FC236}">
                    <a16:creationId xmlns:a16="http://schemas.microsoft.com/office/drawing/2014/main" id="{106AC699-31F8-6F4F-9BBD-BCA7FC996685}"/>
                  </a:ext>
                </a:extLst>
              </p:cNvPr>
              <p:cNvGrpSpPr/>
              <p:nvPr/>
            </p:nvGrpSpPr>
            <p:grpSpPr>
              <a:xfrm rot="16200000">
                <a:off x="3785778" y="3058455"/>
                <a:ext cx="78071" cy="1647535"/>
                <a:chOff x="9294495" y="931705"/>
                <a:chExt cx="78071" cy="1647535"/>
              </a:xfrm>
            </p:grpSpPr>
            <p:cxnSp>
              <p:nvCxnSpPr>
                <p:cNvPr id="125" name="直线连接符 124">
                  <a:extLst>
                    <a:ext uri="{FF2B5EF4-FFF2-40B4-BE49-F238E27FC236}">
                      <a16:creationId xmlns:a16="http://schemas.microsoft.com/office/drawing/2014/main" id="{600DBBB4-CD1B-5244-9DCC-94F6FAEEF8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>
                  <a:off x="8596268" y="1763907"/>
                  <a:ext cx="1474524" cy="0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6" name="椭圆 125">
                  <a:extLst>
                    <a:ext uri="{FF2B5EF4-FFF2-40B4-BE49-F238E27FC236}">
                      <a16:creationId xmlns:a16="http://schemas.microsoft.com/office/drawing/2014/main" id="{3924E2B5-3CDC-0E4C-AF54-1EE07F5DA0C2}"/>
                    </a:ext>
                  </a:extLst>
                </p:cNvPr>
                <p:cNvSpPr/>
                <p:nvPr/>
              </p:nvSpPr>
              <p:spPr>
                <a:xfrm>
                  <a:off x="9294495" y="2501169"/>
                  <a:ext cx="78071" cy="78071"/>
                </a:xfrm>
                <a:prstGeom prst="ellips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27" name="椭圆 126">
                  <a:extLst>
                    <a:ext uri="{FF2B5EF4-FFF2-40B4-BE49-F238E27FC236}">
                      <a16:creationId xmlns:a16="http://schemas.microsoft.com/office/drawing/2014/main" id="{91FCAD54-E75E-1040-8E66-C9B7B1F4B409}"/>
                    </a:ext>
                  </a:extLst>
                </p:cNvPr>
                <p:cNvSpPr/>
                <p:nvPr/>
              </p:nvSpPr>
              <p:spPr>
                <a:xfrm>
                  <a:off x="9294495" y="931705"/>
                  <a:ext cx="78071" cy="78071"/>
                </a:xfrm>
                <a:prstGeom prst="ellips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30" name="Object60">
                <a:extLst>
                  <a:ext uri="{FF2B5EF4-FFF2-40B4-BE49-F238E27FC236}">
                    <a16:creationId xmlns:a16="http://schemas.microsoft.com/office/drawing/2014/main" id="{911E4A55-F19C-0B4B-966F-3229BDB16746}"/>
                  </a:ext>
                </a:extLst>
              </p:cNvPr>
              <p:cNvSpPr/>
              <p:nvPr/>
            </p:nvSpPr>
            <p:spPr>
              <a:xfrm>
                <a:off x="4780223" y="3776650"/>
                <a:ext cx="1721860" cy="33669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/>
                <a:r>
                  <a:rPr lang="zh-CN" altLang="en-US" sz="14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发生了什么？</a:t>
                </a:r>
                <a:endParaRPr lang="en-US" sz="14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33" name="组合 132">
              <a:extLst>
                <a:ext uri="{FF2B5EF4-FFF2-40B4-BE49-F238E27FC236}">
                  <a16:creationId xmlns:a16="http://schemas.microsoft.com/office/drawing/2014/main" id="{2207C4BC-F5CF-9E48-8BA9-583D138C79B3}"/>
                </a:ext>
              </a:extLst>
            </p:cNvPr>
            <p:cNvGrpSpPr/>
            <p:nvPr/>
          </p:nvGrpSpPr>
          <p:grpSpPr>
            <a:xfrm>
              <a:off x="2493623" y="2475430"/>
              <a:ext cx="4215033" cy="336690"/>
              <a:chOff x="2493623" y="2475430"/>
              <a:chExt cx="4215033" cy="336690"/>
            </a:xfrm>
          </p:grpSpPr>
          <p:sp>
            <p:nvSpPr>
              <p:cNvPr id="113" name="Object60">
                <a:extLst>
                  <a:ext uri="{FF2B5EF4-FFF2-40B4-BE49-F238E27FC236}">
                    <a16:creationId xmlns:a16="http://schemas.microsoft.com/office/drawing/2014/main" id="{97356069-7E2B-7942-8A74-296E4E872251}"/>
                  </a:ext>
                </a:extLst>
              </p:cNvPr>
              <p:cNvSpPr/>
              <p:nvPr/>
            </p:nvSpPr>
            <p:spPr>
              <a:xfrm>
                <a:off x="2493623" y="2475430"/>
                <a:ext cx="934583" cy="33669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/>
                <a:r>
                  <a:rPr lang="en-US" dirty="0" err="1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措施</a:t>
                </a:r>
                <a:endParaRPr lang="en-US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grpSp>
            <p:nvGrpSpPr>
              <p:cNvPr id="116" name="组合 115">
                <a:extLst>
                  <a:ext uri="{FF2B5EF4-FFF2-40B4-BE49-F238E27FC236}">
                    <a16:creationId xmlns:a16="http://schemas.microsoft.com/office/drawing/2014/main" id="{5CE523D2-5B90-F44C-B941-DF6313443FFA}"/>
                  </a:ext>
                </a:extLst>
              </p:cNvPr>
              <p:cNvGrpSpPr/>
              <p:nvPr/>
            </p:nvGrpSpPr>
            <p:grpSpPr>
              <a:xfrm rot="16200000">
                <a:off x="4009235" y="1887225"/>
                <a:ext cx="78071" cy="1445694"/>
                <a:chOff x="9294495" y="868785"/>
                <a:chExt cx="78071" cy="1445694"/>
              </a:xfrm>
            </p:grpSpPr>
            <p:cxnSp>
              <p:nvCxnSpPr>
                <p:cNvPr id="114" name="直线连接符 113">
                  <a:extLst>
                    <a:ext uri="{FF2B5EF4-FFF2-40B4-BE49-F238E27FC236}">
                      <a16:creationId xmlns:a16="http://schemas.microsoft.com/office/drawing/2014/main" id="{FB4B42AD-A5CE-5D44-8971-C52D7685601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>
                  <a:off x="8690396" y="1593273"/>
                  <a:ext cx="1286270" cy="0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5" name="椭圆 114">
                  <a:extLst>
                    <a:ext uri="{FF2B5EF4-FFF2-40B4-BE49-F238E27FC236}">
                      <a16:creationId xmlns:a16="http://schemas.microsoft.com/office/drawing/2014/main" id="{7E1B0129-C792-B04D-B032-76D2D971960C}"/>
                    </a:ext>
                  </a:extLst>
                </p:cNvPr>
                <p:cNvSpPr/>
                <p:nvPr/>
              </p:nvSpPr>
              <p:spPr>
                <a:xfrm>
                  <a:off x="9294495" y="2236408"/>
                  <a:ext cx="78071" cy="78071"/>
                </a:xfrm>
                <a:prstGeom prst="ellips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18" name="椭圆 117">
                  <a:extLst>
                    <a:ext uri="{FF2B5EF4-FFF2-40B4-BE49-F238E27FC236}">
                      <a16:creationId xmlns:a16="http://schemas.microsoft.com/office/drawing/2014/main" id="{2A6E7E02-720D-D141-A818-ACA3058868B9}"/>
                    </a:ext>
                  </a:extLst>
                </p:cNvPr>
                <p:cNvSpPr/>
                <p:nvPr/>
              </p:nvSpPr>
              <p:spPr>
                <a:xfrm>
                  <a:off x="9294495" y="868785"/>
                  <a:ext cx="78071" cy="78071"/>
                </a:xfrm>
                <a:prstGeom prst="ellips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31" name="Object60">
                <a:extLst>
                  <a:ext uri="{FF2B5EF4-FFF2-40B4-BE49-F238E27FC236}">
                    <a16:creationId xmlns:a16="http://schemas.microsoft.com/office/drawing/2014/main" id="{C79F5CCB-02FE-9045-A949-4CAE34910DCE}"/>
                  </a:ext>
                </a:extLst>
              </p:cNvPr>
              <p:cNvSpPr/>
              <p:nvPr/>
            </p:nvSpPr>
            <p:spPr>
              <a:xfrm>
                <a:off x="4986796" y="2475430"/>
                <a:ext cx="1721860" cy="33669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/>
                <a:r>
                  <a:rPr lang="zh-CN" altLang="en-US" sz="1400" dirty="0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怎么解决？</a:t>
                </a:r>
                <a:endParaRPr lang="en-US" sz="1400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  <p:grpSp>
          <p:nvGrpSpPr>
            <p:cNvPr id="176" name="组合 175">
              <a:extLst>
                <a:ext uri="{FF2B5EF4-FFF2-40B4-BE49-F238E27FC236}">
                  <a16:creationId xmlns:a16="http://schemas.microsoft.com/office/drawing/2014/main" id="{CE56C3E5-B2FF-6146-BECB-2D43495C1F0E}"/>
                </a:ext>
              </a:extLst>
            </p:cNvPr>
            <p:cNvGrpSpPr/>
            <p:nvPr/>
          </p:nvGrpSpPr>
          <p:grpSpPr>
            <a:xfrm>
              <a:off x="896652" y="1993023"/>
              <a:ext cx="4014931" cy="3554184"/>
              <a:chOff x="896652" y="1993023"/>
              <a:chExt cx="4014931" cy="3554184"/>
            </a:xfrm>
          </p:grpSpPr>
          <p:sp>
            <p:nvSpPr>
              <p:cNvPr id="110" name="椭圆 109">
                <a:extLst>
                  <a:ext uri="{FF2B5EF4-FFF2-40B4-BE49-F238E27FC236}">
                    <a16:creationId xmlns:a16="http://schemas.microsoft.com/office/drawing/2014/main" id="{36028F46-6CD0-2044-8A45-40DAAD1D3313}"/>
                  </a:ext>
                </a:extLst>
              </p:cNvPr>
              <p:cNvSpPr/>
              <p:nvPr/>
            </p:nvSpPr>
            <p:spPr>
              <a:xfrm>
                <a:off x="939236" y="2332467"/>
                <a:ext cx="3161090" cy="3161090"/>
              </a:xfrm>
              <a:prstGeom prst="ellipse">
                <a:avLst/>
              </a:prstGeom>
              <a:noFill/>
              <a:ln w="12700">
                <a:solidFill>
                  <a:srgbClr val="3C5D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11" name="椭圆 110">
                <a:extLst>
                  <a:ext uri="{FF2B5EF4-FFF2-40B4-BE49-F238E27FC236}">
                    <a16:creationId xmlns:a16="http://schemas.microsoft.com/office/drawing/2014/main" id="{058D8F97-6BAB-FF41-8944-1DD08CA621A8}"/>
                  </a:ext>
                </a:extLst>
              </p:cNvPr>
              <p:cNvSpPr/>
              <p:nvPr/>
            </p:nvSpPr>
            <p:spPr>
              <a:xfrm>
                <a:off x="1076861" y="2939112"/>
                <a:ext cx="2504004" cy="2504004"/>
              </a:xfrm>
              <a:prstGeom prst="ellipse">
                <a:avLst/>
              </a:prstGeom>
              <a:solidFill>
                <a:srgbClr val="3C5DEC">
                  <a:alpha val="20000"/>
                </a:srgb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8" name="椭圆 107">
                <a:extLst>
                  <a:ext uri="{FF2B5EF4-FFF2-40B4-BE49-F238E27FC236}">
                    <a16:creationId xmlns:a16="http://schemas.microsoft.com/office/drawing/2014/main" id="{460B0FDD-A544-494A-BAE1-462EB67E6109}"/>
                  </a:ext>
                </a:extLst>
              </p:cNvPr>
              <p:cNvSpPr/>
              <p:nvPr/>
            </p:nvSpPr>
            <p:spPr>
              <a:xfrm>
                <a:off x="1252538" y="3549651"/>
                <a:ext cx="1845021" cy="1845021"/>
              </a:xfrm>
              <a:prstGeom prst="ellipse">
                <a:avLst/>
              </a:prstGeom>
              <a:solidFill>
                <a:srgbClr val="3C5D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9" name="Object60">
                <a:extLst>
                  <a:ext uri="{FF2B5EF4-FFF2-40B4-BE49-F238E27FC236}">
                    <a16:creationId xmlns:a16="http://schemas.microsoft.com/office/drawing/2014/main" id="{7CB84E81-40F4-F541-9F4C-4BBD4A378C93}"/>
                  </a:ext>
                </a:extLst>
              </p:cNvPr>
              <p:cNvSpPr/>
              <p:nvPr/>
            </p:nvSpPr>
            <p:spPr>
              <a:xfrm>
                <a:off x="1707757" y="4303816"/>
                <a:ext cx="934583" cy="33669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/>
                <a:r>
                  <a:rPr lang="en-US" dirty="0" err="1">
                    <a:solidFill>
                      <a:schemeClr val="bg1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问题</a:t>
                </a:r>
                <a:endParaRPr lang="en-US" dirty="0">
                  <a:solidFill>
                    <a:schemeClr val="bg1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grpSp>
            <p:nvGrpSpPr>
              <p:cNvPr id="139" name="组合 138">
                <a:extLst>
                  <a:ext uri="{FF2B5EF4-FFF2-40B4-BE49-F238E27FC236}">
                    <a16:creationId xmlns:a16="http://schemas.microsoft.com/office/drawing/2014/main" id="{91CFD353-96BB-5141-8304-0976F6A9E8FB}"/>
                  </a:ext>
                </a:extLst>
              </p:cNvPr>
              <p:cNvGrpSpPr/>
              <p:nvPr/>
            </p:nvGrpSpPr>
            <p:grpSpPr>
              <a:xfrm>
                <a:off x="896652" y="1993023"/>
                <a:ext cx="85168" cy="1810852"/>
                <a:chOff x="896652" y="1939858"/>
                <a:chExt cx="85168" cy="1810852"/>
              </a:xfrm>
            </p:grpSpPr>
            <p:cxnSp>
              <p:nvCxnSpPr>
                <p:cNvPr id="136" name="直线连接符 135">
                  <a:extLst>
                    <a:ext uri="{FF2B5EF4-FFF2-40B4-BE49-F238E27FC236}">
                      <a16:creationId xmlns:a16="http://schemas.microsoft.com/office/drawing/2014/main" id="{63CCCB8E-6963-BD4C-8A73-13A070C29A29}"/>
                    </a:ext>
                  </a:extLst>
                </p:cNvPr>
                <p:cNvCxnSpPr/>
                <p:nvPr/>
              </p:nvCxnSpPr>
              <p:spPr>
                <a:xfrm>
                  <a:off x="939236" y="2084008"/>
                  <a:ext cx="0" cy="1666702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7" name="三角形 136">
                  <a:extLst>
                    <a:ext uri="{FF2B5EF4-FFF2-40B4-BE49-F238E27FC236}">
                      <a16:creationId xmlns:a16="http://schemas.microsoft.com/office/drawing/2014/main" id="{9D237E83-CAE2-4740-93CF-B9B3CA37EA61}"/>
                    </a:ext>
                  </a:extLst>
                </p:cNvPr>
                <p:cNvSpPr/>
                <p:nvPr/>
              </p:nvSpPr>
              <p:spPr>
                <a:xfrm>
                  <a:off x="896652" y="1939858"/>
                  <a:ext cx="85168" cy="80623"/>
                </a:xfrm>
                <a:prstGeom prst="triangl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140" name="组合 139">
                <a:extLst>
                  <a:ext uri="{FF2B5EF4-FFF2-40B4-BE49-F238E27FC236}">
                    <a16:creationId xmlns:a16="http://schemas.microsoft.com/office/drawing/2014/main" id="{F720A202-C913-414E-85D1-0748E4471279}"/>
                  </a:ext>
                </a:extLst>
              </p:cNvPr>
              <p:cNvGrpSpPr/>
              <p:nvPr/>
            </p:nvGrpSpPr>
            <p:grpSpPr>
              <a:xfrm rot="5400000">
                <a:off x="3639699" y="4308150"/>
                <a:ext cx="104088" cy="2374026"/>
                <a:chOff x="885347" y="1376683"/>
                <a:chExt cx="104088" cy="2374026"/>
              </a:xfrm>
            </p:grpSpPr>
            <p:cxnSp>
              <p:nvCxnSpPr>
                <p:cNvPr id="141" name="直线连接符 140">
                  <a:extLst>
                    <a:ext uri="{FF2B5EF4-FFF2-40B4-BE49-F238E27FC236}">
                      <a16:creationId xmlns:a16="http://schemas.microsoft.com/office/drawing/2014/main" id="{D3292600-89D1-4F4E-9CF1-71AF069A24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H="1">
                  <a:off x="-174439" y="2637033"/>
                  <a:ext cx="2227353" cy="0"/>
                </a:xfrm>
                <a:prstGeom prst="line">
                  <a:avLst/>
                </a:prstGeom>
                <a:ln w="12700">
                  <a:solidFill>
                    <a:srgbClr val="3C5DE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2" name="三角形 141">
                  <a:extLst>
                    <a:ext uri="{FF2B5EF4-FFF2-40B4-BE49-F238E27FC236}">
                      <a16:creationId xmlns:a16="http://schemas.microsoft.com/office/drawing/2014/main" id="{3E6BE808-8D54-EF48-9BF9-CA4DF65164E2}"/>
                    </a:ext>
                  </a:extLst>
                </p:cNvPr>
                <p:cNvSpPr/>
                <p:nvPr/>
              </p:nvSpPr>
              <p:spPr>
                <a:xfrm>
                  <a:off x="885347" y="1376683"/>
                  <a:ext cx="104088" cy="98533"/>
                </a:xfrm>
                <a:prstGeom prst="triangl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44" name="Object60">
                <a:extLst>
                  <a:ext uri="{FF2B5EF4-FFF2-40B4-BE49-F238E27FC236}">
                    <a16:creationId xmlns:a16="http://schemas.microsoft.com/office/drawing/2014/main" id="{D1559B5C-C584-244F-A447-B7A69C15DBC9}"/>
                  </a:ext>
                </a:extLst>
              </p:cNvPr>
              <p:cNvSpPr/>
              <p:nvPr/>
            </p:nvSpPr>
            <p:spPr>
              <a:xfrm>
                <a:off x="1076861" y="1997073"/>
                <a:ext cx="585617" cy="18701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/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复杂性</a:t>
                </a:r>
                <a:endPara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45" name="Object60">
                <a:extLst>
                  <a:ext uri="{FF2B5EF4-FFF2-40B4-BE49-F238E27FC236}">
                    <a16:creationId xmlns:a16="http://schemas.microsoft.com/office/drawing/2014/main" id="{26B555BD-C203-5748-A890-6EEBDA5835BB}"/>
                  </a:ext>
                </a:extLst>
              </p:cNvPr>
              <p:cNvSpPr/>
              <p:nvPr/>
            </p:nvSpPr>
            <p:spPr>
              <a:xfrm>
                <a:off x="4175539" y="5170267"/>
                <a:ext cx="736044" cy="22176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/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价值体现</a:t>
                </a:r>
                <a:endPara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sp>
        <p:nvSpPr>
          <p:cNvPr id="146" name="Object29">
            <a:extLst>
              <a:ext uri="{FF2B5EF4-FFF2-40B4-BE49-F238E27FC236}">
                <a16:creationId xmlns:a16="http://schemas.microsoft.com/office/drawing/2014/main" id="{1F4369B4-5817-7C45-90F0-FEBE70A78A8A}"/>
              </a:ext>
            </a:extLst>
          </p:cNvPr>
          <p:cNvSpPr/>
          <p:nvPr/>
        </p:nvSpPr>
        <p:spPr>
          <a:xfrm>
            <a:off x="2824682" y="5761742"/>
            <a:ext cx="1079553" cy="297389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en-US" altLang="zh-CN" sz="1200" kern="0" dirty="0">
                <a:solidFill>
                  <a:prstClr val="black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01.</a:t>
            </a:r>
            <a:r>
              <a:rPr lang="zh-CN" altLang="en-US" sz="1200" kern="0" dirty="0">
                <a:solidFill>
                  <a:prstClr val="black"/>
                </a:solidFill>
                <a:latin typeface="OPPOSans H"/>
                <a:ea typeface="OPPOSans H"/>
                <a:cs typeface="OPPOSans H" panose="00020600040101010101" pitchFamily="18" charset="-122"/>
              </a:rPr>
              <a:t>解决问题过程</a:t>
            </a:r>
          </a:p>
        </p:txBody>
      </p: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5679D81D-2383-B64A-B36D-125444182BB7}"/>
              </a:ext>
            </a:extLst>
          </p:cNvPr>
          <p:cNvGrpSpPr/>
          <p:nvPr/>
        </p:nvGrpSpPr>
        <p:grpSpPr>
          <a:xfrm>
            <a:off x="6392623" y="3413217"/>
            <a:ext cx="410400" cy="139526"/>
            <a:chOff x="6392623" y="3413217"/>
            <a:chExt cx="410400" cy="139526"/>
          </a:xfrm>
        </p:grpSpPr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1D082ACB-8FC6-F448-8493-DBDB35672C06}"/>
                </a:ext>
              </a:extLst>
            </p:cNvPr>
            <p:cNvGrpSpPr/>
            <p:nvPr/>
          </p:nvGrpSpPr>
          <p:grpSpPr>
            <a:xfrm rot="21111719">
              <a:off x="6703445" y="3413217"/>
              <a:ext cx="99578" cy="139526"/>
              <a:chOff x="6703439" y="3414391"/>
              <a:chExt cx="99578" cy="139526"/>
            </a:xfrm>
          </p:grpSpPr>
          <p:cxnSp>
            <p:nvCxnSpPr>
              <p:cNvPr id="148" name="直线连接符 147">
                <a:extLst>
                  <a:ext uri="{FF2B5EF4-FFF2-40B4-BE49-F238E27FC236}">
                    <a16:creationId xmlns:a16="http://schemas.microsoft.com/office/drawing/2014/main" id="{519A50E5-D5B4-7247-8086-4F9A0A4C194E}"/>
                  </a:ext>
                </a:extLst>
              </p:cNvPr>
              <p:cNvCxnSpPr/>
              <p:nvPr/>
            </p:nvCxnSpPr>
            <p:spPr>
              <a:xfrm>
                <a:off x="6722684" y="3414391"/>
                <a:ext cx="80333" cy="88013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线连接符 148">
                <a:extLst>
                  <a:ext uri="{FF2B5EF4-FFF2-40B4-BE49-F238E27FC236}">
                    <a16:creationId xmlns:a16="http://schemas.microsoft.com/office/drawing/2014/main" id="{0EBB08BC-BFE4-C245-A197-0B497F069A50}"/>
                  </a:ext>
                </a:extLst>
              </p:cNvPr>
              <p:cNvCxnSpPr>
                <a:cxnSpLocks/>
              </p:cNvCxnSpPr>
              <p:nvPr/>
            </p:nvCxnSpPr>
            <p:spPr>
              <a:xfrm rot="488281" flipV="1">
                <a:off x="6703439" y="3489403"/>
                <a:ext cx="95493" cy="64514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6" name="组合 155">
              <a:extLst>
                <a:ext uri="{FF2B5EF4-FFF2-40B4-BE49-F238E27FC236}">
                  <a16:creationId xmlns:a16="http://schemas.microsoft.com/office/drawing/2014/main" id="{61BDE6B2-C4E2-F14B-BCC4-7CD63380AE9D}"/>
                </a:ext>
              </a:extLst>
            </p:cNvPr>
            <p:cNvGrpSpPr/>
            <p:nvPr/>
          </p:nvGrpSpPr>
          <p:grpSpPr>
            <a:xfrm rot="21111719">
              <a:off x="6548034" y="3413217"/>
              <a:ext cx="99578" cy="139526"/>
              <a:chOff x="6703439" y="3414391"/>
              <a:chExt cx="99578" cy="139526"/>
            </a:xfrm>
          </p:grpSpPr>
          <p:cxnSp>
            <p:nvCxnSpPr>
              <p:cNvPr id="157" name="直线连接符 156">
                <a:extLst>
                  <a:ext uri="{FF2B5EF4-FFF2-40B4-BE49-F238E27FC236}">
                    <a16:creationId xmlns:a16="http://schemas.microsoft.com/office/drawing/2014/main" id="{A7D2652F-43B6-2548-B220-01A9654989D7}"/>
                  </a:ext>
                </a:extLst>
              </p:cNvPr>
              <p:cNvCxnSpPr/>
              <p:nvPr/>
            </p:nvCxnSpPr>
            <p:spPr>
              <a:xfrm>
                <a:off x="6722684" y="3414391"/>
                <a:ext cx="80333" cy="88013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线连接符 157">
                <a:extLst>
                  <a:ext uri="{FF2B5EF4-FFF2-40B4-BE49-F238E27FC236}">
                    <a16:creationId xmlns:a16="http://schemas.microsoft.com/office/drawing/2014/main" id="{BE647463-02D0-D847-BD63-8C2217AABA91}"/>
                  </a:ext>
                </a:extLst>
              </p:cNvPr>
              <p:cNvCxnSpPr>
                <a:cxnSpLocks/>
              </p:cNvCxnSpPr>
              <p:nvPr/>
            </p:nvCxnSpPr>
            <p:spPr>
              <a:xfrm rot="488281" flipV="1">
                <a:off x="6703439" y="3489403"/>
                <a:ext cx="95493" cy="64514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9A011689-CF8B-F04E-8E7B-8CD4517FBCCE}"/>
                </a:ext>
              </a:extLst>
            </p:cNvPr>
            <p:cNvGrpSpPr/>
            <p:nvPr/>
          </p:nvGrpSpPr>
          <p:grpSpPr>
            <a:xfrm rot="21111719">
              <a:off x="6392623" y="3413217"/>
              <a:ext cx="99578" cy="139526"/>
              <a:chOff x="6703439" y="3414391"/>
              <a:chExt cx="99578" cy="139526"/>
            </a:xfrm>
          </p:grpSpPr>
          <p:cxnSp>
            <p:nvCxnSpPr>
              <p:cNvPr id="160" name="直线连接符 159">
                <a:extLst>
                  <a:ext uri="{FF2B5EF4-FFF2-40B4-BE49-F238E27FC236}">
                    <a16:creationId xmlns:a16="http://schemas.microsoft.com/office/drawing/2014/main" id="{B96632F2-29CD-8A4D-BD5A-58DD04D832CB}"/>
                  </a:ext>
                </a:extLst>
              </p:cNvPr>
              <p:cNvCxnSpPr/>
              <p:nvPr/>
            </p:nvCxnSpPr>
            <p:spPr>
              <a:xfrm>
                <a:off x="6722684" y="3414391"/>
                <a:ext cx="80333" cy="88013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线连接符 160">
                <a:extLst>
                  <a:ext uri="{FF2B5EF4-FFF2-40B4-BE49-F238E27FC236}">
                    <a16:creationId xmlns:a16="http://schemas.microsoft.com/office/drawing/2014/main" id="{6910871B-900F-854A-9F1B-7F953539AC10}"/>
                  </a:ext>
                </a:extLst>
              </p:cNvPr>
              <p:cNvCxnSpPr>
                <a:cxnSpLocks/>
              </p:cNvCxnSpPr>
              <p:nvPr/>
            </p:nvCxnSpPr>
            <p:spPr>
              <a:xfrm rot="488281" flipV="1">
                <a:off x="6703439" y="3489403"/>
                <a:ext cx="95493" cy="64514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3" name="组合 162">
            <a:extLst>
              <a:ext uri="{FF2B5EF4-FFF2-40B4-BE49-F238E27FC236}">
                <a16:creationId xmlns:a16="http://schemas.microsoft.com/office/drawing/2014/main" id="{645AF7F7-1C87-CF45-B143-D4CE3B757947}"/>
              </a:ext>
            </a:extLst>
          </p:cNvPr>
          <p:cNvGrpSpPr/>
          <p:nvPr/>
        </p:nvGrpSpPr>
        <p:grpSpPr>
          <a:xfrm>
            <a:off x="6392624" y="3908517"/>
            <a:ext cx="410399" cy="139526"/>
            <a:chOff x="6392624" y="3413217"/>
            <a:chExt cx="410399" cy="139526"/>
          </a:xfrm>
        </p:grpSpPr>
        <p:grpSp>
          <p:nvGrpSpPr>
            <p:cNvPr id="164" name="组合 163">
              <a:extLst>
                <a:ext uri="{FF2B5EF4-FFF2-40B4-BE49-F238E27FC236}">
                  <a16:creationId xmlns:a16="http://schemas.microsoft.com/office/drawing/2014/main" id="{5532D2D7-8947-2647-BCAB-EABB751E696C}"/>
                </a:ext>
              </a:extLst>
            </p:cNvPr>
            <p:cNvGrpSpPr/>
            <p:nvPr/>
          </p:nvGrpSpPr>
          <p:grpSpPr>
            <a:xfrm rot="21111719">
              <a:off x="6703446" y="3413217"/>
              <a:ext cx="99577" cy="139526"/>
              <a:chOff x="6703440" y="3414391"/>
              <a:chExt cx="99577" cy="139526"/>
            </a:xfrm>
          </p:grpSpPr>
          <p:cxnSp>
            <p:nvCxnSpPr>
              <p:cNvPr id="171" name="直线连接符 170">
                <a:extLst>
                  <a:ext uri="{FF2B5EF4-FFF2-40B4-BE49-F238E27FC236}">
                    <a16:creationId xmlns:a16="http://schemas.microsoft.com/office/drawing/2014/main" id="{FF4ED5B0-03BF-3B4C-A6FC-4D016DB5FBC0}"/>
                  </a:ext>
                </a:extLst>
              </p:cNvPr>
              <p:cNvCxnSpPr/>
              <p:nvPr/>
            </p:nvCxnSpPr>
            <p:spPr>
              <a:xfrm>
                <a:off x="6722684" y="3414391"/>
                <a:ext cx="80333" cy="88013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直线连接符 171">
                <a:extLst>
                  <a:ext uri="{FF2B5EF4-FFF2-40B4-BE49-F238E27FC236}">
                    <a16:creationId xmlns:a16="http://schemas.microsoft.com/office/drawing/2014/main" id="{5E701108-822F-CF4A-AFE7-6F68737DA47F}"/>
                  </a:ext>
                </a:extLst>
              </p:cNvPr>
              <p:cNvCxnSpPr>
                <a:cxnSpLocks/>
              </p:cNvCxnSpPr>
              <p:nvPr/>
            </p:nvCxnSpPr>
            <p:spPr>
              <a:xfrm rot="488281" flipV="1">
                <a:off x="6703440" y="3489403"/>
                <a:ext cx="95493" cy="64514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组合 164">
              <a:extLst>
                <a:ext uri="{FF2B5EF4-FFF2-40B4-BE49-F238E27FC236}">
                  <a16:creationId xmlns:a16="http://schemas.microsoft.com/office/drawing/2014/main" id="{B095F184-C5CF-1F42-8676-FF318F14A898}"/>
                </a:ext>
              </a:extLst>
            </p:cNvPr>
            <p:cNvGrpSpPr/>
            <p:nvPr/>
          </p:nvGrpSpPr>
          <p:grpSpPr>
            <a:xfrm rot="21111719">
              <a:off x="6548035" y="3413217"/>
              <a:ext cx="99577" cy="139526"/>
              <a:chOff x="6703440" y="3414391"/>
              <a:chExt cx="99577" cy="139526"/>
            </a:xfrm>
          </p:grpSpPr>
          <p:cxnSp>
            <p:nvCxnSpPr>
              <p:cNvPr id="169" name="直线连接符 168">
                <a:extLst>
                  <a:ext uri="{FF2B5EF4-FFF2-40B4-BE49-F238E27FC236}">
                    <a16:creationId xmlns:a16="http://schemas.microsoft.com/office/drawing/2014/main" id="{DE26C571-67B4-984D-A11E-8692F8C737CA}"/>
                  </a:ext>
                </a:extLst>
              </p:cNvPr>
              <p:cNvCxnSpPr/>
              <p:nvPr/>
            </p:nvCxnSpPr>
            <p:spPr>
              <a:xfrm>
                <a:off x="6722684" y="3414391"/>
                <a:ext cx="80333" cy="88013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直线连接符 169">
                <a:extLst>
                  <a:ext uri="{FF2B5EF4-FFF2-40B4-BE49-F238E27FC236}">
                    <a16:creationId xmlns:a16="http://schemas.microsoft.com/office/drawing/2014/main" id="{183A9211-7AF7-0644-8320-725A5A75F578}"/>
                  </a:ext>
                </a:extLst>
              </p:cNvPr>
              <p:cNvCxnSpPr>
                <a:cxnSpLocks/>
              </p:cNvCxnSpPr>
              <p:nvPr/>
            </p:nvCxnSpPr>
            <p:spPr>
              <a:xfrm rot="488281" flipV="1">
                <a:off x="6703440" y="3489403"/>
                <a:ext cx="95493" cy="64514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6" name="组合 165">
              <a:extLst>
                <a:ext uri="{FF2B5EF4-FFF2-40B4-BE49-F238E27FC236}">
                  <a16:creationId xmlns:a16="http://schemas.microsoft.com/office/drawing/2014/main" id="{976E6B0E-CDD1-4749-8343-3E7D0176C81A}"/>
                </a:ext>
              </a:extLst>
            </p:cNvPr>
            <p:cNvGrpSpPr/>
            <p:nvPr/>
          </p:nvGrpSpPr>
          <p:grpSpPr>
            <a:xfrm rot="21111719">
              <a:off x="6392624" y="3413217"/>
              <a:ext cx="99577" cy="139526"/>
              <a:chOff x="6703440" y="3414391"/>
              <a:chExt cx="99577" cy="139526"/>
            </a:xfrm>
          </p:grpSpPr>
          <p:cxnSp>
            <p:nvCxnSpPr>
              <p:cNvPr id="167" name="直线连接符 166">
                <a:extLst>
                  <a:ext uri="{FF2B5EF4-FFF2-40B4-BE49-F238E27FC236}">
                    <a16:creationId xmlns:a16="http://schemas.microsoft.com/office/drawing/2014/main" id="{B0295D7B-0084-DD45-BA13-BCD3B21F7697}"/>
                  </a:ext>
                </a:extLst>
              </p:cNvPr>
              <p:cNvCxnSpPr/>
              <p:nvPr/>
            </p:nvCxnSpPr>
            <p:spPr>
              <a:xfrm>
                <a:off x="6722684" y="3414391"/>
                <a:ext cx="80333" cy="88013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线连接符 167">
                <a:extLst>
                  <a:ext uri="{FF2B5EF4-FFF2-40B4-BE49-F238E27FC236}">
                    <a16:creationId xmlns:a16="http://schemas.microsoft.com/office/drawing/2014/main" id="{1DF8AB12-0F53-AE42-BEDE-ED87085D737D}"/>
                  </a:ext>
                </a:extLst>
              </p:cNvPr>
              <p:cNvCxnSpPr>
                <a:cxnSpLocks/>
              </p:cNvCxnSpPr>
              <p:nvPr/>
            </p:nvCxnSpPr>
            <p:spPr>
              <a:xfrm rot="488281" flipV="1">
                <a:off x="6703440" y="3489403"/>
                <a:ext cx="95493" cy="64514"/>
              </a:xfrm>
              <a:prstGeom prst="line">
                <a:avLst/>
              </a:prstGeom>
              <a:ln w="19050" cap="flat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59081208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23">
            <a:extLst>
              <a:ext uri="{FF2B5EF4-FFF2-40B4-BE49-F238E27FC236}">
                <a16:creationId xmlns:a16="http://schemas.microsoft.com/office/drawing/2014/main" id="{1D3A53C9-C27B-4EDE-8054-962C7FBFEF54}"/>
              </a:ext>
            </a:extLst>
          </p:cNvPr>
          <p:cNvSpPr txBox="1"/>
          <p:nvPr/>
        </p:nvSpPr>
        <p:spPr>
          <a:xfrm>
            <a:off x="666749" y="800099"/>
            <a:ext cx="1905001" cy="304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提升后台产品的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3" name="Object24">
            <a:extLst>
              <a:ext uri="{FF2B5EF4-FFF2-40B4-BE49-F238E27FC236}">
                <a16:creationId xmlns:a16="http://schemas.microsoft.com/office/drawing/2014/main" id="{6C318386-70E0-42A4-8F64-78D80E8335E9}"/>
              </a:ext>
            </a:extLst>
          </p:cNvPr>
          <p:cNvSpPr txBox="1"/>
          <p:nvPr/>
        </p:nvSpPr>
        <p:spPr>
          <a:xfrm>
            <a:off x="2513693" y="800099"/>
            <a:ext cx="3096532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用户体验</a:t>
            </a:r>
          </a:p>
        </p:txBody>
      </p:sp>
      <p:pic>
        <p:nvPicPr>
          <p:cNvPr id="4" name="Object 1" descr="Object 1">
            <a:extLst>
              <a:ext uri="{FF2B5EF4-FFF2-40B4-BE49-F238E27FC236}">
                <a16:creationId xmlns:a16="http://schemas.microsoft.com/office/drawing/2014/main" id="{233DB6FA-67D2-4B94-AEFC-528E01BB4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1" y="1201681"/>
            <a:ext cx="1276350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Object25">
            <a:extLst>
              <a:ext uri="{FF2B5EF4-FFF2-40B4-BE49-F238E27FC236}">
                <a16:creationId xmlns:a16="http://schemas.microsoft.com/office/drawing/2014/main" id="{9E0BEA56-72C0-4D9A-8416-87253A5D67E9}"/>
              </a:ext>
            </a:extLst>
          </p:cNvPr>
          <p:cNvSpPr txBox="1"/>
          <p:nvPr/>
        </p:nvSpPr>
        <p:spPr>
          <a:xfrm>
            <a:off x="700087" y="1338714"/>
            <a:ext cx="1309688" cy="182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具体分析模型</a:t>
            </a:r>
            <a:endParaRPr lang="en-US" altLang="zh-CN" b="0" kern="0" dirty="0">
              <a:latin typeface="OPPOSans R"/>
              <a:ea typeface="OPPOSans R"/>
            </a:endParaRPr>
          </a:p>
        </p:txBody>
      </p:sp>
      <p:sp>
        <p:nvSpPr>
          <p:cNvPr id="6" name="任意多边形: 形状 77">
            <a:extLst>
              <a:ext uri="{FF2B5EF4-FFF2-40B4-BE49-F238E27FC236}">
                <a16:creationId xmlns:a16="http://schemas.microsoft.com/office/drawing/2014/main" id="{4D0666B4-37FA-4D4C-BD53-643343FDA647}"/>
              </a:ext>
            </a:extLst>
          </p:cNvPr>
          <p:cNvSpPr/>
          <p:nvPr/>
        </p:nvSpPr>
        <p:spPr>
          <a:xfrm>
            <a:off x="4851911" y="2023408"/>
            <a:ext cx="2850422" cy="2850422"/>
          </a:xfrm>
          <a:custGeom>
            <a:avLst/>
            <a:gdLst>
              <a:gd name="connsiteX0" fmla="*/ 4182637 w 4182637"/>
              <a:gd name="connsiteY0" fmla="*/ 2091319 h 4182637"/>
              <a:gd name="connsiteX1" fmla="*/ 2091319 w 4182637"/>
              <a:gd name="connsiteY1" fmla="*/ 4182637 h 4182637"/>
              <a:gd name="connsiteX2" fmla="*/ 0 w 4182637"/>
              <a:gd name="connsiteY2" fmla="*/ 2091319 h 4182637"/>
              <a:gd name="connsiteX3" fmla="*/ 2091319 w 4182637"/>
              <a:gd name="connsiteY3" fmla="*/ 0 h 4182637"/>
              <a:gd name="connsiteX4" fmla="*/ 4182637 w 4182637"/>
              <a:gd name="connsiteY4" fmla="*/ 2091319 h 418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2637" h="4182637">
                <a:moveTo>
                  <a:pt x="4182637" y="2091319"/>
                </a:moveTo>
                <a:cubicBezTo>
                  <a:pt x="4182637" y="3246322"/>
                  <a:pt x="3246322" y="4182637"/>
                  <a:pt x="2091319" y="4182637"/>
                </a:cubicBezTo>
                <a:cubicBezTo>
                  <a:pt x="936315" y="4182637"/>
                  <a:pt x="0" y="3246322"/>
                  <a:pt x="0" y="2091319"/>
                </a:cubicBezTo>
                <a:cubicBezTo>
                  <a:pt x="0" y="936315"/>
                  <a:pt x="936315" y="0"/>
                  <a:pt x="2091319" y="0"/>
                </a:cubicBezTo>
                <a:cubicBezTo>
                  <a:pt x="3246322" y="0"/>
                  <a:pt x="4182637" y="936315"/>
                  <a:pt x="4182637" y="2091319"/>
                </a:cubicBezTo>
                <a:close/>
              </a:path>
            </a:pathLst>
          </a:custGeom>
          <a:noFill/>
          <a:ln w="12700" cap="flat">
            <a:solidFill>
              <a:srgbClr val="3C5DEC"/>
            </a:solidFill>
            <a:prstDash val="dash"/>
            <a:miter/>
          </a:ln>
        </p:spPr>
        <p:txBody>
          <a:bodyPr rtlCol="0" anchor="ctr"/>
          <a:lstStyle/>
          <a:p>
            <a:pPr defTabSz="731520"/>
            <a:endParaRPr lang="zh-CN" altLang="en-US" sz="1440">
              <a:solidFill>
                <a:srgbClr val="000000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76E5AF4-64BA-4CBC-A73F-C86514E0EBB2}"/>
              </a:ext>
            </a:extLst>
          </p:cNvPr>
          <p:cNvGrpSpPr/>
          <p:nvPr/>
        </p:nvGrpSpPr>
        <p:grpSpPr>
          <a:xfrm>
            <a:off x="6786649" y="1832708"/>
            <a:ext cx="1175473" cy="1175473"/>
            <a:chOff x="6812907" y="1749197"/>
            <a:chExt cx="1175473" cy="1175473"/>
          </a:xfrm>
        </p:grpSpPr>
        <p:sp>
          <p:nvSpPr>
            <p:cNvPr id="8" name="任意多边形: 形状 86">
              <a:extLst>
                <a:ext uri="{FF2B5EF4-FFF2-40B4-BE49-F238E27FC236}">
                  <a16:creationId xmlns:a16="http://schemas.microsoft.com/office/drawing/2014/main" id="{5ED80B97-F9AC-43A9-8D71-7536EF3C8B04}"/>
                </a:ext>
              </a:extLst>
            </p:cNvPr>
            <p:cNvSpPr/>
            <p:nvPr/>
          </p:nvSpPr>
          <p:spPr>
            <a:xfrm>
              <a:off x="6812907" y="1749197"/>
              <a:ext cx="1175473" cy="1175473"/>
            </a:xfrm>
            <a:custGeom>
              <a:avLst/>
              <a:gdLst>
                <a:gd name="connsiteX0" fmla="*/ 1632755 w 1632754"/>
                <a:gd name="connsiteY0" fmla="*/ 816377 h 1632754"/>
                <a:gd name="connsiteX1" fmla="*/ 816377 w 1632754"/>
                <a:gd name="connsiteY1" fmla="*/ 1632755 h 1632754"/>
                <a:gd name="connsiteX2" fmla="*/ 0 w 1632754"/>
                <a:gd name="connsiteY2" fmla="*/ 816377 h 1632754"/>
                <a:gd name="connsiteX3" fmla="*/ 816377 w 1632754"/>
                <a:gd name="connsiteY3" fmla="*/ 0 h 1632754"/>
                <a:gd name="connsiteX4" fmla="*/ 1632755 w 1632754"/>
                <a:gd name="connsiteY4" fmla="*/ 816377 h 163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2754" h="1632754">
                  <a:moveTo>
                    <a:pt x="1632755" y="816377"/>
                  </a:moveTo>
                  <a:cubicBezTo>
                    <a:pt x="1632755" y="1267250"/>
                    <a:pt x="1267250" y="1632755"/>
                    <a:pt x="816377" y="1632755"/>
                  </a:cubicBezTo>
                  <a:cubicBezTo>
                    <a:pt x="365505" y="1632755"/>
                    <a:pt x="0" y="1267250"/>
                    <a:pt x="0" y="816377"/>
                  </a:cubicBezTo>
                  <a:cubicBezTo>
                    <a:pt x="0" y="365505"/>
                    <a:pt x="365504" y="0"/>
                    <a:pt x="816377" y="0"/>
                  </a:cubicBezTo>
                  <a:cubicBezTo>
                    <a:pt x="1267250" y="0"/>
                    <a:pt x="1632755" y="365505"/>
                    <a:pt x="1632755" y="816377"/>
                  </a:cubicBezTo>
                  <a:close/>
                </a:path>
              </a:pathLst>
            </a:custGeom>
            <a:solidFill>
              <a:srgbClr val="3C5DEC"/>
            </a:solidFill>
            <a:ln w="9525" cap="flat">
              <a:noFill/>
              <a:prstDash val="solid"/>
              <a:miter/>
            </a:ln>
            <a:effectLst>
              <a:outerShdw blurRad="253732" sx="104000" sy="104000" algn="ctr" rotWithShape="0">
                <a:srgbClr val="3C5DEC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9" name="Object54">
              <a:extLst>
                <a:ext uri="{FF2B5EF4-FFF2-40B4-BE49-F238E27FC236}">
                  <a16:creationId xmlns:a16="http://schemas.microsoft.com/office/drawing/2014/main" id="{20FD9E94-78F2-4BC9-B33F-19B3E0515EF5}"/>
                </a:ext>
              </a:extLst>
            </p:cNvPr>
            <p:cNvSpPr/>
            <p:nvPr/>
          </p:nvSpPr>
          <p:spPr>
            <a:xfrm>
              <a:off x="7023453" y="2213242"/>
              <a:ext cx="754380" cy="25601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68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rPr>
                <a:t>平台能力</a:t>
              </a:r>
              <a:endParaRPr lang="en-US" sz="1400" dirty="0">
                <a:solidFill>
                  <a:schemeClr val="bg1"/>
                </a:soli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D57E320-068A-44A2-9D21-5E070047A1C3}"/>
              </a:ext>
            </a:extLst>
          </p:cNvPr>
          <p:cNvGrpSpPr/>
          <p:nvPr/>
        </p:nvGrpSpPr>
        <p:grpSpPr>
          <a:xfrm>
            <a:off x="5874425" y="4283288"/>
            <a:ext cx="1181084" cy="1181084"/>
            <a:chOff x="5919047" y="4602746"/>
            <a:chExt cx="1181084" cy="1181084"/>
          </a:xfrm>
        </p:grpSpPr>
        <p:sp>
          <p:nvSpPr>
            <p:cNvPr id="11" name="任意多边形: 形状 90">
              <a:extLst>
                <a:ext uri="{FF2B5EF4-FFF2-40B4-BE49-F238E27FC236}">
                  <a16:creationId xmlns:a16="http://schemas.microsoft.com/office/drawing/2014/main" id="{A9DAA07A-8316-4C01-BBC3-2DB5979C7F59}"/>
                </a:ext>
              </a:extLst>
            </p:cNvPr>
            <p:cNvSpPr/>
            <p:nvPr/>
          </p:nvSpPr>
          <p:spPr>
            <a:xfrm>
              <a:off x="5919047" y="4602746"/>
              <a:ext cx="1181084" cy="1181084"/>
            </a:xfrm>
            <a:custGeom>
              <a:avLst/>
              <a:gdLst>
                <a:gd name="connsiteX0" fmla="*/ 1640548 w 1640547"/>
                <a:gd name="connsiteY0" fmla="*/ 820274 h 1640547"/>
                <a:gd name="connsiteX1" fmla="*/ 820274 w 1640547"/>
                <a:gd name="connsiteY1" fmla="*/ 1640548 h 1640547"/>
                <a:gd name="connsiteX2" fmla="*/ 0 w 1640547"/>
                <a:gd name="connsiteY2" fmla="*/ 820274 h 1640547"/>
                <a:gd name="connsiteX3" fmla="*/ 820274 w 1640547"/>
                <a:gd name="connsiteY3" fmla="*/ 0 h 1640547"/>
                <a:gd name="connsiteX4" fmla="*/ 1640548 w 1640547"/>
                <a:gd name="connsiteY4" fmla="*/ 820274 h 1640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0547" h="1640547">
                  <a:moveTo>
                    <a:pt x="1640548" y="820274"/>
                  </a:moveTo>
                  <a:cubicBezTo>
                    <a:pt x="1640548" y="1273299"/>
                    <a:pt x="1273299" y="1640548"/>
                    <a:pt x="820274" y="1640548"/>
                  </a:cubicBezTo>
                  <a:cubicBezTo>
                    <a:pt x="367249" y="1640548"/>
                    <a:pt x="0" y="1273299"/>
                    <a:pt x="0" y="820274"/>
                  </a:cubicBezTo>
                  <a:cubicBezTo>
                    <a:pt x="0" y="367249"/>
                    <a:pt x="367249" y="0"/>
                    <a:pt x="820274" y="0"/>
                  </a:cubicBezTo>
                  <a:cubicBezTo>
                    <a:pt x="1273299" y="0"/>
                    <a:pt x="1640548" y="367249"/>
                    <a:pt x="1640548" y="820274"/>
                  </a:cubicBezTo>
                  <a:close/>
                </a:path>
              </a:pathLst>
            </a:custGeom>
            <a:solidFill>
              <a:srgbClr val="3C5DEC"/>
            </a:solidFill>
            <a:ln w="9525" cap="flat">
              <a:noFill/>
              <a:prstDash val="solid"/>
              <a:miter/>
            </a:ln>
            <a:effectLst>
              <a:outerShdw blurRad="253732" sx="104000" sy="104000" algn="ctr" rotWithShape="0">
                <a:srgbClr val="3C5DEC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2" name="Object55">
              <a:extLst>
                <a:ext uri="{FF2B5EF4-FFF2-40B4-BE49-F238E27FC236}">
                  <a16:creationId xmlns:a16="http://schemas.microsoft.com/office/drawing/2014/main" id="{F4E4C200-D720-4274-9DBF-CF1386AB1776}"/>
                </a:ext>
              </a:extLst>
            </p:cNvPr>
            <p:cNvSpPr/>
            <p:nvPr/>
          </p:nvSpPr>
          <p:spPr>
            <a:xfrm>
              <a:off x="6059064" y="5069817"/>
              <a:ext cx="901050" cy="24073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68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rPr>
                <a:t>基础组件</a:t>
              </a:r>
              <a:endParaRPr lang="en-US" sz="1400" dirty="0">
                <a:solidFill>
                  <a:schemeClr val="bg1"/>
                </a:soli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FF34276-5253-41B8-A36A-498E1579DE3C}"/>
              </a:ext>
            </a:extLst>
          </p:cNvPr>
          <p:cNvGrpSpPr/>
          <p:nvPr/>
        </p:nvGrpSpPr>
        <p:grpSpPr>
          <a:xfrm>
            <a:off x="4169993" y="2469255"/>
            <a:ext cx="1170154" cy="1170154"/>
            <a:chOff x="3983329" y="3089374"/>
            <a:chExt cx="1170154" cy="1170154"/>
          </a:xfrm>
        </p:grpSpPr>
        <p:sp>
          <p:nvSpPr>
            <p:cNvPr id="14" name="任意多边形: 形状 82">
              <a:extLst>
                <a:ext uri="{FF2B5EF4-FFF2-40B4-BE49-F238E27FC236}">
                  <a16:creationId xmlns:a16="http://schemas.microsoft.com/office/drawing/2014/main" id="{A4EFC579-5DB4-41BC-987F-975D3902D294}"/>
                </a:ext>
              </a:extLst>
            </p:cNvPr>
            <p:cNvSpPr/>
            <p:nvPr/>
          </p:nvSpPr>
          <p:spPr>
            <a:xfrm>
              <a:off x="3983329" y="3089374"/>
              <a:ext cx="1170154" cy="1170154"/>
            </a:xfrm>
            <a:custGeom>
              <a:avLst/>
              <a:gdLst>
                <a:gd name="connsiteX0" fmla="*/ 1625367 w 1625366"/>
                <a:gd name="connsiteY0" fmla="*/ 812684 h 1625366"/>
                <a:gd name="connsiteX1" fmla="*/ 812683 w 1625366"/>
                <a:gd name="connsiteY1" fmla="*/ 1625367 h 1625366"/>
                <a:gd name="connsiteX2" fmla="*/ 0 w 1625366"/>
                <a:gd name="connsiteY2" fmla="*/ 812684 h 1625366"/>
                <a:gd name="connsiteX3" fmla="*/ 812683 w 1625366"/>
                <a:gd name="connsiteY3" fmla="*/ 0 h 1625366"/>
                <a:gd name="connsiteX4" fmla="*/ 1625367 w 1625366"/>
                <a:gd name="connsiteY4" fmla="*/ 812684 h 162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5366" h="1625366">
                  <a:moveTo>
                    <a:pt x="1625367" y="812684"/>
                  </a:moveTo>
                  <a:cubicBezTo>
                    <a:pt x="1625367" y="1261516"/>
                    <a:pt x="1261516" y="1625367"/>
                    <a:pt x="812683" y="1625367"/>
                  </a:cubicBezTo>
                  <a:cubicBezTo>
                    <a:pt x="363850" y="1625367"/>
                    <a:pt x="0" y="1261516"/>
                    <a:pt x="0" y="812684"/>
                  </a:cubicBezTo>
                  <a:cubicBezTo>
                    <a:pt x="0" y="363851"/>
                    <a:pt x="363850" y="0"/>
                    <a:pt x="812683" y="0"/>
                  </a:cubicBezTo>
                  <a:cubicBezTo>
                    <a:pt x="1261516" y="0"/>
                    <a:pt x="1625367" y="363851"/>
                    <a:pt x="1625367" y="812684"/>
                  </a:cubicBezTo>
                  <a:close/>
                </a:path>
              </a:pathLst>
            </a:custGeom>
            <a:solidFill>
              <a:srgbClr val="3C5DEC"/>
            </a:solidFill>
            <a:ln w="9525" cap="flat">
              <a:noFill/>
              <a:prstDash val="solid"/>
              <a:miter/>
            </a:ln>
            <a:effectLst>
              <a:outerShdw blurRad="253732" sx="104000" sy="104000" algn="ctr" rotWithShape="0">
                <a:srgbClr val="3C5DEC">
                  <a:alpha val="20000"/>
                </a:srgbClr>
              </a:outerShdw>
            </a:effectLst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5" name="Object53">
              <a:extLst>
                <a:ext uri="{FF2B5EF4-FFF2-40B4-BE49-F238E27FC236}">
                  <a16:creationId xmlns:a16="http://schemas.microsoft.com/office/drawing/2014/main" id="{986DA683-4EFB-4C82-9639-535419B1BCDA}"/>
                </a:ext>
              </a:extLst>
            </p:cNvPr>
            <p:cNvSpPr/>
            <p:nvPr/>
          </p:nvSpPr>
          <p:spPr>
            <a:xfrm>
              <a:off x="4191216" y="3564305"/>
              <a:ext cx="754380" cy="26738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>
                <a:lnSpc>
                  <a:spcPts val="168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B" panose="00020600040101010101" pitchFamily="18" charset="-122"/>
                  <a:ea typeface="OPPOSans B" panose="00020600040101010101" pitchFamily="18" charset="-122"/>
                  <a:cs typeface="OPPOSans B" panose="00020600040101010101" pitchFamily="18" charset="-122"/>
                </a:rPr>
                <a:t>业务流程</a:t>
              </a:r>
              <a:endParaRPr lang="en-US" sz="1400" dirty="0">
                <a:solidFill>
                  <a:schemeClr val="bg1"/>
                </a:solidFill>
                <a:latin typeface="OPPOSans B" panose="00020600040101010101" pitchFamily="18" charset="-122"/>
                <a:ea typeface="OPPOSans B" panose="00020600040101010101" pitchFamily="18" charset="-122"/>
                <a:cs typeface="OPPOSans B" panose="00020600040101010101" pitchFamily="18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AC76020-0BBF-4D4C-8869-486D66917928}"/>
              </a:ext>
            </a:extLst>
          </p:cNvPr>
          <p:cNvGrpSpPr/>
          <p:nvPr/>
        </p:nvGrpSpPr>
        <p:grpSpPr>
          <a:xfrm>
            <a:off x="5445420" y="3185094"/>
            <a:ext cx="1663406" cy="527050"/>
            <a:chOff x="3296101" y="4236487"/>
            <a:chExt cx="1264007" cy="527050"/>
          </a:xfrm>
        </p:grpSpPr>
        <p:sp>
          <p:nvSpPr>
            <p:cNvPr id="17" name="矩形: 圆角 114">
              <a:extLst>
                <a:ext uri="{FF2B5EF4-FFF2-40B4-BE49-F238E27FC236}">
                  <a16:creationId xmlns:a16="http://schemas.microsoft.com/office/drawing/2014/main" id="{308EA932-CC79-4169-ABA0-AAE29D2DAC4F}"/>
                </a:ext>
              </a:extLst>
            </p:cNvPr>
            <p:cNvSpPr/>
            <p:nvPr/>
          </p:nvSpPr>
          <p:spPr>
            <a:xfrm>
              <a:off x="3296101" y="4236487"/>
              <a:ext cx="1264007" cy="527050"/>
            </a:xfrm>
            <a:prstGeom prst="roundRect">
              <a:avLst>
                <a:gd name="adj" fmla="val 50000"/>
              </a:avLst>
            </a:pr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8" name="Object52">
              <a:extLst>
                <a:ext uri="{FF2B5EF4-FFF2-40B4-BE49-F238E27FC236}">
                  <a16:creationId xmlns:a16="http://schemas.microsoft.com/office/drawing/2014/main" id="{89DC9F11-B218-4E89-AF35-44A2A6496C9B}"/>
                </a:ext>
              </a:extLst>
            </p:cNvPr>
            <p:cNvSpPr/>
            <p:nvPr/>
          </p:nvSpPr>
          <p:spPr>
            <a:xfrm>
              <a:off x="3488303" y="4388773"/>
              <a:ext cx="879603" cy="22247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zh-CN" altLang="en-US" sz="1400" dirty="0">
                  <a:solidFill>
                    <a:schemeClr val="bg1"/>
                  </a:solidFill>
                  <a:latin typeface="OPPOSans H" pitchFamily="18" charset="-122"/>
                  <a:ea typeface="OPPOSans H" pitchFamily="18" charset="-122"/>
                  <a:cs typeface="OPPOSans H" pitchFamily="18" charset="-122"/>
                </a:rPr>
                <a:t>提升用户体验</a:t>
              </a:r>
              <a:endParaRPr lang="en-US" sz="1400" dirty="0">
                <a:solidFill>
                  <a:schemeClr val="bg1"/>
                </a:solidFill>
                <a:latin typeface="OPPOSans H" pitchFamily="18" charset="-122"/>
                <a:ea typeface="OPPOSans H" pitchFamily="18" charset="-122"/>
                <a:cs typeface="OPPOSans H" pitchFamily="18" charset="-122"/>
              </a:endParaRPr>
            </a:p>
          </p:txBody>
        </p:sp>
      </p:grpSp>
      <p:sp>
        <p:nvSpPr>
          <p:cNvPr id="19" name="Object29">
            <a:extLst>
              <a:ext uri="{FF2B5EF4-FFF2-40B4-BE49-F238E27FC236}">
                <a16:creationId xmlns:a16="http://schemas.microsoft.com/office/drawing/2014/main" id="{F69D33A5-FF11-43E9-BD19-509131F113B8}"/>
              </a:ext>
            </a:extLst>
          </p:cNvPr>
          <p:cNvSpPr/>
          <p:nvPr/>
        </p:nvSpPr>
        <p:spPr>
          <a:xfrm>
            <a:off x="7904849" y="3746403"/>
            <a:ext cx="2573216" cy="487680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200" kern="0" dirty="0">
                <a:solidFill>
                  <a:prstClr val="black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组件体验不一致 组件操作反馈不及时</a:t>
            </a:r>
            <a:endParaRPr lang="en-US" altLang="zh-CN" sz="1200" kern="0" dirty="0">
              <a:solidFill>
                <a:prstClr val="black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20" name="Object29">
            <a:extLst>
              <a:ext uri="{FF2B5EF4-FFF2-40B4-BE49-F238E27FC236}">
                <a16:creationId xmlns:a16="http://schemas.microsoft.com/office/drawing/2014/main" id="{E9B214B6-FEE4-4D5A-800E-FA297837E0A8}"/>
              </a:ext>
            </a:extLst>
          </p:cNvPr>
          <p:cNvSpPr/>
          <p:nvPr/>
        </p:nvSpPr>
        <p:spPr>
          <a:xfrm>
            <a:off x="283495" y="1932764"/>
            <a:ext cx="3079292" cy="487680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200" kern="0" dirty="0">
                <a:solidFill>
                  <a:prstClr val="black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业务操作流不够高效 层级架构复杂</a:t>
            </a:r>
            <a:endParaRPr lang="en-US" altLang="zh-CN" sz="1200" kern="0" dirty="0">
              <a:solidFill>
                <a:prstClr val="black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21" name="三角形 97">
            <a:extLst>
              <a:ext uri="{FF2B5EF4-FFF2-40B4-BE49-F238E27FC236}">
                <a16:creationId xmlns:a16="http://schemas.microsoft.com/office/drawing/2014/main" id="{9A01A2D2-D555-4474-A972-B1354DD01FF4}"/>
              </a:ext>
            </a:extLst>
          </p:cNvPr>
          <p:cNvSpPr/>
          <p:nvPr/>
        </p:nvSpPr>
        <p:spPr>
          <a:xfrm rot="18900000">
            <a:off x="5111495" y="4301735"/>
            <a:ext cx="140663" cy="133156"/>
          </a:xfrm>
          <a:prstGeom prst="triangl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三角形 99">
            <a:extLst>
              <a:ext uri="{FF2B5EF4-FFF2-40B4-BE49-F238E27FC236}">
                <a16:creationId xmlns:a16="http://schemas.microsoft.com/office/drawing/2014/main" id="{ABBA9ACA-8D84-45C2-89D1-4F88C0801AEE}"/>
              </a:ext>
            </a:extLst>
          </p:cNvPr>
          <p:cNvSpPr/>
          <p:nvPr/>
        </p:nvSpPr>
        <p:spPr>
          <a:xfrm rot="3600000">
            <a:off x="5600312" y="2095212"/>
            <a:ext cx="140663" cy="133156"/>
          </a:xfrm>
          <a:prstGeom prst="triangl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三角形 100">
            <a:extLst>
              <a:ext uri="{FF2B5EF4-FFF2-40B4-BE49-F238E27FC236}">
                <a16:creationId xmlns:a16="http://schemas.microsoft.com/office/drawing/2014/main" id="{7DD5203E-8A5C-4041-BA3D-601A4C8BBDED}"/>
              </a:ext>
            </a:extLst>
          </p:cNvPr>
          <p:cNvSpPr/>
          <p:nvPr/>
        </p:nvSpPr>
        <p:spPr>
          <a:xfrm rot="11700000">
            <a:off x="7541922" y="3888751"/>
            <a:ext cx="140663" cy="133156"/>
          </a:xfrm>
          <a:prstGeom prst="triangle">
            <a:avLst/>
          </a:prstGeom>
          <a:solidFill>
            <a:srgbClr val="3C5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Object29">
            <a:extLst>
              <a:ext uri="{FF2B5EF4-FFF2-40B4-BE49-F238E27FC236}">
                <a16:creationId xmlns:a16="http://schemas.microsoft.com/office/drawing/2014/main" id="{C6B3F9DB-4BC5-4C95-A7BA-82A16A62EBC1}"/>
              </a:ext>
            </a:extLst>
          </p:cNvPr>
          <p:cNvSpPr/>
          <p:nvPr/>
        </p:nvSpPr>
        <p:spPr>
          <a:xfrm>
            <a:off x="8178884" y="1269233"/>
            <a:ext cx="3029542" cy="487680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Autofit/>
          </a:bodyPr>
          <a:lstStyle/>
          <a:p>
            <a:pPr algn="ctr" defTabSz="1219169" hangingPunct="0"/>
            <a:r>
              <a:rPr lang="zh-CN" altLang="en-US" sz="1200" kern="0" dirty="0">
                <a:solidFill>
                  <a:prstClr val="black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平台客服能力问题 文档问题 消息触达问题</a:t>
            </a:r>
            <a:endParaRPr lang="en-US" altLang="zh-CN" sz="1200" kern="0" dirty="0">
              <a:solidFill>
                <a:prstClr val="black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25" name="Object32">
            <a:extLst>
              <a:ext uri="{FF2B5EF4-FFF2-40B4-BE49-F238E27FC236}">
                <a16:creationId xmlns:a16="http://schemas.microsoft.com/office/drawing/2014/main" id="{E104D7E3-F9DC-41B4-8CA0-B42DA8DE8A35}"/>
              </a:ext>
            </a:extLst>
          </p:cNvPr>
          <p:cNvSpPr txBox="1"/>
          <p:nvPr/>
        </p:nvSpPr>
        <p:spPr>
          <a:xfrm>
            <a:off x="8476528" y="1850643"/>
            <a:ext cx="296766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创新平台通用能力 业务通过调用平台提升体验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63C804FE-505A-4342-B980-9D7E84CFA157}"/>
              </a:ext>
            </a:extLst>
          </p:cNvPr>
          <p:cNvSpPr/>
          <p:nvPr/>
        </p:nvSpPr>
        <p:spPr>
          <a:xfrm>
            <a:off x="8329703" y="1763754"/>
            <a:ext cx="3166972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7" name="Object32">
            <a:extLst>
              <a:ext uri="{FF2B5EF4-FFF2-40B4-BE49-F238E27FC236}">
                <a16:creationId xmlns:a16="http://schemas.microsoft.com/office/drawing/2014/main" id="{919D749C-9571-4007-9990-0AA8052354D4}"/>
              </a:ext>
            </a:extLst>
          </p:cNvPr>
          <p:cNvSpPr txBox="1"/>
          <p:nvPr/>
        </p:nvSpPr>
        <p:spPr>
          <a:xfrm>
            <a:off x="8476528" y="2326914"/>
            <a:ext cx="2829133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帮助中心专项优化 提升平台文档指引能力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EF7038E6-ED69-4573-8E9E-4BD51B6084B6}"/>
              </a:ext>
            </a:extLst>
          </p:cNvPr>
          <p:cNvSpPr/>
          <p:nvPr/>
        </p:nvSpPr>
        <p:spPr>
          <a:xfrm>
            <a:off x="8329703" y="2240025"/>
            <a:ext cx="3166972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9" name="Object32">
            <a:extLst>
              <a:ext uri="{FF2B5EF4-FFF2-40B4-BE49-F238E27FC236}">
                <a16:creationId xmlns:a16="http://schemas.microsoft.com/office/drawing/2014/main" id="{8BDB6E02-8D9C-4F1A-A0C5-0E8AEF158017}"/>
              </a:ext>
            </a:extLst>
          </p:cNvPr>
          <p:cNvSpPr txBox="1"/>
          <p:nvPr/>
        </p:nvSpPr>
        <p:spPr>
          <a:xfrm>
            <a:off x="8476528" y="2803185"/>
            <a:ext cx="2829133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智能客服专项优化 提升平台客服服务能力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AB738956-C4FC-4386-9C49-4ADC4AAF3AF7}"/>
              </a:ext>
            </a:extLst>
          </p:cNvPr>
          <p:cNvSpPr/>
          <p:nvPr/>
        </p:nvSpPr>
        <p:spPr>
          <a:xfrm>
            <a:off x="8329703" y="2716296"/>
            <a:ext cx="3166972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cxnSp>
        <p:nvCxnSpPr>
          <p:cNvPr id="31" name="连接符: 肘形 30">
            <a:extLst>
              <a:ext uri="{FF2B5EF4-FFF2-40B4-BE49-F238E27FC236}">
                <a16:creationId xmlns:a16="http://schemas.microsoft.com/office/drawing/2014/main" id="{ADEC1C6E-AFAF-4557-855F-4816E4218CB7}"/>
              </a:ext>
            </a:extLst>
          </p:cNvPr>
          <p:cNvCxnSpPr>
            <a:stCxn id="26" idx="1"/>
            <a:endCxn id="30" idx="1"/>
          </p:cNvCxnSpPr>
          <p:nvPr/>
        </p:nvCxnSpPr>
        <p:spPr>
          <a:xfrm rot="10800000" flipV="1">
            <a:off x="8329703" y="1944174"/>
            <a:ext cx="12700" cy="952542"/>
          </a:xfrm>
          <a:prstGeom prst="bentConnector3">
            <a:avLst>
              <a:gd name="adj1" fmla="val 1800000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3D865CD8-FA3D-4CAE-A2E6-8712CFA3DC07}"/>
              </a:ext>
            </a:extLst>
          </p:cNvPr>
          <p:cNvCxnSpPr>
            <a:cxnSpLocks/>
            <a:stCxn id="8" idx="0"/>
            <a:endCxn id="28" idx="1"/>
          </p:cNvCxnSpPr>
          <p:nvPr/>
        </p:nvCxnSpPr>
        <p:spPr>
          <a:xfrm>
            <a:off x="7962123" y="2420445"/>
            <a:ext cx="367580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Object32">
            <a:extLst>
              <a:ext uri="{FF2B5EF4-FFF2-40B4-BE49-F238E27FC236}">
                <a16:creationId xmlns:a16="http://schemas.microsoft.com/office/drawing/2014/main" id="{D18C19D7-099D-4BD9-9936-6E614133CF89}"/>
              </a:ext>
            </a:extLst>
          </p:cNvPr>
          <p:cNvSpPr txBox="1"/>
          <p:nvPr/>
        </p:nvSpPr>
        <p:spPr>
          <a:xfrm>
            <a:off x="8136556" y="4304028"/>
            <a:ext cx="296766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建设完善的设计系统 解决产品的基础体验问题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57247AC9-716B-4707-AD4E-2376BD2BC5BB}"/>
              </a:ext>
            </a:extLst>
          </p:cNvPr>
          <p:cNvSpPr/>
          <p:nvPr/>
        </p:nvSpPr>
        <p:spPr>
          <a:xfrm>
            <a:off x="7989731" y="4217139"/>
            <a:ext cx="3166972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9" name="Object32">
            <a:extLst>
              <a:ext uri="{FF2B5EF4-FFF2-40B4-BE49-F238E27FC236}">
                <a16:creationId xmlns:a16="http://schemas.microsoft.com/office/drawing/2014/main" id="{01E142A7-D93C-447D-8AEC-41B35025B353}"/>
              </a:ext>
            </a:extLst>
          </p:cNvPr>
          <p:cNvSpPr txBox="1"/>
          <p:nvPr/>
        </p:nvSpPr>
        <p:spPr>
          <a:xfrm>
            <a:off x="8136556" y="4780299"/>
            <a:ext cx="2829133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腾讯云前端组件</a:t>
            </a: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TEA</a:t>
            </a:r>
            <a:endParaRPr kumimoji="0" lang="zh-CN" altLang="en-US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F24E07CB-8D81-4B4A-AFD5-3A6717C0679C}"/>
              </a:ext>
            </a:extLst>
          </p:cNvPr>
          <p:cNvSpPr/>
          <p:nvPr/>
        </p:nvSpPr>
        <p:spPr>
          <a:xfrm>
            <a:off x="7989731" y="4693410"/>
            <a:ext cx="3166972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1" name="Object32">
            <a:extLst>
              <a:ext uri="{FF2B5EF4-FFF2-40B4-BE49-F238E27FC236}">
                <a16:creationId xmlns:a16="http://schemas.microsoft.com/office/drawing/2014/main" id="{51F38455-B82D-4187-95F7-44F0D048301F}"/>
              </a:ext>
            </a:extLst>
          </p:cNvPr>
          <p:cNvSpPr txBox="1"/>
          <p:nvPr/>
        </p:nvSpPr>
        <p:spPr>
          <a:xfrm>
            <a:off x="8136556" y="5256570"/>
            <a:ext cx="2829133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公司级开源设计系统</a:t>
            </a:r>
            <a:r>
              <a:rPr kumimoji="0" lang="en-US" altLang="zh-CN" sz="1000" b="0" i="0" u="none" strike="noStrike" kern="0" cap="none" normalizeH="0" baseline="0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TDesign</a:t>
            </a:r>
            <a:endParaRPr kumimoji="0" lang="zh-CN" altLang="en-US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2F389786-F64C-4134-B50F-1DD6D42C69EA}"/>
              </a:ext>
            </a:extLst>
          </p:cNvPr>
          <p:cNvSpPr/>
          <p:nvPr/>
        </p:nvSpPr>
        <p:spPr>
          <a:xfrm>
            <a:off x="7989731" y="5169681"/>
            <a:ext cx="3166972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cxnSp>
        <p:nvCxnSpPr>
          <p:cNvPr id="43" name="连接符: 肘形 42">
            <a:extLst>
              <a:ext uri="{FF2B5EF4-FFF2-40B4-BE49-F238E27FC236}">
                <a16:creationId xmlns:a16="http://schemas.microsoft.com/office/drawing/2014/main" id="{469F85B5-A4EC-4DD6-B421-DB766B7EFC20}"/>
              </a:ext>
            </a:extLst>
          </p:cNvPr>
          <p:cNvCxnSpPr>
            <a:stCxn id="38" idx="1"/>
            <a:endCxn id="42" idx="1"/>
          </p:cNvCxnSpPr>
          <p:nvPr/>
        </p:nvCxnSpPr>
        <p:spPr>
          <a:xfrm rot="10800000" flipV="1">
            <a:off x="7989731" y="4397559"/>
            <a:ext cx="12700" cy="952542"/>
          </a:xfrm>
          <a:prstGeom prst="bentConnector3">
            <a:avLst>
              <a:gd name="adj1" fmla="val 1800000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5F58B96C-AC65-48F1-BE16-0638AF53CAFD}"/>
              </a:ext>
            </a:extLst>
          </p:cNvPr>
          <p:cNvCxnSpPr>
            <a:cxnSpLocks/>
            <a:stCxn id="11" idx="0"/>
            <a:endCxn id="40" idx="1"/>
          </p:cNvCxnSpPr>
          <p:nvPr/>
        </p:nvCxnSpPr>
        <p:spPr>
          <a:xfrm>
            <a:off x="7055510" y="4873830"/>
            <a:ext cx="934221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Object32">
            <a:extLst>
              <a:ext uri="{FF2B5EF4-FFF2-40B4-BE49-F238E27FC236}">
                <a16:creationId xmlns:a16="http://schemas.microsoft.com/office/drawing/2014/main" id="{4D692F62-F4B2-4A1D-8DDD-44896F461DCA}"/>
              </a:ext>
            </a:extLst>
          </p:cNvPr>
          <p:cNvSpPr txBox="1"/>
          <p:nvPr/>
        </p:nvSpPr>
        <p:spPr>
          <a:xfrm>
            <a:off x="802634" y="2485651"/>
            <a:ext cx="2967666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懂业务 懂用户 帮助用户提升操作效率</a:t>
            </a:r>
            <a:endParaRPr kumimoji="0" lang="en-US" altLang="zh-CN" sz="10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5F8855FD-8E58-4312-B4D7-6992331F97AF}"/>
              </a:ext>
            </a:extLst>
          </p:cNvPr>
          <p:cNvSpPr/>
          <p:nvPr/>
        </p:nvSpPr>
        <p:spPr>
          <a:xfrm>
            <a:off x="655809" y="2398762"/>
            <a:ext cx="3166972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1" name="Object32">
            <a:extLst>
              <a:ext uri="{FF2B5EF4-FFF2-40B4-BE49-F238E27FC236}">
                <a16:creationId xmlns:a16="http://schemas.microsoft.com/office/drawing/2014/main" id="{D2CF6E3F-9532-4413-8B6E-15F952AC5351}"/>
              </a:ext>
            </a:extLst>
          </p:cNvPr>
          <p:cNvSpPr txBox="1"/>
          <p:nvPr/>
        </p:nvSpPr>
        <p:spPr>
          <a:xfrm>
            <a:off x="802634" y="2961922"/>
            <a:ext cx="2829133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TOB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复杂中后台业务设计方法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87FE282A-4898-4DDE-AB09-52DEC7163116}"/>
              </a:ext>
            </a:extLst>
          </p:cNvPr>
          <p:cNvSpPr/>
          <p:nvPr/>
        </p:nvSpPr>
        <p:spPr>
          <a:xfrm>
            <a:off x="655809" y="2875033"/>
            <a:ext cx="3166972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53" name="Object32">
            <a:extLst>
              <a:ext uri="{FF2B5EF4-FFF2-40B4-BE49-F238E27FC236}">
                <a16:creationId xmlns:a16="http://schemas.microsoft.com/office/drawing/2014/main" id="{EB3D9BE5-B2F3-4538-AA23-1761B8E02F9E}"/>
              </a:ext>
            </a:extLst>
          </p:cNvPr>
          <p:cNvSpPr txBox="1"/>
          <p:nvPr/>
        </p:nvSpPr>
        <p:spPr>
          <a:xfrm>
            <a:off x="802634" y="3438193"/>
            <a:ext cx="2829133" cy="187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分析业务用户</a:t>
            </a: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—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提炼设计目标</a:t>
            </a:r>
            <a:r>
              <a:rPr kumimoji="0" lang="en-US" altLang="zh-CN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-</a:t>
            </a:r>
            <a:r>
              <a:rPr kumimoji="0" lang="zh-CN" altLang="en-US" sz="10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OPPOSans R" panose="00020600040101010101" pitchFamily="18" charset="-122"/>
                <a:sym typeface="Microsoft YaHei UI Regular"/>
              </a:rPr>
              <a:t>输出优化方案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A3F8FDE6-EF2D-4116-A9F1-CB8C4681C63C}"/>
              </a:ext>
            </a:extLst>
          </p:cNvPr>
          <p:cNvSpPr/>
          <p:nvPr/>
        </p:nvSpPr>
        <p:spPr>
          <a:xfrm>
            <a:off x="655809" y="3351304"/>
            <a:ext cx="3166972" cy="360840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cxnSp>
        <p:nvCxnSpPr>
          <p:cNvPr id="55" name="连接符: 肘形 54">
            <a:extLst>
              <a:ext uri="{FF2B5EF4-FFF2-40B4-BE49-F238E27FC236}">
                <a16:creationId xmlns:a16="http://schemas.microsoft.com/office/drawing/2014/main" id="{1BD20E38-BDEC-456C-832C-A1626C8E32A6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3799480" y="2567504"/>
            <a:ext cx="12700" cy="952542"/>
          </a:xfrm>
          <a:prstGeom prst="bentConnector3">
            <a:avLst>
              <a:gd name="adj1" fmla="val 1800000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EEA6BCF5-D6ED-470C-A2B8-7E2FCE0CA7DC}"/>
              </a:ext>
            </a:extLst>
          </p:cNvPr>
          <p:cNvCxnSpPr>
            <a:stCxn id="52" idx="3"/>
            <a:endCxn id="14" idx="2"/>
          </p:cNvCxnSpPr>
          <p:nvPr/>
        </p:nvCxnSpPr>
        <p:spPr>
          <a:xfrm flipV="1">
            <a:off x="3822781" y="3054333"/>
            <a:ext cx="347212" cy="112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611586377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>
            <a:extLst>
              <a:ext uri="{FF2B5EF4-FFF2-40B4-BE49-F238E27FC236}">
                <a16:creationId xmlns:a16="http://schemas.microsoft.com/office/drawing/2014/main" id="{934A17B1-B2C6-4D9B-BA62-B9B60976FD18}"/>
              </a:ext>
            </a:extLst>
          </p:cNvPr>
          <p:cNvSpPr/>
          <p:nvPr/>
        </p:nvSpPr>
        <p:spPr>
          <a:xfrm>
            <a:off x="5030276" y="2481712"/>
            <a:ext cx="2183330" cy="218333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1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pic>
        <p:nvPicPr>
          <p:cNvPr id="2" name="Object 2" descr="Object 2">
            <a:extLst>
              <a:ext uri="{FF2B5EF4-FFF2-40B4-BE49-F238E27FC236}">
                <a16:creationId xmlns:a16="http://schemas.microsoft.com/office/drawing/2014/main" id="{6FFEDB8C-DBF5-45F4-8C8D-09140BB2E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4054" y="1865175"/>
            <a:ext cx="3796006" cy="3416404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28397B9-0A9F-4607-899E-B246DB4FD830}"/>
              </a:ext>
            </a:extLst>
          </p:cNvPr>
          <p:cNvSpPr/>
          <p:nvPr/>
        </p:nvSpPr>
        <p:spPr>
          <a:xfrm>
            <a:off x="5313198" y="2763827"/>
            <a:ext cx="1619100" cy="16191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4" name="Object24">
            <a:extLst>
              <a:ext uri="{FF2B5EF4-FFF2-40B4-BE49-F238E27FC236}">
                <a16:creationId xmlns:a16="http://schemas.microsoft.com/office/drawing/2014/main" id="{A9828EB2-0023-4532-AE48-C549F77E6B38}"/>
              </a:ext>
            </a:extLst>
          </p:cNvPr>
          <p:cNvSpPr txBox="1"/>
          <p:nvPr/>
        </p:nvSpPr>
        <p:spPr>
          <a:xfrm>
            <a:off x="5542183" y="3105382"/>
            <a:ext cx="1161130" cy="935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频道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品牌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5" name="Object23">
            <a:extLst>
              <a:ext uri="{FF2B5EF4-FFF2-40B4-BE49-F238E27FC236}">
                <a16:creationId xmlns:a16="http://schemas.microsoft.com/office/drawing/2014/main" id="{AD8F2A86-71B2-4E58-AC3F-F0C6CAEF29AD}"/>
              </a:ext>
            </a:extLst>
          </p:cNvPr>
          <p:cNvSpPr txBox="1"/>
          <p:nvPr/>
        </p:nvSpPr>
        <p:spPr>
          <a:xfrm>
            <a:off x="666749" y="800099"/>
            <a:ext cx="1245871" cy="304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PRODUCT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pic>
        <p:nvPicPr>
          <p:cNvPr id="6" name="Object 1" descr="Object 1">
            <a:extLst>
              <a:ext uri="{FF2B5EF4-FFF2-40B4-BE49-F238E27FC236}">
                <a16:creationId xmlns:a16="http://schemas.microsoft.com/office/drawing/2014/main" id="{658A08F0-E796-4D30-9A27-03046D1E8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1" y="1201681"/>
            <a:ext cx="886926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Object25">
            <a:extLst>
              <a:ext uri="{FF2B5EF4-FFF2-40B4-BE49-F238E27FC236}">
                <a16:creationId xmlns:a16="http://schemas.microsoft.com/office/drawing/2014/main" id="{B40C42D9-7BAA-4F7B-9C95-A0589A2E5F2C}"/>
              </a:ext>
            </a:extLst>
          </p:cNvPr>
          <p:cNvSpPr txBox="1"/>
          <p:nvPr/>
        </p:nvSpPr>
        <p:spPr>
          <a:xfrm>
            <a:off x="700087" y="1338714"/>
            <a:ext cx="811213" cy="182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产品思维</a:t>
            </a:r>
            <a:endParaRPr lang="en-US" altLang="zh-CN" b="0" kern="0" dirty="0">
              <a:latin typeface="OPPOSans R"/>
              <a:ea typeface="OPPOSans R"/>
            </a:endParaRPr>
          </a:p>
        </p:txBody>
      </p:sp>
      <p:sp>
        <p:nvSpPr>
          <p:cNvPr id="8" name="Object24">
            <a:extLst>
              <a:ext uri="{FF2B5EF4-FFF2-40B4-BE49-F238E27FC236}">
                <a16:creationId xmlns:a16="http://schemas.microsoft.com/office/drawing/2014/main" id="{22F9E1A6-9EE7-4E9D-95BA-DB8FCB4DC75F}"/>
              </a:ext>
            </a:extLst>
          </p:cNvPr>
          <p:cNvSpPr txBox="1"/>
          <p:nvPr/>
        </p:nvSpPr>
        <p:spPr>
          <a:xfrm>
            <a:off x="1912620" y="800099"/>
            <a:ext cx="3096532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THINKING</a:t>
            </a:r>
            <a:endParaRPr lang="zh-CN" altLang="en-US" b="0" kern="0" dirty="0">
              <a:solidFill>
                <a:srgbClr val="000000"/>
              </a:solidFill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E31638A8-4DD0-4BEA-87B9-08503074FEC8}"/>
              </a:ext>
            </a:extLst>
          </p:cNvPr>
          <p:cNvSpPr/>
          <p:nvPr/>
        </p:nvSpPr>
        <p:spPr>
          <a:xfrm>
            <a:off x="2818183" y="2763827"/>
            <a:ext cx="1619100" cy="1619100"/>
          </a:xfrm>
          <a:prstGeom prst="ellipse">
            <a:avLst/>
          </a:prstGeom>
          <a:solidFill>
            <a:schemeClr val="tx1"/>
          </a:solidFill>
          <a:ln w="12700" cap="flat">
            <a:noFill/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1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1" name="Object24">
            <a:extLst>
              <a:ext uri="{FF2B5EF4-FFF2-40B4-BE49-F238E27FC236}">
                <a16:creationId xmlns:a16="http://schemas.microsoft.com/office/drawing/2014/main" id="{2F50DE77-8A09-4520-9ADC-B52B1176137E}"/>
              </a:ext>
            </a:extLst>
          </p:cNvPr>
          <p:cNvSpPr txBox="1"/>
          <p:nvPr/>
        </p:nvSpPr>
        <p:spPr>
          <a:xfrm>
            <a:off x="3047168" y="3374213"/>
            <a:ext cx="1161130" cy="398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统一性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598DBE1-B4DF-4BEC-B529-324EE2476046}"/>
              </a:ext>
            </a:extLst>
          </p:cNvPr>
          <p:cNvSpPr/>
          <p:nvPr/>
        </p:nvSpPr>
        <p:spPr>
          <a:xfrm>
            <a:off x="7806599" y="2763827"/>
            <a:ext cx="1619100" cy="1619100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ysDash"/>
            <a:miter lim="800000"/>
          </a:ln>
          <a:effectLst>
            <a:outerShdw blurRad="558800" sx="102000" sy="102000" algn="ctr" rotWithShape="0">
              <a:schemeClr val="accent1">
                <a:alpha val="1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hangingPunct="0"/>
            <a:endParaRPr lang="zh-CN" altLang="en-US">
              <a:solidFill>
                <a:srgbClr val="000000"/>
              </a:solidFill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13" name="Object24">
            <a:extLst>
              <a:ext uri="{FF2B5EF4-FFF2-40B4-BE49-F238E27FC236}">
                <a16:creationId xmlns:a16="http://schemas.microsoft.com/office/drawing/2014/main" id="{08693B1B-E1CB-4406-A294-BF7FE8FA7442}"/>
              </a:ext>
            </a:extLst>
          </p:cNvPr>
          <p:cNvSpPr txBox="1"/>
          <p:nvPr/>
        </p:nvSpPr>
        <p:spPr>
          <a:xfrm>
            <a:off x="8035584" y="3374213"/>
            <a:ext cx="1161130" cy="398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个性化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16EC092D-EC28-4CA7-8CD5-90964EE1913B}"/>
              </a:ext>
            </a:extLst>
          </p:cNvPr>
          <p:cNvSpPr/>
          <p:nvPr/>
        </p:nvSpPr>
        <p:spPr>
          <a:xfrm>
            <a:off x="806828" y="2916341"/>
            <a:ext cx="1314072" cy="1314072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29" name="Object24">
            <a:extLst>
              <a:ext uri="{FF2B5EF4-FFF2-40B4-BE49-F238E27FC236}">
                <a16:creationId xmlns:a16="http://schemas.microsoft.com/office/drawing/2014/main" id="{A266BBEF-21D6-4659-9AD3-967762EC58BB}"/>
              </a:ext>
            </a:extLst>
          </p:cNvPr>
          <p:cNvSpPr txBox="1"/>
          <p:nvPr/>
        </p:nvSpPr>
        <p:spPr>
          <a:xfrm>
            <a:off x="992674" y="3193549"/>
            <a:ext cx="942380" cy="759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品牌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共性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D59A7D5C-355D-4270-BB35-625589644968}"/>
              </a:ext>
            </a:extLst>
          </p:cNvPr>
          <p:cNvSpPr/>
          <p:nvPr/>
        </p:nvSpPr>
        <p:spPr>
          <a:xfrm>
            <a:off x="10018692" y="2916341"/>
            <a:ext cx="1314072" cy="1314072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/>
            </a:endParaRPr>
          </a:p>
        </p:txBody>
      </p:sp>
      <p:sp>
        <p:nvSpPr>
          <p:cNvPr id="31" name="Object24">
            <a:extLst>
              <a:ext uri="{FF2B5EF4-FFF2-40B4-BE49-F238E27FC236}">
                <a16:creationId xmlns:a16="http://schemas.microsoft.com/office/drawing/2014/main" id="{1E751DAD-1348-443B-898B-F87AD86714A7}"/>
              </a:ext>
            </a:extLst>
          </p:cNvPr>
          <p:cNvSpPr txBox="1"/>
          <p:nvPr/>
        </p:nvSpPr>
        <p:spPr>
          <a:xfrm>
            <a:off x="10204538" y="3193549"/>
            <a:ext cx="942380" cy="759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品牌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  <a:p>
            <a:pPr marL="0" marR="0" lvl="0" indent="0" algn="ctr" defTabSz="609600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Microsoft YaHei UI Bold"/>
              </a:rPr>
              <a:t>差异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Microsoft YaHei UI Bold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94B9503-3C81-488C-B925-33330AFBBE92}"/>
              </a:ext>
            </a:extLst>
          </p:cNvPr>
          <p:cNvSpPr/>
          <p:nvPr/>
        </p:nvSpPr>
        <p:spPr>
          <a:xfrm>
            <a:off x="10018692" y="2171062"/>
            <a:ext cx="1314072" cy="378501"/>
          </a:xfrm>
          <a:prstGeom prst="rect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ea"/>
              <a:ea typeface="+mj-ea"/>
              <a:cs typeface="+mj-cs"/>
              <a:sym typeface="等线"/>
            </a:endParaRPr>
          </a:p>
        </p:txBody>
      </p:sp>
      <p:sp>
        <p:nvSpPr>
          <p:cNvPr id="33" name="Object32">
            <a:extLst>
              <a:ext uri="{FF2B5EF4-FFF2-40B4-BE49-F238E27FC236}">
                <a16:creationId xmlns:a16="http://schemas.microsoft.com/office/drawing/2014/main" id="{23E1384E-B207-455B-B20B-D1664A2A22BC}"/>
              </a:ext>
            </a:extLst>
          </p:cNvPr>
          <p:cNvSpPr txBox="1"/>
          <p:nvPr/>
        </p:nvSpPr>
        <p:spPr>
          <a:xfrm>
            <a:off x="10152001" y="2247941"/>
            <a:ext cx="1042275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rPr>
              <a:t>图形</a:t>
            </a:r>
            <a:endParaRPr kumimoji="0" sz="12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OPPOSans R" panose="00020600040101010101" pitchFamily="18" charset="-122"/>
              <a:sym typeface="Microsoft YaHei UI Regular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B561EB88-84A0-4A20-955D-EBC0903098FD}"/>
              </a:ext>
            </a:extLst>
          </p:cNvPr>
          <p:cNvSpPr/>
          <p:nvPr/>
        </p:nvSpPr>
        <p:spPr>
          <a:xfrm>
            <a:off x="10018692" y="4519343"/>
            <a:ext cx="1314072" cy="378501"/>
          </a:xfrm>
          <a:prstGeom prst="rect">
            <a:avLst/>
          </a:prstGeom>
          <a:noFill/>
          <a:ln w="9525" cap="flat">
            <a:solidFill>
              <a:schemeClr val="accent1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ea"/>
              <a:ea typeface="+mj-ea"/>
              <a:cs typeface="+mj-cs"/>
              <a:sym typeface="等线"/>
            </a:endParaRPr>
          </a:p>
        </p:txBody>
      </p:sp>
      <p:sp>
        <p:nvSpPr>
          <p:cNvPr id="35" name="Object32">
            <a:extLst>
              <a:ext uri="{FF2B5EF4-FFF2-40B4-BE49-F238E27FC236}">
                <a16:creationId xmlns:a16="http://schemas.microsoft.com/office/drawing/2014/main" id="{529A34DB-FA68-4E90-BE1A-328FDE9132B6}"/>
              </a:ext>
            </a:extLst>
          </p:cNvPr>
          <p:cNvSpPr txBox="1"/>
          <p:nvPr/>
        </p:nvSpPr>
        <p:spPr>
          <a:xfrm>
            <a:off x="10152001" y="4596222"/>
            <a:ext cx="1042275" cy="224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609600" rtl="0" eaLnBrk="1" fontAlgn="auto" latinLnBrk="0" hangingPunct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spc="123">
                <a:latin typeface="Microsoft YaHei UI Regular"/>
                <a:ea typeface="Microsoft YaHei UI Regular"/>
                <a:cs typeface="Microsoft YaHei UI Regular"/>
                <a:sym typeface="Microsoft YaHei UI Regular"/>
              </a:defRPr>
            </a:pPr>
            <a:r>
              <a:rPr kumimoji="0" lang="zh-CN" altLang="en-US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rPr>
              <a:t>颜色</a:t>
            </a:r>
            <a:endParaRPr kumimoji="0" sz="1200" b="0" i="0" u="none" strike="noStrike" kern="0" cap="none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OPPOSans R" panose="00020600040101010101" pitchFamily="18" charset="-122"/>
              <a:sym typeface="Microsoft YaHei UI Regular"/>
            </a:endParaRP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7A84E61F-9B78-4E0A-9708-8509399EEE83}"/>
              </a:ext>
            </a:extLst>
          </p:cNvPr>
          <p:cNvGrpSpPr/>
          <p:nvPr/>
        </p:nvGrpSpPr>
        <p:grpSpPr>
          <a:xfrm>
            <a:off x="3742583" y="5207092"/>
            <a:ext cx="4758715" cy="975995"/>
            <a:chOff x="3743936" y="5207092"/>
            <a:chExt cx="4758715" cy="975995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A2564495-86D6-4C16-8E42-A27994438922}"/>
                </a:ext>
              </a:extLst>
            </p:cNvPr>
            <p:cNvSpPr/>
            <p:nvPr/>
          </p:nvSpPr>
          <p:spPr>
            <a:xfrm>
              <a:off x="3743936" y="5207092"/>
              <a:ext cx="977893" cy="378501"/>
            </a:xfrm>
            <a:prstGeom prst="rect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ea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1" name="Object32">
              <a:extLst>
                <a:ext uri="{FF2B5EF4-FFF2-40B4-BE49-F238E27FC236}">
                  <a16:creationId xmlns:a16="http://schemas.microsoft.com/office/drawing/2014/main" id="{D3A4C4D5-3EBC-43B7-9F83-85F4570D2ACF}"/>
                </a:ext>
              </a:extLst>
            </p:cNvPr>
            <p:cNvSpPr txBox="1"/>
            <p:nvPr/>
          </p:nvSpPr>
          <p:spPr>
            <a:xfrm>
              <a:off x="3845067" y="5283971"/>
              <a:ext cx="775630" cy="2247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OPPOSans R" panose="00020600040101010101" pitchFamily="18" charset="-122"/>
                  <a:sym typeface="Microsoft YaHei UI Regular"/>
                </a:rPr>
                <a:t>强延展</a:t>
              </a:r>
              <a:endParaRPr kumimoji="0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12721822-CCC4-418D-B602-9E8A1BD619D8}"/>
                </a:ext>
              </a:extLst>
            </p:cNvPr>
            <p:cNvSpPr/>
            <p:nvPr/>
          </p:nvSpPr>
          <p:spPr>
            <a:xfrm>
              <a:off x="5004210" y="5207092"/>
              <a:ext cx="977893" cy="378501"/>
            </a:xfrm>
            <a:prstGeom prst="rect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ea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3" name="Object32">
              <a:extLst>
                <a:ext uri="{FF2B5EF4-FFF2-40B4-BE49-F238E27FC236}">
                  <a16:creationId xmlns:a16="http://schemas.microsoft.com/office/drawing/2014/main" id="{0EFE3F5A-3BE0-4264-A681-1AFD04BB91D0}"/>
                </a:ext>
              </a:extLst>
            </p:cNvPr>
            <p:cNvSpPr txBox="1"/>
            <p:nvPr/>
          </p:nvSpPr>
          <p:spPr>
            <a:xfrm>
              <a:off x="5105341" y="5283971"/>
              <a:ext cx="775630" cy="2247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OPPOSans R" panose="00020600040101010101" pitchFamily="18" charset="-122"/>
                  <a:sym typeface="Microsoft YaHei UI Regular"/>
                </a:rPr>
                <a:t>够简洁</a:t>
              </a:r>
              <a:endParaRPr kumimoji="0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8F4D5EFB-0AA0-485A-AF09-4E80EFEF6087}"/>
                </a:ext>
              </a:extLst>
            </p:cNvPr>
            <p:cNvSpPr/>
            <p:nvPr/>
          </p:nvSpPr>
          <p:spPr>
            <a:xfrm>
              <a:off x="6264484" y="5207092"/>
              <a:ext cx="977893" cy="378501"/>
            </a:xfrm>
            <a:prstGeom prst="rect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ea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5" name="Object32">
              <a:extLst>
                <a:ext uri="{FF2B5EF4-FFF2-40B4-BE49-F238E27FC236}">
                  <a16:creationId xmlns:a16="http://schemas.microsoft.com/office/drawing/2014/main" id="{8EDEA246-91C2-4C1F-BF7E-A97ED832AE81}"/>
                </a:ext>
              </a:extLst>
            </p:cNvPr>
            <p:cNvSpPr txBox="1"/>
            <p:nvPr/>
          </p:nvSpPr>
          <p:spPr>
            <a:xfrm>
              <a:off x="6365615" y="5283971"/>
              <a:ext cx="775630" cy="2247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OPPOSans R" panose="00020600040101010101" pitchFamily="18" charset="-122"/>
                  <a:sym typeface="Microsoft YaHei UI Regular"/>
                </a:rPr>
                <a:t>唯一性</a:t>
              </a:r>
              <a:endParaRPr kumimoji="0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21C0BD1-1E48-4FB8-8F16-307C55193F45}"/>
                </a:ext>
              </a:extLst>
            </p:cNvPr>
            <p:cNvSpPr/>
            <p:nvPr/>
          </p:nvSpPr>
          <p:spPr>
            <a:xfrm>
              <a:off x="7524758" y="5207092"/>
              <a:ext cx="977893" cy="378501"/>
            </a:xfrm>
            <a:prstGeom prst="rect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ea"/>
                <a:ea typeface="+mj-ea"/>
                <a:cs typeface="+mj-cs"/>
                <a:sym typeface="等线"/>
              </a:endParaRPr>
            </a:p>
          </p:txBody>
        </p:sp>
        <p:sp>
          <p:nvSpPr>
            <p:cNvPr id="27" name="Object32">
              <a:extLst>
                <a:ext uri="{FF2B5EF4-FFF2-40B4-BE49-F238E27FC236}">
                  <a16:creationId xmlns:a16="http://schemas.microsoft.com/office/drawing/2014/main" id="{2606AB79-4999-406A-9ABB-296022055198}"/>
                </a:ext>
              </a:extLst>
            </p:cNvPr>
            <p:cNvSpPr txBox="1"/>
            <p:nvPr/>
          </p:nvSpPr>
          <p:spPr>
            <a:xfrm>
              <a:off x="7625889" y="5283971"/>
              <a:ext cx="775630" cy="2247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OPPOSans R" panose="00020600040101010101" pitchFamily="18" charset="-122"/>
                  <a:sym typeface="Microsoft YaHei UI Regular"/>
                </a:rPr>
                <a:t>高辨识</a:t>
              </a:r>
              <a:endParaRPr kumimoji="0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36" name="矩形">
              <a:extLst>
                <a:ext uri="{FF2B5EF4-FFF2-40B4-BE49-F238E27FC236}">
                  <a16:creationId xmlns:a16="http://schemas.microsoft.com/office/drawing/2014/main" id="{69C3FB50-4A32-4511-9FD3-6C214CA46EE0}"/>
                </a:ext>
              </a:extLst>
            </p:cNvPr>
            <p:cNvSpPr/>
            <p:nvPr/>
          </p:nvSpPr>
          <p:spPr>
            <a:xfrm>
              <a:off x="3743936" y="5804586"/>
              <a:ext cx="4758715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37" name="02">
              <a:extLst>
                <a:ext uri="{FF2B5EF4-FFF2-40B4-BE49-F238E27FC236}">
                  <a16:creationId xmlns:a16="http://schemas.microsoft.com/office/drawing/2014/main" id="{2736E47B-DF14-4AA4-8D2E-BFCE391A181A}"/>
                </a:ext>
              </a:extLst>
            </p:cNvPr>
            <p:cNvSpPr txBox="1"/>
            <p:nvPr/>
          </p:nvSpPr>
          <p:spPr>
            <a:xfrm>
              <a:off x="5040113" y="5829689"/>
              <a:ext cx="2166360" cy="32829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DIN Condensed Bold"/>
                </a:rPr>
                <a:t>通用原则</a:t>
              </a: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67B86F6D-F889-4110-98DF-AADC2DD7B80B}"/>
              </a:ext>
            </a:extLst>
          </p:cNvPr>
          <p:cNvGrpSpPr/>
          <p:nvPr/>
        </p:nvGrpSpPr>
        <p:grpSpPr>
          <a:xfrm>
            <a:off x="3716642" y="1057558"/>
            <a:ext cx="4758715" cy="913664"/>
            <a:chOff x="3743936" y="1057558"/>
            <a:chExt cx="4758715" cy="913664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5321C9A-A5FD-40B1-A6DC-E597F922168A}"/>
                </a:ext>
              </a:extLst>
            </p:cNvPr>
            <p:cNvSpPr/>
            <p:nvPr/>
          </p:nvSpPr>
          <p:spPr>
            <a:xfrm>
              <a:off x="3743936" y="1592721"/>
              <a:ext cx="1289044" cy="378501"/>
            </a:xfrm>
            <a:prstGeom prst="rect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ea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5" name="Object32">
              <a:extLst>
                <a:ext uri="{FF2B5EF4-FFF2-40B4-BE49-F238E27FC236}">
                  <a16:creationId xmlns:a16="http://schemas.microsoft.com/office/drawing/2014/main" id="{D7317FBE-CDB7-4D79-A769-B75CC0624C80}"/>
                </a:ext>
              </a:extLst>
            </p:cNvPr>
            <p:cNvSpPr txBox="1"/>
            <p:nvPr/>
          </p:nvSpPr>
          <p:spPr>
            <a:xfrm>
              <a:off x="3877246" y="1669600"/>
              <a:ext cx="1022424" cy="2247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OPPOSans R" panose="00020600040101010101" pitchFamily="18" charset="-122"/>
                  <a:sym typeface="Microsoft YaHei UI Regular"/>
                </a:rPr>
                <a:t>图形</a:t>
              </a:r>
              <a:endParaRPr kumimoji="0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FAD408B-64C3-47F5-90EB-A549B33EA1A2}"/>
                </a:ext>
              </a:extLst>
            </p:cNvPr>
            <p:cNvSpPr/>
            <p:nvPr/>
          </p:nvSpPr>
          <p:spPr>
            <a:xfrm>
              <a:off x="5480644" y="1592721"/>
              <a:ext cx="1289044" cy="378501"/>
            </a:xfrm>
            <a:prstGeom prst="rect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ea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7" name="Object32">
              <a:extLst>
                <a:ext uri="{FF2B5EF4-FFF2-40B4-BE49-F238E27FC236}">
                  <a16:creationId xmlns:a16="http://schemas.microsoft.com/office/drawing/2014/main" id="{A9D525CC-DC3A-4842-9ABE-980BE7E3A6F2}"/>
                </a:ext>
              </a:extLst>
            </p:cNvPr>
            <p:cNvSpPr txBox="1"/>
            <p:nvPr/>
          </p:nvSpPr>
          <p:spPr>
            <a:xfrm>
              <a:off x="5613954" y="1669600"/>
              <a:ext cx="1022424" cy="2247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OPPOSans R" panose="00020600040101010101" pitchFamily="18" charset="-122"/>
                  <a:sym typeface="Microsoft YaHei UI Regular"/>
                </a:rPr>
                <a:t>文字</a:t>
              </a:r>
              <a:endParaRPr kumimoji="0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54438FD2-F771-441F-BEA9-81891D6816F0}"/>
                </a:ext>
              </a:extLst>
            </p:cNvPr>
            <p:cNvSpPr/>
            <p:nvPr/>
          </p:nvSpPr>
          <p:spPr>
            <a:xfrm>
              <a:off x="7213607" y="1592721"/>
              <a:ext cx="1289044" cy="378501"/>
            </a:xfrm>
            <a:prstGeom prst="rect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ea"/>
                <a:ea typeface="+mj-ea"/>
                <a:cs typeface="+mj-cs"/>
                <a:sym typeface="等线"/>
              </a:endParaRPr>
            </a:p>
          </p:txBody>
        </p:sp>
        <p:sp>
          <p:nvSpPr>
            <p:cNvPr id="19" name="Object32">
              <a:extLst>
                <a:ext uri="{FF2B5EF4-FFF2-40B4-BE49-F238E27FC236}">
                  <a16:creationId xmlns:a16="http://schemas.microsoft.com/office/drawing/2014/main" id="{19E6566B-3159-4354-A7DF-5E452BD21E19}"/>
                </a:ext>
              </a:extLst>
            </p:cNvPr>
            <p:cNvSpPr txBox="1"/>
            <p:nvPr/>
          </p:nvSpPr>
          <p:spPr>
            <a:xfrm>
              <a:off x="7346917" y="1669600"/>
              <a:ext cx="1022424" cy="22474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609600" rtl="0" eaLnBrk="1" fontAlgn="auto" latinLnBrk="0" hangingPunct="0">
                <a:lnSpc>
                  <a:spcPct val="13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spc="123">
                  <a:latin typeface="Microsoft YaHei UI Regular"/>
                  <a:ea typeface="Microsoft YaHei UI Regular"/>
                  <a:cs typeface="Microsoft YaHei UI Regular"/>
                  <a:sym typeface="Microsoft YaHei UI Regular"/>
                </a:defRPr>
              </a:pPr>
              <a:r>
                <a:rPr kumimoji="0" lang="zh-CN" altLang="en-US" sz="1200" b="0" i="0" u="none" strike="noStrike" kern="0" cap="none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OPPOSans R" panose="00020600040101010101" pitchFamily="18" charset="-122"/>
                  <a:sym typeface="Microsoft YaHei UI Regular"/>
                </a:rPr>
                <a:t>颜色</a:t>
              </a:r>
              <a:endParaRPr kumimoji="0" sz="1200" b="0" i="0" u="none" strike="noStrike" kern="0" cap="none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OPPOSans R" panose="00020600040101010101" pitchFamily="18" charset="-122"/>
                <a:sym typeface="Microsoft YaHei UI Regular"/>
              </a:endParaRPr>
            </a:p>
          </p:txBody>
        </p:sp>
        <p:sp>
          <p:nvSpPr>
            <p:cNvPr id="38" name="矩形">
              <a:extLst>
                <a:ext uri="{FF2B5EF4-FFF2-40B4-BE49-F238E27FC236}">
                  <a16:creationId xmlns:a16="http://schemas.microsoft.com/office/drawing/2014/main" id="{E334E92A-22D1-4DDB-9C17-A9B130E5BDB2}"/>
                </a:ext>
              </a:extLst>
            </p:cNvPr>
            <p:cNvSpPr/>
            <p:nvPr/>
          </p:nvSpPr>
          <p:spPr>
            <a:xfrm>
              <a:off x="3743936" y="1057558"/>
              <a:ext cx="4758715" cy="378501"/>
            </a:xfrm>
            <a:prstGeom prst="rect">
              <a:avLst/>
            </a:prstGeom>
            <a:solidFill>
              <a:srgbClr val="3C5DEB"/>
            </a:solidFill>
            <a:ln w="25400">
              <a:solidFill>
                <a:srgbClr val="3C5DEB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marL="0" marR="0" lvl="0" indent="0" algn="ctr" defTabSz="41275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6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Helvetica Neue Medium"/>
              </a:endParaRPr>
            </a:p>
          </p:txBody>
        </p:sp>
        <p:sp>
          <p:nvSpPr>
            <p:cNvPr id="39" name="02">
              <a:extLst>
                <a:ext uri="{FF2B5EF4-FFF2-40B4-BE49-F238E27FC236}">
                  <a16:creationId xmlns:a16="http://schemas.microsoft.com/office/drawing/2014/main" id="{96DBEEE2-ADB7-44E8-83BF-1A1F8D4C18CA}"/>
                </a:ext>
              </a:extLst>
            </p:cNvPr>
            <p:cNvSpPr txBox="1"/>
            <p:nvPr/>
          </p:nvSpPr>
          <p:spPr>
            <a:xfrm>
              <a:off x="5040113" y="1082661"/>
              <a:ext cx="2166360" cy="32829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anchor="ctr">
              <a:spAutoFit/>
            </a:bodyPr>
            <a:lstStyle>
              <a:lvl1pPr algn="ctr" defTabSz="1219169">
                <a:defRPr sz="1600">
                  <a:solidFill>
                    <a:srgbClr val="FFFFFF"/>
                  </a:solidFill>
                  <a:latin typeface="DIN Condensed Bold"/>
                  <a:ea typeface="DIN Condensed Bold"/>
                  <a:cs typeface="DIN Condensed Bold"/>
                  <a:sym typeface="DIN Condensed Bold"/>
                </a:defRPr>
              </a:lvl1pPr>
            </a:lstStyle>
            <a:p>
              <a:pPr marL="0" marR="0" lvl="0" indent="0" defTabSz="1219169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  <a:sym typeface="DIN Condensed Bold"/>
                </a:rPr>
                <a:t>认知顺序</a:t>
              </a: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endParaRPr>
            </a:p>
          </p:txBody>
        </p:sp>
      </p:grp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ECAFBC3F-A22E-4D67-AEA0-1561E0B6424B}"/>
              </a:ext>
            </a:extLst>
          </p:cNvPr>
          <p:cNvCxnSpPr>
            <a:cxnSpLocks/>
          </p:cNvCxnSpPr>
          <p:nvPr/>
        </p:nvCxnSpPr>
        <p:spPr>
          <a:xfrm>
            <a:off x="7213606" y="3546025"/>
            <a:ext cx="592993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EF35FC53-27F7-4AFC-86EE-656BFDC22FF5}"/>
              </a:ext>
            </a:extLst>
          </p:cNvPr>
          <p:cNvCxnSpPr>
            <a:stCxn id="9" idx="2"/>
            <a:endCxn id="10" idx="6"/>
          </p:cNvCxnSpPr>
          <p:nvPr/>
        </p:nvCxnSpPr>
        <p:spPr>
          <a:xfrm flipH="1">
            <a:off x="4437283" y="3573377"/>
            <a:ext cx="592993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D8B176EC-6388-4854-A113-C40A9ED4C593}"/>
              </a:ext>
            </a:extLst>
          </p:cNvPr>
          <p:cNvCxnSpPr>
            <a:stCxn id="10" idx="2"/>
            <a:endCxn id="28" idx="6"/>
          </p:cNvCxnSpPr>
          <p:nvPr/>
        </p:nvCxnSpPr>
        <p:spPr>
          <a:xfrm flipH="1">
            <a:off x="2120900" y="3573377"/>
            <a:ext cx="697283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FE96598D-D2DA-42EF-AC67-3447E8B1DE5E}"/>
              </a:ext>
            </a:extLst>
          </p:cNvPr>
          <p:cNvCxnSpPr>
            <a:stCxn id="12" idx="6"/>
            <a:endCxn id="30" idx="2"/>
          </p:cNvCxnSpPr>
          <p:nvPr/>
        </p:nvCxnSpPr>
        <p:spPr>
          <a:xfrm>
            <a:off x="9425699" y="3573377"/>
            <a:ext cx="592993" cy="0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F52C44BA-FF00-488B-A6CF-C9BFD8EC96E5}"/>
              </a:ext>
            </a:extLst>
          </p:cNvPr>
          <p:cNvCxnSpPr/>
          <p:nvPr/>
        </p:nvCxnSpPr>
        <p:spPr>
          <a:xfrm flipV="1">
            <a:off x="6121940" y="1971222"/>
            <a:ext cx="0" cy="501461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C858275B-334F-44AD-A7FA-89C83C0244E2}"/>
              </a:ext>
            </a:extLst>
          </p:cNvPr>
          <p:cNvCxnSpPr>
            <a:cxnSpLocks/>
            <a:stCxn id="9" idx="4"/>
            <a:endCxn id="37" idx="0"/>
          </p:cNvCxnSpPr>
          <p:nvPr/>
        </p:nvCxnSpPr>
        <p:spPr>
          <a:xfrm flipH="1">
            <a:off x="6121940" y="4665042"/>
            <a:ext cx="1" cy="1164647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连接符: 肘形 56">
            <a:extLst>
              <a:ext uri="{FF2B5EF4-FFF2-40B4-BE49-F238E27FC236}">
                <a16:creationId xmlns:a16="http://schemas.microsoft.com/office/drawing/2014/main" id="{DE062B53-59DB-4411-B8C3-701C669D4D57}"/>
              </a:ext>
            </a:extLst>
          </p:cNvPr>
          <p:cNvCxnSpPr>
            <a:cxnSpLocks/>
            <a:stCxn id="14" idx="2"/>
            <a:endCxn id="18" idx="2"/>
          </p:cNvCxnSpPr>
          <p:nvPr/>
        </p:nvCxnSpPr>
        <p:spPr>
          <a:xfrm rot="16200000" flipH="1">
            <a:off x="6095999" y="236386"/>
            <a:ext cx="12700" cy="3469671"/>
          </a:xfrm>
          <a:prstGeom prst="bentConnector3">
            <a:avLst>
              <a:gd name="adj1" fmla="val 1800000"/>
            </a:avLst>
          </a:prstGeom>
          <a:noFill/>
          <a:ln w="12700" cap="flat">
            <a:solidFill>
              <a:schemeClr val="accent1"/>
            </a:solidFill>
            <a:prstDash val="dash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9" name="连接符: 肘形 58">
            <a:extLst>
              <a:ext uri="{FF2B5EF4-FFF2-40B4-BE49-F238E27FC236}">
                <a16:creationId xmlns:a16="http://schemas.microsoft.com/office/drawing/2014/main" id="{69089416-8365-481D-851E-AEB1F0D48A74}"/>
              </a:ext>
            </a:extLst>
          </p:cNvPr>
          <p:cNvCxnSpPr>
            <a:cxnSpLocks/>
            <a:stCxn id="20" idx="0"/>
            <a:endCxn id="26" idx="0"/>
          </p:cNvCxnSpPr>
          <p:nvPr/>
        </p:nvCxnSpPr>
        <p:spPr>
          <a:xfrm rot="5400000" flipH="1" flipV="1">
            <a:off x="6121941" y="3316681"/>
            <a:ext cx="12700" cy="3780822"/>
          </a:xfrm>
          <a:prstGeom prst="bentConnector3">
            <a:avLst>
              <a:gd name="adj1" fmla="val 1800000"/>
            </a:avLst>
          </a:prstGeom>
          <a:noFill/>
          <a:ln w="12700" cap="flat">
            <a:solidFill>
              <a:schemeClr val="accent1"/>
            </a:solidFill>
            <a:prstDash val="dash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1" name="连接符: 肘形 60">
            <a:extLst>
              <a:ext uri="{FF2B5EF4-FFF2-40B4-BE49-F238E27FC236}">
                <a16:creationId xmlns:a16="http://schemas.microsoft.com/office/drawing/2014/main" id="{B79F60ED-0152-4D1F-A9FD-DED76A472BF4}"/>
              </a:ext>
            </a:extLst>
          </p:cNvPr>
          <p:cNvCxnSpPr>
            <a:cxnSpLocks/>
            <a:stCxn id="22" idx="0"/>
            <a:endCxn id="24" idx="0"/>
          </p:cNvCxnSpPr>
          <p:nvPr/>
        </p:nvCxnSpPr>
        <p:spPr>
          <a:xfrm rot="5400000" flipH="1" flipV="1">
            <a:off x="6121941" y="4576955"/>
            <a:ext cx="12700" cy="1260274"/>
          </a:xfrm>
          <a:prstGeom prst="bentConnector3">
            <a:avLst>
              <a:gd name="adj1" fmla="val 1800000"/>
            </a:avLst>
          </a:prstGeom>
          <a:noFill/>
          <a:ln w="12700" cap="flat">
            <a:solidFill>
              <a:schemeClr val="accent1"/>
            </a:solidFill>
            <a:prstDash val="dash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3" name="连接符: 肘形 62">
            <a:extLst>
              <a:ext uri="{FF2B5EF4-FFF2-40B4-BE49-F238E27FC236}">
                <a16:creationId xmlns:a16="http://schemas.microsoft.com/office/drawing/2014/main" id="{A9CA28D7-0BB6-4A79-BB7A-4A4E9D883D53}"/>
              </a:ext>
            </a:extLst>
          </p:cNvPr>
          <p:cNvCxnSpPr>
            <a:stCxn id="32" idx="1"/>
            <a:endCxn id="34" idx="1"/>
          </p:cNvCxnSpPr>
          <p:nvPr/>
        </p:nvCxnSpPr>
        <p:spPr>
          <a:xfrm rot="10800000" flipV="1">
            <a:off x="10018692" y="2360312"/>
            <a:ext cx="12700" cy="2348281"/>
          </a:xfrm>
          <a:prstGeom prst="bentConnector3">
            <a:avLst>
              <a:gd name="adj1" fmla="val 1800000"/>
            </a:avLst>
          </a:prstGeom>
          <a:noFill/>
          <a:ln w="12700" cap="flat">
            <a:solidFill>
              <a:schemeClr val="accent1"/>
            </a:solidFill>
            <a:prstDash val="dash"/>
            <a:miter lim="8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3785359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会员决策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194582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6" y="1338713"/>
            <a:ext cx="2126241" cy="257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MEMBER DECISION.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194067E4-FD98-CC4A-A7D6-405FC15CF2F5}"/>
              </a:ext>
            </a:extLst>
          </p:cNvPr>
          <p:cNvGrpSpPr/>
          <p:nvPr/>
        </p:nvGrpSpPr>
        <p:grpSpPr>
          <a:xfrm>
            <a:off x="666749" y="2891797"/>
            <a:ext cx="1755774" cy="1755774"/>
            <a:chOff x="611333" y="2802604"/>
            <a:chExt cx="1755774" cy="1755774"/>
          </a:xfrm>
        </p:grpSpPr>
        <p:sp>
          <p:nvSpPr>
            <p:cNvPr id="123" name="椭圆 122">
              <a:extLst>
                <a:ext uri="{FF2B5EF4-FFF2-40B4-BE49-F238E27FC236}">
                  <a16:creationId xmlns:a16="http://schemas.microsoft.com/office/drawing/2014/main" id="{27113C97-5024-B941-BB33-F4CC37E468B0}"/>
                </a:ext>
              </a:extLst>
            </p:cNvPr>
            <p:cNvSpPr/>
            <p:nvPr/>
          </p:nvSpPr>
          <p:spPr>
            <a:xfrm>
              <a:off x="727220" y="2918491"/>
              <a:ext cx="1524000" cy="1524000"/>
            </a:xfrm>
            <a:prstGeom prst="ellipse">
              <a:avLst/>
            </a:prstGeom>
            <a:solidFill>
              <a:srgbClr val="3C5DEB"/>
            </a:solidFill>
            <a:ln w="12700" cap="flat">
              <a:noFill/>
              <a:prstDash val="solid"/>
              <a:miter lim="800000"/>
            </a:ln>
            <a:effectLst/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sp>
          <p:nvSpPr>
            <p:cNvPr id="128" name="Object29">
              <a:extLst>
                <a:ext uri="{FF2B5EF4-FFF2-40B4-BE49-F238E27FC236}">
                  <a16:creationId xmlns:a16="http://schemas.microsoft.com/office/drawing/2014/main" id="{821D5D72-03B2-3C43-A29B-C3990B7EE29B}"/>
                </a:ext>
              </a:extLst>
            </p:cNvPr>
            <p:cNvSpPr txBox="1"/>
            <p:nvPr/>
          </p:nvSpPr>
          <p:spPr>
            <a:xfrm>
              <a:off x="968520" y="3509341"/>
              <a:ext cx="1041400" cy="3423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30000"/>
                </a:lnSpc>
                <a:defRPr/>
              </a:pPr>
              <a:r>
                <a:rPr lang="zh-CN" altLang="en-US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会员中心</a:t>
              </a:r>
              <a:endParaRPr lang="en-US" altLang="zh-CN" b="0" kern="0" dirty="0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</p:txBody>
        </p:sp>
        <p:sp>
          <p:nvSpPr>
            <p:cNvPr id="135" name="任意多边形: 形状 77">
              <a:extLst>
                <a:ext uri="{FF2B5EF4-FFF2-40B4-BE49-F238E27FC236}">
                  <a16:creationId xmlns:a16="http://schemas.microsoft.com/office/drawing/2014/main" id="{5D94500C-1D2D-844E-97F7-F51EADF81B2A}"/>
                </a:ext>
              </a:extLst>
            </p:cNvPr>
            <p:cNvSpPr/>
            <p:nvPr/>
          </p:nvSpPr>
          <p:spPr>
            <a:xfrm>
              <a:off x="611333" y="2802604"/>
              <a:ext cx="1755774" cy="1755774"/>
            </a:xfrm>
            <a:custGeom>
              <a:avLst/>
              <a:gdLst>
                <a:gd name="connsiteX0" fmla="*/ 4182637 w 4182637"/>
                <a:gd name="connsiteY0" fmla="*/ 2091319 h 4182637"/>
                <a:gd name="connsiteX1" fmla="*/ 2091319 w 4182637"/>
                <a:gd name="connsiteY1" fmla="*/ 4182637 h 4182637"/>
                <a:gd name="connsiteX2" fmla="*/ 0 w 4182637"/>
                <a:gd name="connsiteY2" fmla="*/ 2091319 h 4182637"/>
                <a:gd name="connsiteX3" fmla="*/ 2091319 w 4182637"/>
                <a:gd name="connsiteY3" fmla="*/ 0 h 4182637"/>
                <a:gd name="connsiteX4" fmla="*/ 4182637 w 4182637"/>
                <a:gd name="connsiteY4" fmla="*/ 2091319 h 418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2637" h="4182637">
                  <a:moveTo>
                    <a:pt x="4182637" y="2091319"/>
                  </a:moveTo>
                  <a:cubicBezTo>
                    <a:pt x="4182637" y="3246322"/>
                    <a:pt x="3246322" y="4182637"/>
                    <a:pt x="2091319" y="4182637"/>
                  </a:cubicBezTo>
                  <a:cubicBezTo>
                    <a:pt x="936315" y="4182637"/>
                    <a:pt x="0" y="3246322"/>
                    <a:pt x="0" y="2091319"/>
                  </a:cubicBezTo>
                  <a:cubicBezTo>
                    <a:pt x="0" y="936315"/>
                    <a:pt x="936315" y="0"/>
                    <a:pt x="2091319" y="0"/>
                  </a:cubicBezTo>
                  <a:cubicBezTo>
                    <a:pt x="3246322" y="0"/>
                    <a:pt x="4182637" y="936315"/>
                    <a:pt x="4182637" y="2091319"/>
                  </a:cubicBezTo>
                  <a:close/>
                </a:path>
              </a:pathLst>
            </a:custGeom>
            <a:noFill/>
            <a:ln w="12700" cap="flat">
              <a:solidFill>
                <a:srgbClr val="3C5DEC"/>
              </a:solidFill>
              <a:prstDash val="dash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</p:grpSp>
      <p:cxnSp>
        <p:nvCxnSpPr>
          <p:cNvPr id="182" name="直线连接符 181">
            <a:extLst>
              <a:ext uri="{FF2B5EF4-FFF2-40B4-BE49-F238E27FC236}">
                <a16:creationId xmlns:a16="http://schemas.microsoft.com/office/drawing/2014/main" id="{3686BC15-01C1-F94A-9DE1-8D6E9879274B}"/>
              </a:ext>
            </a:extLst>
          </p:cNvPr>
          <p:cNvCxnSpPr>
            <a:cxnSpLocks/>
            <a:endCxn id="155" idx="1"/>
          </p:cNvCxnSpPr>
          <p:nvPr/>
        </p:nvCxnSpPr>
        <p:spPr>
          <a:xfrm flipV="1">
            <a:off x="2093402" y="2380691"/>
            <a:ext cx="988876" cy="626993"/>
          </a:xfrm>
          <a:prstGeom prst="line">
            <a:avLst/>
          </a:prstGeom>
          <a:ln w="12700">
            <a:solidFill>
              <a:srgbClr val="3C5DE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线连接符 182">
            <a:extLst>
              <a:ext uri="{FF2B5EF4-FFF2-40B4-BE49-F238E27FC236}">
                <a16:creationId xmlns:a16="http://schemas.microsoft.com/office/drawing/2014/main" id="{3DD4101C-CEDD-FB43-9FEE-0FD717419188}"/>
              </a:ext>
            </a:extLst>
          </p:cNvPr>
          <p:cNvCxnSpPr>
            <a:cxnSpLocks/>
            <a:stCxn id="135" idx="0"/>
          </p:cNvCxnSpPr>
          <p:nvPr/>
        </p:nvCxnSpPr>
        <p:spPr>
          <a:xfrm>
            <a:off x="2422523" y="3769684"/>
            <a:ext cx="659755" cy="20308"/>
          </a:xfrm>
          <a:prstGeom prst="line">
            <a:avLst/>
          </a:prstGeom>
          <a:ln w="12700">
            <a:solidFill>
              <a:srgbClr val="3C5DE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线连接符 183">
            <a:extLst>
              <a:ext uri="{FF2B5EF4-FFF2-40B4-BE49-F238E27FC236}">
                <a16:creationId xmlns:a16="http://schemas.microsoft.com/office/drawing/2014/main" id="{9AA27081-EC09-0643-B927-58F30F7C6175}"/>
              </a:ext>
            </a:extLst>
          </p:cNvPr>
          <p:cNvCxnSpPr>
            <a:cxnSpLocks/>
            <a:endCxn id="205" idx="1"/>
          </p:cNvCxnSpPr>
          <p:nvPr/>
        </p:nvCxnSpPr>
        <p:spPr>
          <a:xfrm>
            <a:off x="2115417" y="4446972"/>
            <a:ext cx="966861" cy="564456"/>
          </a:xfrm>
          <a:prstGeom prst="line">
            <a:avLst/>
          </a:prstGeom>
          <a:ln w="12700">
            <a:solidFill>
              <a:srgbClr val="3C5DE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B9CD66F-30C9-1646-8AF9-AFCCDD2CA331}"/>
              </a:ext>
            </a:extLst>
          </p:cNvPr>
          <p:cNvGrpSpPr/>
          <p:nvPr/>
        </p:nvGrpSpPr>
        <p:grpSpPr>
          <a:xfrm>
            <a:off x="3082278" y="1916578"/>
            <a:ext cx="6845043" cy="928227"/>
            <a:chOff x="3082278" y="2087728"/>
            <a:chExt cx="6845043" cy="928227"/>
          </a:xfrm>
        </p:grpSpPr>
        <p:sp>
          <p:nvSpPr>
            <p:cNvPr id="155" name="矩形: 圆角 114">
              <a:extLst>
                <a:ext uri="{FF2B5EF4-FFF2-40B4-BE49-F238E27FC236}">
                  <a16:creationId xmlns:a16="http://schemas.microsoft.com/office/drawing/2014/main" id="{878E1308-3471-2D4E-81AA-200708E15AE2}"/>
                </a:ext>
              </a:extLst>
            </p:cNvPr>
            <p:cNvSpPr/>
            <p:nvPr/>
          </p:nvSpPr>
          <p:spPr>
            <a:xfrm>
              <a:off x="3082278" y="2282779"/>
              <a:ext cx="1635195" cy="538124"/>
            </a:xfrm>
            <a:prstGeom prst="roundRect">
              <a:avLst>
                <a:gd name="adj" fmla="val 0"/>
              </a:avLst>
            </a:prstGeom>
            <a:noFill/>
            <a:ln w="9525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2000" dirty="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173" name="Object60">
              <a:extLst>
                <a:ext uri="{FF2B5EF4-FFF2-40B4-BE49-F238E27FC236}">
                  <a16:creationId xmlns:a16="http://schemas.microsoft.com/office/drawing/2014/main" id="{60834A71-F0A6-514C-B815-878F94F39824}"/>
                </a:ext>
              </a:extLst>
            </p:cNvPr>
            <p:cNvSpPr/>
            <p:nvPr/>
          </p:nvSpPr>
          <p:spPr>
            <a:xfrm>
              <a:off x="3390897" y="2399618"/>
              <a:ext cx="1017957" cy="30444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algn="ctr" defTabSz="731520"/>
              <a:r>
                <a:rPr lang="en-US" dirty="0" err="1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rPr>
                <a:t>决策效率</a:t>
              </a:r>
              <a:endParaRPr lang="en-US" dirty="0">
                <a:solidFill>
                  <a:srgbClr val="3C5DEC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endParaRPr>
            </a:p>
          </p:txBody>
        </p:sp>
        <p:cxnSp>
          <p:nvCxnSpPr>
            <p:cNvPr id="185" name="直线连接符 184">
              <a:extLst>
                <a:ext uri="{FF2B5EF4-FFF2-40B4-BE49-F238E27FC236}">
                  <a16:creationId xmlns:a16="http://schemas.microsoft.com/office/drawing/2014/main" id="{2D13084E-A0A9-9A40-8F98-0A7C8E94FA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2164" y="2551841"/>
              <a:ext cx="665018" cy="0"/>
            </a:xfrm>
            <a:prstGeom prst="line">
              <a:avLst/>
            </a:prstGeom>
            <a:ln w="12700">
              <a:solidFill>
                <a:srgbClr val="3C5DEC"/>
              </a:solidFill>
              <a:prstDash val="sys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70ECD055-5333-2A4F-8168-36BABA330B5D}"/>
                </a:ext>
              </a:extLst>
            </p:cNvPr>
            <p:cNvGrpSpPr/>
            <p:nvPr/>
          </p:nvGrpSpPr>
          <p:grpSpPr>
            <a:xfrm>
              <a:off x="5631873" y="2361514"/>
              <a:ext cx="1295400" cy="380654"/>
              <a:chOff x="5631873" y="2274419"/>
              <a:chExt cx="1295400" cy="380654"/>
            </a:xfrm>
          </p:grpSpPr>
          <p:sp>
            <p:nvSpPr>
              <p:cNvPr id="186" name="Object57">
                <a:extLst>
                  <a:ext uri="{FF2B5EF4-FFF2-40B4-BE49-F238E27FC236}">
                    <a16:creationId xmlns:a16="http://schemas.microsoft.com/office/drawing/2014/main" id="{3E3936DA-3493-EB47-B119-0F9718A72C3B}"/>
                  </a:ext>
                </a:extLst>
              </p:cNvPr>
              <p:cNvSpPr/>
              <p:nvPr/>
            </p:nvSpPr>
            <p:spPr>
              <a:xfrm>
                <a:off x="5631873" y="2274419"/>
                <a:ext cx="1295400" cy="21336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>
                  <a:lnSpc>
                    <a:spcPts val="1680"/>
                  </a:lnSpc>
                </a:pPr>
                <a:r>
                  <a:rPr lang="en-US" dirty="0" err="1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懂你所想</a:t>
                </a:r>
                <a:endParaRPr lang="en-US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87" name="Object60">
                <a:extLst>
                  <a:ext uri="{FF2B5EF4-FFF2-40B4-BE49-F238E27FC236}">
                    <a16:creationId xmlns:a16="http://schemas.microsoft.com/office/drawing/2014/main" id="{CC80D58C-EBE7-2348-AC80-3F8919803120}"/>
                  </a:ext>
                </a:extLst>
              </p:cNvPr>
              <p:cNvSpPr/>
              <p:nvPr/>
            </p:nvSpPr>
            <p:spPr>
              <a:xfrm>
                <a:off x="5631873" y="2527378"/>
                <a:ext cx="1189466" cy="12769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/>
                <a:r>
                  <a:rPr lang="en-US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会员中心框架重构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  <p:cxnSp>
          <p:nvCxnSpPr>
            <p:cNvPr id="188" name="直线连接符 187">
              <a:extLst>
                <a:ext uri="{FF2B5EF4-FFF2-40B4-BE49-F238E27FC236}">
                  <a16:creationId xmlns:a16="http://schemas.microsoft.com/office/drawing/2014/main" id="{33082739-8806-FD45-B102-5323DE7041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04990" y="2551841"/>
              <a:ext cx="665018" cy="0"/>
            </a:xfrm>
            <a:prstGeom prst="line">
              <a:avLst/>
            </a:prstGeom>
            <a:ln w="12700">
              <a:solidFill>
                <a:srgbClr val="3C5DEC"/>
              </a:solidFill>
              <a:prstDash val="sys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bject60">
              <a:extLst>
                <a:ext uri="{FF2B5EF4-FFF2-40B4-BE49-F238E27FC236}">
                  <a16:creationId xmlns:a16="http://schemas.microsoft.com/office/drawing/2014/main" id="{8E1F756D-6993-4044-838B-6CA7AD3A2AE1}"/>
                </a:ext>
              </a:extLst>
            </p:cNvPr>
            <p:cNvSpPr/>
            <p:nvPr/>
          </p:nvSpPr>
          <p:spPr>
            <a:xfrm>
              <a:off x="8292126" y="2087728"/>
              <a:ext cx="1635195" cy="92822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171450" indent="-171450" defTabSz="731520">
                <a:lnSpc>
                  <a:spcPct val="120000"/>
                </a:lnSpc>
                <a:buSzPct val="80000"/>
                <a:buFont typeface="Wingdings" pitchFamily="2" charset="2"/>
                <a:buChar char="l"/>
              </a:pPr>
              <a:r>
                <a:rPr lang="en-US" sz="12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打造分层布局</a:t>
              </a:r>
            </a:p>
            <a:p>
              <a:pPr marL="171450" indent="-171450" defTabSz="731520">
                <a:lnSpc>
                  <a:spcPct val="120000"/>
                </a:lnSpc>
                <a:buSzPct val="80000"/>
                <a:buFont typeface="Wingdings" pitchFamily="2" charset="2"/>
                <a:buChar char="l"/>
              </a:pPr>
              <a:r>
                <a:rPr lang="en-US" sz="1200" dirty="0" err="1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强化关键信息</a:t>
              </a:r>
              <a:endParaRPr lang="en-US" sz="12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  <a:p>
              <a:pPr marL="171450" indent="-171450" defTabSz="731520">
                <a:lnSpc>
                  <a:spcPct val="120000"/>
                </a:lnSpc>
                <a:buSzPct val="80000"/>
                <a:buFont typeface="Wingdings" pitchFamily="2" charset="2"/>
                <a:buChar char="l"/>
              </a:pPr>
              <a:r>
                <a:rPr lang="en-US" sz="1200" dirty="0" err="1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缩短支付步长</a:t>
              </a:r>
              <a:endParaRPr lang="en-US" sz="12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  <a:p>
              <a:pPr marL="171450" indent="-171450" defTabSz="731520">
                <a:lnSpc>
                  <a:spcPct val="120000"/>
                </a:lnSpc>
                <a:buSzPct val="80000"/>
                <a:buFont typeface="Wingdings" pitchFamily="2" charset="2"/>
                <a:buChar char="l"/>
              </a:pPr>
              <a:r>
                <a:rPr lang="en-US" sz="1200" dirty="0" err="1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智能化推荐</a:t>
              </a:r>
              <a:endParaRPr lang="en-US" sz="12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549129F-370A-894E-BE74-3C037E592C19}"/>
              </a:ext>
            </a:extLst>
          </p:cNvPr>
          <p:cNvGrpSpPr/>
          <p:nvPr/>
        </p:nvGrpSpPr>
        <p:grpSpPr>
          <a:xfrm>
            <a:off x="3082278" y="3329472"/>
            <a:ext cx="7425573" cy="928227"/>
            <a:chOff x="3082278" y="3313855"/>
            <a:chExt cx="7425573" cy="928227"/>
          </a:xfrm>
        </p:grpSpPr>
        <p:cxnSp>
          <p:nvCxnSpPr>
            <p:cNvPr id="191" name="直线连接符 190">
              <a:extLst>
                <a:ext uri="{FF2B5EF4-FFF2-40B4-BE49-F238E27FC236}">
                  <a16:creationId xmlns:a16="http://schemas.microsoft.com/office/drawing/2014/main" id="{8BF72D3A-EA7F-9B45-9B11-735B9D1C61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2164" y="3777968"/>
              <a:ext cx="665018" cy="0"/>
            </a:xfrm>
            <a:prstGeom prst="line">
              <a:avLst/>
            </a:prstGeom>
            <a:ln w="12700">
              <a:solidFill>
                <a:srgbClr val="3C5DEC"/>
              </a:solidFill>
              <a:prstDash val="sys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2" name="组合 191">
              <a:extLst>
                <a:ext uri="{FF2B5EF4-FFF2-40B4-BE49-F238E27FC236}">
                  <a16:creationId xmlns:a16="http://schemas.microsoft.com/office/drawing/2014/main" id="{C25444C9-2DB8-474E-A165-54848EF10C50}"/>
                </a:ext>
              </a:extLst>
            </p:cNvPr>
            <p:cNvGrpSpPr/>
            <p:nvPr/>
          </p:nvGrpSpPr>
          <p:grpSpPr>
            <a:xfrm>
              <a:off x="5631873" y="3587641"/>
              <a:ext cx="1459040" cy="380654"/>
              <a:chOff x="5631873" y="2274419"/>
              <a:chExt cx="1459040" cy="380654"/>
            </a:xfrm>
          </p:grpSpPr>
          <p:sp>
            <p:nvSpPr>
              <p:cNvPr id="195" name="Object57">
                <a:extLst>
                  <a:ext uri="{FF2B5EF4-FFF2-40B4-BE49-F238E27FC236}">
                    <a16:creationId xmlns:a16="http://schemas.microsoft.com/office/drawing/2014/main" id="{A37048A8-AF1E-E545-886E-53938C340164}"/>
                  </a:ext>
                </a:extLst>
              </p:cNvPr>
              <p:cNvSpPr/>
              <p:nvPr/>
            </p:nvSpPr>
            <p:spPr>
              <a:xfrm>
                <a:off x="5631873" y="2274419"/>
                <a:ext cx="1459040" cy="21336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>
                  <a:lnSpc>
                    <a:spcPts val="1680"/>
                  </a:lnSpc>
                </a:pPr>
                <a:r>
                  <a:rPr lang="en-US" dirty="0" err="1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凸显尊享感知</a:t>
                </a:r>
                <a:endParaRPr lang="en-US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196" name="Object60">
                <a:extLst>
                  <a:ext uri="{FF2B5EF4-FFF2-40B4-BE49-F238E27FC236}">
                    <a16:creationId xmlns:a16="http://schemas.microsoft.com/office/drawing/2014/main" id="{DA76BB01-1FD6-5F40-8573-A2FFAE0CC773}"/>
                  </a:ext>
                </a:extLst>
              </p:cNvPr>
              <p:cNvSpPr/>
              <p:nvPr/>
            </p:nvSpPr>
            <p:spPr>
              <a:xfrm>
                <a:off x="5631873" y="2527378"/>
                <a:ext cx="1189466" cy="12769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/>
                <a:r>
                  <a:rPr lang="en-US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视觉语言升级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  <p:cxnSp>
          <p:nvCxnSpPr>
            <p:cNvPr id="193" name="直线连接符 192">
              <a:extLst>
                <a:ext uri="{FF2B5EF4-FFF2-40B4-BE49-F238E27FC236}">
                  <a16:creationId xmlns:a16="http://schemas.microsoft.com/office/drawing/2014/main" id="{045D513A-CC0C-0344-94E9-C31E600E1B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04990" y="3777968"/>
              <a:ext cx="665018" cy="0"/>
            </a:xfrm>
            <a:prstGeom prst="line">
              <a:avLst/>
            </a:prstGeom>
            <a:ln w="12700">
              <a:solidFill>
                <a:srgbClr val="3C5DEC"/>
              </a:solidFill>
              <a:prstDash val="sys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Object60">
              <a:extLst>
                <a:ext uri="{FF2B5EF4-FFF2-40B4-BE49-F238E27FC236}">
                  <a16:creationId xmlns:a16="http://schemas.microsoft.com/office/drawing/2014/main" id="{73E331DE-DB86-3848-9BC2-47D35D55D88A}"/>
                </a:ext>
              </a:extLst>
            </p:cNvPr>
            <p:cNvSpPr/>
            <p:nvPr/>
          </p:nvSpPr>
          <p:spPr>
            <a:xfrm>
              <a:off x="8292126" y="3313855"/>
              <a:ext cx="2215725" cy="92822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171450" indent="-171450" defTabSz="731520">
                <a:lnSpc>
                  <a:spcPct val="120000"/>
                </a:lnSpc>
                <a:buSzPct val="80000"/>
                <a:buFont typeface="Wingdings" pitchFamily="2" charset="2"/>
                <a:buChar char="l"/>
              </a:pPr>
              <a:r>
                <a:rPr lang="en-US" sz="1200" dirty="0" err="1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卡面升级</a:t>
              </a:r>
              <a:r>
                <a:rPr lang="zh-CN" altLang="en-US" sz="12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，提升身份感</a:t>
              </a:r>
              <a:endParaRPr lang="en-US" altLang="zh-CN" sz="12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  <a:p>
              <a:pPr marL="171450" indent="-171450" defTabSz="731520">
                <a:lnSpc>
                  <a:spcPct val="120000"/>
                </a:lnSpc>
                <a:buSzPct val="80000"/>
                <a:buFont typeface="Wingdings" pitchFamily="2" charset="2"/>
                <a:buChar char="l"/>
              </a:pPr>
              <a:r>
                <a:rPr lang="zh-CN" altLang="en-US" sz="12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品牌色优化，确保拓展性</a:t>
              </a:r>
              <a:endParaRPr lang="en-US" altLang="zh-CN" sz="12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  <a:p>
              <a:pPr marL="171450" indent="-171450" defTabSz="731520">
                <a:lnSpc>
                  <a:spcPct val="120000"/>
                </a:lnSpc>
                <a:buSzPct val="80000"/>
                <a:buFont typeface="Wingdings" pitchFamily="2" charset="2"/>
                <a:buChar char="l"/>
              </a:pPr>
              <a:r>
                <a:rPr lang="en-US" altLang="zh-CN" sz="12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Icon</a:t>
              </a:r>
              <a:r>
                <a:rPr lang="zh-CN" altLang="en-US" sz="12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重塑，强化识别性</a:t>
              </a:r>
              <a:endParaRPr lang="en-US" altLang="zh-CN" sz="12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  <a:p>
              <a:pPr marL="171450" indent="-171450" defTabSz="731520">
                <a:lnSpc>
                  <a:spcPct val="120000"/>
                </a:lnSpc>
                <a:buSzPct val="80000"/>
                <a:buFont typeface="Wingdings" pitchFamily="2" charset="2"/>
                <a:buChar char="l"/>
              </a:pPr>
              <a:r>
                <a:rPr lang="zh-CN" altLang="en-US" sz="12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惊喜彩蛋，提升情感化</a:t>
              </a:r>
              <a:endParaRPr lang="en-US" sz="12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51538B88-6534-D94C-94F4-910FE7D09CAE}"/>
                </a:ext>
              </a:extLst>
            </p:cNvPr>
            <p:cNvGrpSpPr/>
            <p:nvPr/>
          </p:nvGrpSpPr>
          <p:grpSpPr>
            <a:xfrm>
              <a:off x="3082278" y="3508906"/>
              <a:ext cx="1635195" cy="538124"/>
              <a:chOff x="3082278" y="3520930"/>
              <a:chExt cx="1635195" cy="538124"/>
            </a:xfrm>
          </p:grpSpPr>
          <p:sp>
            <p:nvSpPr>
              <p:cNvPr id="197" name="矩形: 圆角 114">
                <a:extLst>
                  <a:ext uri="{FF2B5EF4-FFF2-40B4-BE49-F238E27FC236}">
                    <a16:creationId xmlns:a16="http://schemas.microsoft.com/office/drawing/2014/main" id="{4FE3C2C6-47FB-B14F-9E3D-9BCE6CF8CD76}"/>
                  </a:ext>
                </a:extLst>
              </p:cNvPr>
              <p:cNvSpPr/>
              <p:nvPr/>
            </p:nvSpPr>
            <p:spPr>
              <a:xfrm>
                <a:off x="3082278" y="3520930"/>
                <a:ext cx="1635195" cy="538124"/>
              </a:xfrm>
              <a:prstGeom prst="roundRect">
                <a:avLst>
                  <a:gd name="adj" fmla="val 0"/>
                </a:avLst>
              </a:prstGeom>
              <a:noFill/>
              <a:ln w="9525" cap="flat">
                <a:solidFill>
                  <a:srgbClr val="3C5DE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731520"/>
                <a:endParaRPr lang="zh-CN" altLang="en-US" sz="200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198" name="Object60">
                <a:extLst>
                  <a:ext uri="{FF2B5EF4-FFF2-40B4-BE49-F238E27FC236}">
                    <a16:creationId xmlns:a16="http://schemas.microsoft.com/office/drawing/2014/main" id="{8AD8BF66-E8FD-EA48-B5F3-AC67BB70BA0A}"/>
                  </a:ext>
                </a:extLst>
              </p:cNvPr>
              <p:cNvSpPr/>
              <p:nvPr/>
            </p:nvSpPr>
            <p:spPr>
              <a:xfrm>
                <a:off x="3390897" y="3637769"/>
                <a:ext cx="1017957" cy="30444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/>
                <a:r>
                  <a:rPr lang="en-US" dirty="0" err="1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尊享感知</a:t>
                </a:r>
                <a:endParaRPr lang="en-US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47D5633-4B85-274B-AD06-D2CC9079916D}"/>
              </a:ext>
            </a:extLst>
          </p:cNvPr>
          <p:cNvGrpSpPr/>
          <p:nvPr/>
        </p:nvGrpSpPr>
        <p:grpSpPr>
          <a:xfrm>
            <a:off x="3082278" y="4742366"/>
            <a:ext cx="7425573" cy="538124"/>
            <a:chOff x="3082278" y="4913516"/>
            <a:chExt cx="7425573" cy="538124"/>
          </a:xfrm>
        </p:grpSpPr>
        <p:cxnSp>
          <p:nvCxnSpPr>
            <p:cNvPr id="200" name="直线连接符 199">
              <a:extLst>
                <a:ext uri="{FF2B5EF4-FFF2-40B4-BE49-F238E27FC236}">
                  <a16:creationId xmlns:a16="http://schemas.microsoft.com/office/drawing/2014/main" id="{2116BF02-A935-4643-A925-03E9ECC1E0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42164" y="5182578"/>
              <a:ext cx="665018" cy="0"/>
            </a:xfrm>
            <a:prstGeom prst="line">
              <a:avLst/>
            </a:prstGeom>
            <a:ln w="12700">
              <a:solidFill>
                <a:srgbClr val="3C5DEC"/>
              </a:solidFill>
              <a:prstDash val="sys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1" name="组合 200">
              <a:extLst>
                <a:ext uri="{FF2B5EF4-FFF2-40B4-BE49-F238E27FC236}">
                  <a16:creationId xmlns:a16="http://schemas.microsoft.com/office/drawing/2014/main" id="{76FCE3EC-B153-C247-B00E-413155A5925D}"/>
                </a:ext>
              </a:extLst>
            </p:cNvPr>
            <p:cNvGrpSpPr/>
            <p:nvPr/>
          </p:nvGrpSpPr>
          <p:grpSpPr>
            <a:xfrm>
              <a:off x="5631873" y="4992251"/>
              <a:ext cx="1459040" cy="380654"/>
              <a:chOff x="5631873" y="2274419"/>
              <a:chExt cx="1459040" cy="380654"/>
            </a:xfrm>
          </p:grpSpPr>
          <p:sp>
            <p:nvSpPr>
              <p:cNvPr id="207" name="Object57">
                <a:extLst>
                  <a:ext uri="{FF2B5EF4-FFF2-40B4-BE49-F238E27FC236}">
                    <a16:creationId xmlns:a16="http://schemas.microsoft.com/office/drawing/2014/main" id="{F6400600-6940-2E4A-A5D5-BB110062778A}"/>
                  </a:ext>
                </a:extLst>
              </p:cNvPr>
              <p:cNvSpPr/>
              <p:nvPr/>
            </p:nvSpPr>
            <p:spPr>
              <a:xfrm>
                <a:off x="5631873" y="2274419"/>
                <a:ext cx="1459040" cy="21336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>
                  <a:lnSpc>
                    <a:spcPts val="1680"/>
                  </a:lnSpc>
                </a:pPr>
                <a:r>
                  <a:rPr lang="en-US" dirty="0" err="1">
                    <a:solidFill>
                      <a:srgbClr val="000000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提升迭代效率</a:t>
                </a:r>
                <a:endParaRPr lang="en-US" dirty="0">
                  <a:solidFill>
                    <a:srgbClr val="000000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  <p:sp>
            <p:nvSpPr>
              <p:cNvPr id="208" name="Object60">
                <a:extLst>
                  <a:ext uri="{FF2B5EF4-FFF2-40B4-BE49-F238E27FC236}">
                    <a16:creationId xmlns:a16="http://schemas.microsoft.com/office/drawing/2014/main" id="{A3C7AE51-4BEF-3147-BC0F-29BAD9299181}"/>
                  </a:ext>
                </a:extLst>
              </p:cNvPr>
              <p:cNvSpPr/>
              <p:nvPr/>
            </p:nvSpPr>
            <p:spPr>
              <a:xfrm>
                <a:off x="5631873" y="2527378"/>
                <a:ext cx="1189466" cy="12769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defTabSz="731520"/>
                <a:r>
                  <a:rPr lang="en-US" sz="9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rPr>
                  <a:t>通用组件沉淀</a:t>
                </a:r>
                <a:endParaRPr 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endParaRPr>
              </a:p>
            </p:txBody>
          </p:sp>
        </p:grpSp>
        <p:cxnSp>
          <p:nvCxnSpPr>
            <p:cNvPr id="202" name="直线连接符 201">
              <a:extLst>
                <a:ext uri="{FF2B5EF4-FFF2-40B4-BE49-F238E27FC236}">
                  <a16:creationId xmlns:a16="http://schemas.microsoft.com/office/drawing/2014/main" id="{A7DC45F0-A74A-E64B-B14E-F569111B6F4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04990" y="5182578"/>
              <a:ext cx="665018" cy="0"/>
            </a:xfrm>
            <a:prstGeom prst="line">
              <a:avLst/>
            </a:prstGeom>
            <a:ln w="12700">
              <a:solidFill>
                <a:srgbClr val="3C5DEC"/>
              </a:solidFill>
              <a:prstDash val="sysDash"/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Object60">
              <a:extLst>
                <a:ext uri="{FF2B5EF4-FFF2-40B4-BE49-F238E27FC236}">
                  <a16:creationId xmlns:a16="http://schemas.microsoft.com/office/drawing/2014/main" id="{42937301-46EE-CF41-B4F4-CE51E21E64C5}"/>
                </a:ext>
              </a:extLst>
            </p:cNvPr>
            <p:cNvSpPr/>
            <p:nvPr/>
          </p:nvSpPr>
          <p:spPr>
            <a:xfrm>
              <a:off x="8292126" y="4939005"/>
              <a:ext cx="2215725" cy="48714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171450" indent="-171450" defTabSz="731520">
                <a:lnSpc>
                  <a:spcPct val="120000"/>
                </a:lnSpc>
                <a:buSzPct val="80000"/>
                <a:buFont typeface="Wingdings" pitchFamily="2" charset="2"/>
                <a:buChar char="l"/>
              </a:pPr>
              <a:r>
                <a:rPr lang="zh-CN" altLang="en-US" sz="12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支付模块</a:t>
              </a:r>
              <a:endParaRPr lang="en-US" altLang="zh-CN" sz="12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  <a:p>
              <a:pPr marL="171450" indent="-171450" defTabSz="731520">
                <a:lnSpc>
                  <a:spcPct val="120000"/>
                </a:lnSpc>
                <a:buSzPct val="80000"/>
                <a:buFont typeface="Wingdings" pitchFamily="2" charset="2"/>
                <a:buChar char="l"/>
              </a:pPr>
              <a:r>
                <a:rPr lang="zh-CN" altLang="en-US" sz="1200" dirty="0">
                  <a:solidFill>
                    <a:srgbClr val="000000"/>
                  </a:solidFill>
                  <a:latin typeface="OPPOSans L" pitchFamily="18" charset="-122"/>
                  <a:ea typeface="OPPOSans L" pitchFamily="18" charset="-122"/>
                  <a:cs typeface="OPPOSans L" pitchFamily="18" charset="-122"/>
                </a:rPr>
                <a:t>特权展示模块</a:t>
              </a:r>
              <a:endParaRPr lang="en-US" sz="12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endParaRPr>
            </a:p>
          </p:txBody>
        </p:sp>
        <p:grpSp>
          <p:nvGrpSpPr>
            <p:cNvPr id="204" name="组合 203">
              <a:extLst>
                <a:ext uri="{FF2B5EF4-FFF2-40B4-BE49-F238E27FC236}">
                  <a16:creationId xmlns:a16="http://schemas.microsoft.com/office/drawing/2014/main" id="{35F81B4A-4A68-424E-AD28-040D90E1AF80}"/>
                </a:ext>
              </a:extLst>
            </p:cNvPr>
            <p:cNvGrpSpPr/>
            <p:nvPr/>
          </p:nvGrpSpPr>
          <p:grpSpPr>
            <a:xfrm>
              <a:off x="3082278" y="4913516"/>
              <a:ext cx="1635195" cy="538124"/>
              <a:chOff x="3082278" y="3520930"/>
              <a:chExt cx="1635195" cy="538124"/>
            </a:xfrm>
          </p:grpSpPr>
          <p:sp>
            <p:nvSpPr>
              <p:cNvPr id="205" name="矩形: 圆角 114">
                <a:extLst>
                  <a:ext uri="{FF2B5EF4-FFF2-40B4-BE49-F238E27FC236}">
                    <a16:creationId xmlns:a16="http://schemas.microsoft.com/office/drawing/2014/main" id="{D488719F-794F-0B42-AC49-474FAF5B333E}"/>
                  </a:ext>
                </a:extLst>
              </p:cNvPr>
              <p:cNvSpPr/>
              <p:nvPr/>
            </p:nvSpPr>
            <p:spPr>
              <a:xfrm>
                <a:off x="3082278" y="3520930"/>
                <a:ext cx="1635195" cy="538124"/>
              </a:xfrm>
              <a:prstGeom prst="roundRect">
                <a:avLst>
                  <a:gd name="adj" fmla="val 0"/>
                </a:avLst>
              </a:prstGeom>
              <a:noFill/>
              <a:ln w="9525" cap="flat">
                <a:solidFill>
                  <a:srgbClr val="3C5DE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731520"/>
                <a:endParaRPr lang="zh-CN" altLang="en-US" sz="2000" dirty="0">
                  <a:solidFill>
                    <a:srgbClr val="000000"/>
                  </a:solidFill>
                  <a:latin typeface="Calibri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06" name="Object60">
                <a:extLst>
                  <a:ext uri="{FF2B5EF4-FFF2-40B4-BE49-F238E27FC236}">
                    <a16:creationId xmlns:a16="http://schemas.microsoft.com/office/drawing/2014/main" id="{2F14971A-E025-2F40-A179-55AE888705FB}"/>
                  </a:ext>
                </a:extLst>
              </p:cNvPr>
              <p:cNvSpPr/>
              <p:nvPr/>
            </p:nvSpPr>
            <p:spPr>
              <a:xfrm>
                <a:off x="3390897" y="3637769"/>
                <a:ext cx="1017957" cy="30444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algn="ctr" defTabSz="731520"/>
                <a:r>
                  <a:rPr lang="en-US" dirty="0" err="1">
                    <a:solidFill>
                      <a:srgbClr val="3C5DEC"/>
                    </a:solidFill>
                    <a:latin typeface="OPPOSans M" pitchFamily="18" charset="-122"/>
                    <a:ea typeface="OPPOSans M" pitchFamily="18" charset="-122"/>
                    <a:cs typeface="OPPOSans M" pitchFamily="18" charset="-122"/>
                  </a:rPr>
                  <a:t>组件沉淀</a:t>
                </a:r>
                <a:endParaRPr lang="en-US" dirty="0">
                  <a:solidFill>
                    <a:srgbClr val="3C5DEC"/>
                  </a:solidFill>
                  <a:latin typeface="OPPOSans M" pitchFamily="18" charset="-122"/>
                  <a:ea typeface="OPPOSans M" pitchFamily="18" charset="-122"/>
                  <a:cs typeface="OPPOSans M" pitchFamily="18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020119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吸引力和效率的关系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5429250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6" y="1338713"/>
            <a:ext cx="5395914" cy="232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RELATIONSHIP BETWEEN ATTRACTIVENESS AND EFFICIENCY.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89BA7F8F-0F2A-5945-A194-10949BC35212}"/>
              </a:ext>
            </a:extLst>
          </p:cNvPr>
          <p:cNvGrpSpPr/>
          <p:nvPr/>
        </p:nvGrpSpPr>
        <p:grpSpPr>
          <a:xfrm>
            <a:off x="1375414" y="2252096"/>
            <a:ext cx="9441173" cy="3597144"/>
            <a:chOff x="1186280" y="2123004"/>
            <a:chExt cx="9441173" cy="3597144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6B17D99-D828-4041-8958-1470305A6593}"/>
                </a:ext>
              </a:extLst>
            </p:cNvPr>
            <p:cNvGrpSpPr/>
            <p:nvPr/>
          </p:nvGrpSpPr>
          <p:grpSpPr>
            <a:xfrm>
              <a:off x="1186280" y="2168955"/>
              <a:ext cx="3955315" cy="3144849"/>
              <a:chOff x="1250951" y="2168955"/>
              <a:chExt cx="3955315" cy="3144849"/>
            </a:xfrm>
          </p:grpSpPr>
          <p:sp>
            <p:nvSpPr>
              <p:cNvPr id="61" name="Object29">
                <a:extLst>
                  <a:ext uri="{FF2B5EF4-FFF2-40B4-BE49-F238E27FC236}">
                    <a16:creationId xmlns:a16="http://schemas.microsoft.com/office/drawing/2014/main" id="{1732453A-9884-6B48-9A3E-E1F539B0BF32}"/>
                  </a:ext>
                </a:extLst>
              </p:cNvPr>
              <p:cNvSpPr/>
              <p:nvPr/>
            </p:nvSpPr>
            <p:spPr>
              <a:xfrm>
                <a:off x="2333634" y="2168955"/>
                <a:ext cx="2298302" cy="297389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en-US" altLang="zh-CN" sz="1200" kern="0" dirty="0">
                    <a:solidFill>
                      <a:srgbClr val="000000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01</a:t>
                </a:r>
                <a:r>
                  <a:rPr lang="zh-CN" altLang="en-US" sz="1200" kern="0" dirty="0">
                    <a:solidFill>
                      <a:srgbClr val="000000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、吸引力 相关指标</a:t>
                </a:r>
              </a:p>
            </p:txBody>
          </p: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71C456C0-3363-944A-AE96-F83F921F2CB2}"/>
                  </a:ext>
                </a:extLst>
              </p:cNvPr>
              <p:cNvGrpSpPr/>
              <p:nvPr/>
            </p:nvGrpSpPr>
            <p:grpSpPr>
              <a:xfrm>
                <a:off x="1250951" y="2684666"/>
                <a:ext cx="3955315" cy="439884"/>
                <a:chOff x="1250951" y="2957209"/>
                <a:chExt cx="3955315" cy="439884"/>
              </a:xfrm>
            </p:grpSpPr>
            <p:grpSp>
              <p:nvGrpSpPr>
                <p:cNvPr id="45" name="组合 44">
                  <a:extLst>
                    <a:ext uri="{FF2B5EF4-FFF2-40B4-BE49-F238E27FC236}">
                      <a16:creationId xmlns:a16="http://schemas.microsoft.com/office/drawing/2014/main" id="{267B57F8-6B99-6B40-9865-929B248D1771}"/>
                    </a:ext>
                  </a:extLst>
                </p:cNvPr>
                <p:cNvGrpSpPr/>
                <p:nvPr/>
              </p:nvGrpSpPr>
              <p:grpSpPr>
                <a:xfrm>
                  <a:off x="1250951" y="2957210"/>
                  <a:ext cx="2317439" cy="439883"/>
                  <a:chOff x="4997334" y="1147240"/>
                  <a:chExt cx="2696257" cy="439883"/>
                </a:xfrm>
              </p:grpSpPr>
              <p:sp>
                <p:nvSpPr>
                  <p:cNvPr id="46" name="矩形: 圆角 114">
                    <a:extLst>
                      <a:ext uri="{FF2B5EF4-FFF2-40B4-BE49-F238E27FC236}">
                        <a16:creationId xmlns:a16="http://schemas.microsoft.com/office/drawing/2014/main" id="{C9325A46-CC57-AE45-AA41-FFFC9BF7AD2A}"/>
                      </a:ext>
                    </a:extLst>
                  </p:cNvPr>
                  <p:cNvSpPr/>
                  <p:nvPr/>
                </p:nvSpPr>
                <p:spPr>
                  <a:xfrm>
                    <a:off x="4997334" y="1147240"/>
                    <a:ext cx="2696257" cy="439883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3C5DEC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47" name="Object60">
                    <a:extLst>
                      <a:ext uri="{FF2B5EF4-FFF2-40B4-BE49-F238E27FC236}">
                        <a16:creationId xmlns:a16="http://schemas.microsoft.com/office/drawing/2014/main" id="{781A9C69-75FD-014C-92C4-4D0ED11A583C}"/>
                      </a:ext>
                    </a:extLst>
                  </p:cNvPr>
                  <p:cNvSpPr/>
                  <p:nvPr/>
                </p:nvSpPr>
                <p:spPr>
                  <a:xfrm>
                    <a:off x="5309426" y="1282677"/>
                    <a:ext cx="2072072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en-US" sz="1200" dirty="0" err="1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元素</a:t>
                    </a:r>
                    <a:r>
                      <a:rPr lang="en-US" altLang="zh-CN" sz="120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/</a:t>
                    </a:r>
                    <a:r>
                      <a:rPr lang="zh-CN" altLang="en-US" sz="120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区域的显著性</a:t>
                    </a:r>
                    <a:endParaRPr 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sp>
              <p:nvSpPr>
                <p:cNvPr id="9" name="三角形 8">
                  <a:extLst>
                    <a:ext uri="{FF2B5EF4-FFF2-40B4-BE49-F238E27FC236}">
                      <a16:creationId xmlns:a16="http://schemas.microsoft.com/office/drawing/2014/main" id="{569457D4-0356-A54E-A188-76AD5C3E8C93}"/>
                    </a:ext>
                  </a:extLst>
                </p:cNvPr>
                <p:cNvSpPr/>
                <p:nvPr/>
              </p:nvSpPr>
              <p:spPr>
                <a:xfrm rot="5400000">
                  <a:off x="3778752" y="3122140"/>
                  <a:ext cx="127627" cy="110023"/>
                </a:xfrm>
                <a:prstGeom prst="triangl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dirty="0"/>
                </a:p>
              </p:txBody>
            </p:sp>
            <p:sp>
              <p:nvSpPr>
                <p:cNvPr id="63" name="Object60">
                  <a:extLst>
                    <a:ext uri="{FF2B5EF4-FFF2-40B4-BE49-F238E27FC236}">
                      <a16:creationId xmlns:a16="http://schemas.microsoft.com/office/drawing/2014/main" id="{72EB10F2-F27C-2241-81E8-2C7DA04DA655}"/>
                    </a:ext>
                  </a:extLst>
                </p:cNvPr>
                <p:cNvSpPr/>
                <p:nvPr/>
              </p:nvSpPr>
              <p:spPr>
                <a:xfrm>
                  <a:off x="4079426" y="2957209"/>
                  <a:ext cx="1126840" cy="439884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可见占比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首次注视时间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A83CD64F-5409-D344-BEB7-ED0D48FD9CE4}"/>
                  </a:ext>
                </a:extLst>
              </p:cNvPr>
              <p:cNvGrpSpPr/>
              <p:nvPr/>
            </p:nvGrpSpPr>
            <p:grpSpPr>
              <a:xfrm>
                <a:off x="1250951" y="3660915"/>
                <a:ext cx="3955314" cy="676641"/>
                <a:chOff x="1250952" y="3930984"/>
                <a:chExt cx="3955314" cy="676641"/>
              </a:xfrm>
            </p:grpSpPr>
            <p:grpSp>
              <p:nvGrpSpPr>
                <p:cNvPr id="48" name="组合 47">
                  <a:extLst>
                    <a:ext uri="{FF2B5EF4-FFF2-40B4-BE49-F238E27FC236}">
                      <a16:creationId xmlns:a16="http://schemas.microsoft.com/office/drawing/2014/main" id="{FAAB5475-E0EA-194C-B164-95BF0EC4B9E7}"/>
                    </a:ext>
                  </a:extLst>
                </p:cNvPr>
                <p:cNvGrpSpPr/>
                <p:nvPr/>
              </p:nvGrpSpPr>
              <p:grpSpPr>
                <a:xfrm>
                  <a:off x="1250952" y="4049363"/>
                  <a:ext cx="2317439" cy="439883"/>
                  <a:chOff x="4997333" y="1147240"/>
                  <a:chExt cx="2696256" cy="439883"/>
                </a:xfrm>
              </p:grpSpPr>
              <p:sp>
                <p:nvSpPr>
                  <p:cNvPr id="49" name="矩形: 圆角 114">
                    <a:extLst>
                      <a:ext uri="{FF2B5EF4-FFF2-40B4-BE49-F238E27FC236}">
                        <a16:creationId xmlns:a16="http://schemas.microsoft.com/office/drawing/2014/main" id="{7F178FF7-D2A8-A641-9924-E9B796651461}"/>
                      </a:ext>
                    </a:extLst>
                  </p:cNvPr>
                  <p:cNvSpPr/>
                  <p:nvPr/>
                </p:nvSpPr>
                <p:spPr>
                  <a:xfrm>
                    <a:off x="4997333" y="1147240"/>
                    <a:ext cx="2696256" cy="439883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3C5DEC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50" name="Object60">
                    <a:extLst>
                      <a:ext uri="{FF2B5EF4-FFF2-40B4-BE49-F238E27FC236}">
                        <a16:creationId xmlns:a16="http://schemas.microsoft.com/office/drawing/2014/main" id="{F99ADD40-2A4F-7441-A6EF-2CDA06200264}"/>
                      </a:ext>
                    </a:extLst>
                  </p:cNvPr>
                  <p:cNvSpPr/>
                  <p:nvPr/>
                </p:nvSpPr>
                <p:spPr>
                  <a:xfrm>
                    <a:off x="5309426" y="1282677"/>
                    <a:ext cx="2072072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en-US" altLang="zh-CN" sz="1200" dirty="0" err="1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元素</a:t>
                    </a:r>
                    <a:r>
                      <a:rPr lang="en-US" altLang="zh-CN" sz="120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/</a:t>
                    </a:r>
                    <a:r>
                      <a:rPr lang="zh-CN" altLang="en-US" sz="120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区域的兴趣度</a:t>
                    </a:r>
                    <a:endParaRPr lang="en-US" altLang="zh-CN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sp>
              <p:nvSpPr>
                <p:cNvPr id="66" name="三角形 65">
                  <a:extLst>
                    <a:ext uri="{FF2B5EF4-FFF2-40B4-BE49-F238E27FC236}">
                      <a16:creationId xmlns:a16="http://schemas.microsoft.com/office/drawing/2014/main" id="{A04212E6-D6C7-2145-B21C-C2AD0086F582}"/>
                    </a:ext>
                  </a:extLst>
                </p:cNvPr>
                <p:cNvSpPr/>
                <p:nvPr/>
              </p:nvSpPr>
              <p:spPr>
                <a:xfrm rot="5400000">
                  <a:off x="3778752" y="4214293"/>
                  <a:ext cx="127627" cy="110023"/>
                </a:xfrm>
                <a:prstGeom prst="triangl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67" name="Object60">
                  <a:extLst>
                    <a:ext uri="{FF2B5EF4-FFF2-40B4-BE49-F238E27FC236}">
                      <a16:creationId xmlns:a16="http://schemas.microsoft.com/office/drawing/2014/main" id="{3814E451-779C-8F48-AC34-307D069876D3}"/>
                    </a:ext>
                  </a:extLst>
                </p:cNvPr>
                <p:cNvSpPr/>
                <p:nvPr/>
              </p:nvSpPr>
              <p:spPr>
                <a:xfrm>
                  <a:off x="4079426" y="3930984"/>
                  <a:ext cx="1126840" cy="676641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注视次数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注释时常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注视时长占比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7AE8A804-FC5B-6044-B2FF-4B833BF773F4}"/>
                  </a:ext>
                </a:extLst>
              </p:cNvPr>
              <p:cNvGrpSpPr/>
              <p:nvPr/>
            </p:nvGrpSpPr>
            <p:grpSpPr>
              <a:xfrm>
                <a:off x="1250951" y="4873921"/>
                <a:ext cx="3735271" cy="439883"/>
                <a:chOff x="1250951" y="4873921"/>
                <a:chExt cx="3735271" cy="439883"/>
              </a:xfrm>
            </p:grpSpPr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12242B4C-4BCC-2F48-AE01-B55CB41E752D}"/>
                    </a:ext>
                  </a:extLst>
                </p:cNvPr>
                <p:cNvGrpSpPr/>
                <p:nvPr/>
              </p:nvGrpSpPr>
              <p:grpSpPr>
                <a:xfrm>
                  <a:off x="1250951" y="4873921"/>
                  <a:ext cx="2317439" cy="439883"/>
                  <a:chOff x="4997334" y="1147240"/>
                  <a:chExt cx="2696257" cy="439883"/>
                </a:xfrm>
              </p:grpSpPr>
              <p:sp>
                <p:nvSpPr>
                  <p:cNvPr id="52" name="矩形: 圆角 114">
                    <a:extLst>
                      <a:ext uri="{FF2B5EF4-FFF2-40B4-BE49-F238E27FC236}">
                        <a16:creationId xmlns:a16="http://schemas.microsoft.com/office/drawing/2014/main" id="{EF0D1DA5-CD23-0449-A257-77C5F9F6F963}"/>
                      </a:ext>
                    </a:extLst>
                  </p:cNvPr>
                  <p:cNvSpPr/>
                  <p:nvPr/>
                </p:nvSpPr>
                <p:spPr>
                  <a:xfrm>
                    <a:off x="4997334" y="1147240"/>
                    <a:ext cx="2696257" cy="439883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3C5DEC"/>
                  </a:solidFill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3C5DEC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53" name="Object60">
                    <a:extLst>
                      <a:ext uri="{FF2B5EF4-FFF2-40B4-BE49-F238E27FC236}">
                        <a16:creationId xmlns:a16="http://schemas.microsoft.com/office/drawing/2014/main" id="{32CCBFDA-B3FD-2747-9AA8-2B3E36FAC65D}"/>
                      </a:ext>
                    </a:extLst>
                  </p:cNvPr>
                  <p:cNvSpPr/>
                  <p:nvPr/>
                </p:nvSpPr>
                <p:spPr>
                  <a:xfrm>
                    <a:off x="5309426" y="1282677"/>
                    <a:ext cx="2072072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zh-CN" altLang="en-US" sz="1200" dirty="0">
                        <a:solidFill>
                          <a:schemeClr val="bg1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情绪唤醒</a:t>
                    </a:r>
                    <a:endParaRPr lang="en-US" sz="1200" dirty="0">
                      <a:solidFill>
                        <a:schemeClr val="bg1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sp>
              <p:nvSpPr>
                <p:cNvPr id="69" name="三角形 68">
                  <a:extLst>
                    <a:ext uri="{FF2B5EF4-FFF2-40B4-BE49-F238E27FC236}">
                      <a16:creationId xmlns:a16="http://schemas.microsoft.com/office/drawing/2014/main" id="{112EF603-D2A0-5847-AA68-3E1EB350BB30}"/>
                    </a:ext>
                  </a:extLst>
                </p:cNvPr>
                <p:cNvSpPr/>
                <p:nvPr/>
              </p:nvSpPr>
              <p:spPr>
                <a:xfrm rot="5400000">
                  <a:off x="3778752" y="5038851"/>
                  <a:ext cx="127627" cy="110023"/>
                </a:xfrm>
                <a:prstGeom prst="triangl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70" name="Object60">
                  <a:extLst>
                    <a:ext uri="{FF2B5EF4-FFF2-40B4-BE49-F238E27FC236}">
                      <a16:creationId xmlns:a16="http://schemas.microsoft.com/office/drawing/2014/main" id="{50B0B233-1236-924B-B9AD-C49FFEFE163F}"/>
                    </a:ext>
                  </a:extLst>
                </p:cNvPr>
                <p:cNvSpPr/>
                <p:nvPr/>
              </p:nvSpPr>
              <p:spPr>
                <a:xfrm>
                  <a:off x="4079426" y="4987361"/>
                  <a:ext cx="906796" cy="204693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瞳孔直径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1FBC00A8-DE5C-A440-A3D8-0C80D6089DBF}"/>
                </a:ext>
              </a:extLst>
            </p:cNvPr>
            <p:cNvGrpSpPr/>
            <p:nvPr/>
          </p:nvGrpSpPr>
          <p:grpSpPr>
            <a:xfrm>
              <a:off x="6542051" y="2168955"/>
              <a:ext cx="4085402" cy="3158537"/>
              <a:chOff x="6606722" y="2168955"/>
              <a:chExt cx="4085402" cy="3158537"/>
            </a:xfrm>
          </p:grpSpPr>
          <p:sp>
            <p:nvSpPr>
              <p:cNvPr id="77" name="Object29">
                <a:extLst>
                  <a:ext uri="{FF2B5EF4-FFF2-40B4-BE49-F238E27FC236}">
                    <a16:creationId xmlns:a16="http://schemas.microsoft.com/office/drawing/2014/main" id="{77EDABAD-C0DE-524F-8951-50B2814109CA}"/>
                  </a:ext>
                </a:extLst>
              </p:cNvPr>
              <p:cNvSpPr/>
              <p:nvPr/>
            </p:nvSpPr>
            <p:spPr>
              <a:xfrm>
                <a:off x="7689405" y="2168955"/>
                <a:ext cx="2298302" cy="297389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25400" tIns="25400" rIns="25400" bIns="25400" anchor="ctr">
                <a:noAutofit/>
              </a:bodyPr>
              <a:lstStyle/>
              <a:p>
                <a:pPr algn="ctr" defTabSz="1219169" hangingPunct="0"/>
                <a:r>
                  <a:rPr lang="en-US" altLang="zh-CN" sz="1200" kern="0" dirty="0">
                    <a:solidFill>
                      <a:prstClr val="black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02</a:t>
                </a:r>
                <a:r>
                  <a:rPr lang="zh-CN" altLang="en-US" sz="1200" kern="0" dirty="0">
                    <a:solidFill>
                      <a:prstClr val="black"/>
                    </a:solidFill>
                    <a:latin typeface="OPPOSans H"/>
                    <a:ea typeface="OPPOSans H"/>
                    <a:cs typeface="OPPOSans H" panose="00020600040101010101" pitchFamily="18" charset="-122"/>
                  </a:rPr>
                  <a:t>、效率 相关指标</a:t>
                </a:r>
              </a:p>
            </p:txBody>
          </p:sp>
          <p:grpSp>
            <p:nvGrpSpPr>
              <p:cNvPr id="78" name="组合 77">
                <a:extLst>
                  <a:ext uri="{FF2B5EF4-FFF2-40B4-BE49-F238E27FC236}">
                    <a16:creationId xmlns:a16="http://schemas.microsoft.com/office/drawing/2014/main" id="{BA10235F-6A1E-E24D-AE7D-39A7C2D21FD8}"/>
                  </a:ext>
                </a:extLst>
              </p:cNvPr>
              <p:cNvGrpSpPr/>
              <p:nvPr/>
            </p:nvGrpSpPr>
            <p:grpSpPr>
              <a:xfrm>
                <a:off x="6606722" y="2684666"/>
                <a:ext cx="3742261" cy="439884"/>
                <a:chOff x="1250951" y="2957209"/>
                <a:chExt cx="3742261" cy="439884"/>
              </a:xfrm>
            </p:grpSpPr>
            <p:grpSp>
              <p:nvGrpSpPr>
                <p:cNvPr id="91" name="组合 90">
                  <a:extLst>
                    <a:ext uri="{FF2B5EF4-FFF2-40B4-BE49-F238E27FC236}">
                      <a16:creationId xmlns:a16="http://schemas.microsoft.com/office/drawing/2014/main" id="{3F2DE8D6-80E3-1F49-83EE-272FD71FD8F3}"/>
                    </a:ext>
                  </a:extLst>
                </p:cNvPr>
                <p:cNvGrpSpPr/>
                <p:nvPr/>
              </p:nvGrpSpPr>
              <p:grpSpPr>
                <a:xfrm>
                  <a:off x="1250951" y="2957210"/>
                  <a:ext cx="2317439" cy="439883"/>
                  <a:chOff x="4997334" y="1147240"/>
                  <a:chExt cx="2696257" cy="439883"/>
                </a:xfrm>
              </p:grpSpPr>
              <p:sp>
                <p:nvSpPr>
                  <p:cNvPr id="94" name="矩形: 圆角 114">
                    <a:extLst>
                      <a:ext uri="{FF2B5EF4-FFF2-40B4-BE49-F238E27FC236}">
                        <a16:creationId xmlns:a16="http://schemas.microsoft.com/office/drawing/2014/main" id="{D5668E9F-C797-3042-95D2-8E6F149667CB}"/>
                      </a:ext>
                    </a:extLst>
                  </p:cNvPr>
                  <p:cNvSpPr/>
                  <p:nvPr/>
                </p:nvSpPr>
                <p:spPr>
                  <a:xfrm>
                    <a:off x="4997334" y="1147240"/>
                    <a:ext cx="2696257" cy="439883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95" name="Object60">
                    <a:extLst>
                      <a:ext uri="{FF2B5EF4-FFF2-40B4-BE49-F238E27FC236}">
                        <a16:creationId xmlns:a16="http://schemas.microsoft.com/office/drawing/2014/main" id="{A3E07B6A-AD9D-9F4E-B543-94C40DDD40B2}"/>
                      </a:ext>
                    </a:extLst>
                  </p:cNvPr>
                  <p:cNvSpPr/>
                  <p:nvPr/>
                </p:nvSpPr>
                <p:spPr>
                  <a:xfrm>
                    <a:off x="5309426" y="1282677"/>
                    <a:ext cx="2072072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en-US" sz="1200" dirty="0" err="1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元素</a:t>
                    </a:r>
                    <a:r>
                      <a:rPr lang="en-US" altLang="zh-CN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/</a:t>
                    </a: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区域的显著性</a:t>
                    </a:r>
                    <a:endParaRPr lang="en-US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sp>
              <p:nvSpPr>
                <p:cNvPr id="92" name="三角形 91">
                  <a:extLst>
                    <a:ext uri="{FF2B5EF4-FFF2-40B4-BE49-F238E27FC236}">
                      <a16:creationId xmlns:a16="http://schemas.microsoft.com/office/drawing/2014/main" id="{C5773DAA-FC2F-7244-B368-0D4F75CFBC3C}"/>
                    </a:ext>
                  </a:extLst>
                </p:cNvPr>
                <p:cNvSpPr/>
                <p:nvPr/>
              </p:nvSpPr>
              <p:spPr>
                <a:xfrm rot="5400000">
                  <a:off x="3778752" y="3122140"/>
                  <a:ext cx="127627" cy="110023"/>
                </a:xfrm>
                <a:prstGeom prst="triangl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93" name="Object60">
                  <a:extLst>
                    <a:ext uri="{FF2B5EF4-FFF2-40B4-BE49-F238E27FC236}">
                      <a16:creationId xmlns:a16="http://schemas.microsoft.com/office/drawing/2014/main" id="{0A8C0646-016B-B44C-AD38-DBC82638CEBF}"/>
                    </a:ext>
                  </a:extLst>
                </p:cNvPr>
                <p:cNvSpPr/>
                <p:nvPr/>
              </p:nvSpPr>
              <p:spPr>
                <a:xfrm>
                  <a:off x="4079426" y="2957209"/>
                  <a:ext cx="913786" cy="439884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注视时长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垂直眼跳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  <p:grpSp>
            <p:nvGrpSpPr>
              <p:cNvPr id="79" name="组合 78">
                <a:extLst>
                  <a:ext uri="{FF2B5EF4-FFF2-40B4-BE49-F238E27FC236}">
                    <a16:creationId xmlns:a16="http://schemas.microsoft.com/office/drawing/2014/main" id="{772CE5FB-610B-3142-8CA8-52038B46AEBD}"/>
                  </a:ext>
                </a:extLst>
              </p:cNvPr>
              <p:cNvGrpSpPr/>
              <p:nvPr/>
            </p:nvGrpSpPr>
            <p:grpSpPr>
              <a:xfrm>
                <a:off x="6606722" y="3786138"/>
                <a:ext cx="4085402" cy="439884"/>
                <a:chOff x="1250952" y="3990173"/>
                <a:chExt cx="4085402" cy="439884"/>
              </a:xfrm>
            </p:grpSpPr>
            <p:grpSp>
              <p:nvGrpSpPr>
                <p:cNvPr id="86" name="组合 85">
                  <a:extLst>
                    <a:ext uri="{FF2B5EF4-FFF2-40B4-BE49-F238E27FC236}">
                      <a16:creationId xmlns:a16="http://schemas.microsoft.com/office/drawing/2014/main" id="{E18E9571-DC71-EC45-830A-C69B9FDA3F90}"/>
                    </a:ext>
                  </a:extLst>
                </p:cNvPr>
                <p:cNvGrpSpPr/>
                <p:nvPr/>
              </p:nvGrpSpPr>
              <p:grpSpPr>
                <a:xfrm>
                  <a:off x="1250952" y="3990174"/>
                  <a:ext cx="2317439" cy="439883"/>
                  <a:chOff x="4997333" y="1088051"/>
                  <a:chExt cx="2696256" cy="439883"/>
                </a:xfrm>
              </p:grpSpPr>
              <p:sp>
                <p:nvSpPr>
                  <p:cNvPr id="89" name="矩形: 圆角 114">
                    <a:extLst>
                      <a:ext uri="{FF2B5EF4-FFF2-40B4-BE49-F238E27FC236}">
                        <a16:creationId xmlns:a16="http://schemas.microsoft.com/office/drawing/2014/main" id="{9C2D64FF-4B19-CA46-93C6-75F7DAD993FA}"/>
                      </a:ext>
                    </a:extLst>
                  </p:cNvPr>
                  <p:cNvSpPr/>
                  <p:nvPr/>
                </p:nvSpPr>
                <p:spPr>
                  <a:xfrm>
                    <a:off x="4997333" y="1088051"/>
                    <a:ext cx="2696256" cy="439883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90" name="Object60">
                    <a:extLst>
                      <a:ext uri="{FF2B5EF4-FFF2-40B4-BE49-F238E27FC236}">
                        <a16:creationId xmlns:a16="http://schemas.microsoft.com/office/drawing/2014/main" id="{E7179519-05B8-1C47-AE29-E14BEFE0FC9F}"/>
                      </a:ext>
                    </a:extLst>
                  </p:cNvPr>
                  <p:cNvSpPr/>
                  <p:nvPr/>
                </p:nvSpPr>
                <p:spPr>
                  <a:xfrm>
                    <a:off x="5309426" y="1223488"/>
                    <a:ext cx="2072072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en-US" altLang="zh-CN" sz="1200" dirty="0" err="1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元素</a:t>
                    </a:r>
                    <a:r>
                      <a:rPr lang="en-US" altLang="zh-CN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/</a:t>
                    </a:r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区域的兴趣度</a:t>
                    </a:r>
                    <a:endParaRPr lang="en-US" altLang="zh-CN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sp>
              <p:nvSpPr>
                <p:cNvPr id="87" name="三角形 86">
                  <a:extLst>
                    <a:ext uri="{FF2B5EF4-FFF2-40B4-BE49-F238E27FC236}">
                      <a16:creationId xmlns:a16="http://schemas.microsoft.com/office/drawing/2014/main" id="{CFBB9E61-7050-DE43-BF73-2787D6D67C1F}"/>
                    </a:ext>
                  </a:extLst>
                </p:cNvPr>
                <p:cNvSpPr/>
                <p:nvPr/>
              </p:nvSpPr>
              <p:spPr>
                <a:xfrm rot="5400000">
                  <a:off x="3778752" y="4155104"/>
                  <a:ext cx="127627" cy="110023"/>
                </a:xfrm>
                <a:prstGeom prst="triangl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88" name="Object60">
                  <a:extLst>
                    <a:ext uri="{FF2B5EF4-FFF2-40B4-BE49-F238E27FC236}">
                      <a16:creationId xmlns:a16="http://schemas.microsoft.com/office/drawing/2014/main" id="{E29AEE7E-5CBB-C34F-B42C-6637BC68DDE8}"/>
                    </a:ext>
                  </a:extLst>
                </p:cNvPr>
                <p:cNvSpPr/>
                <p:nvPr/>
              </p:nvSpPr>
              <p:spPr>
                <a:xfrm>
                  <a:off x="4079426" y="3990173"/>
                  <a:ext cx="1256928" cy="439884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从注意到选择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目标操作的时长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  <p:grpSp>
            <p:nvGrpSpPr>
              <p:cNvPr id="80" name="组合 79">
                <a:extLst>
                  <a:ext uri="{FF2B5EF4-FFF2-40B4-BE49-F238E27FC236}">
                    <a16:creationId xmlns:a16="http://schemas.microsoft.com/office/drawing/2014/main" id="{01E7A0C6-29BA-8843-A757-EB26F9B88C54}"/>
                  </a:ext>
                </a:extLst>
              </p:cNvPr>
              <p:cNvGrpSpPr/>
              <p:nvPr/>
            </p:nvGrpSpPr>
            <p:grpSpPr>
              <a:xfrm>
                <a:off x="6606722" y="4887609"/>
                <a:ext cx="3742261" cy="439883"/>
                <a:chOff x="1250951" y="4930641"/>
                <a:chExt cx="3742261" cy="439883"/>
              </a:xfrm>
            </p:grpSpPr>
            <p:grpSp>
              <p:nvGrpSpPr>
                <p:cNvPr id="81" name="组合 80">
                  <a:extLst>
                    <a:ext uri="{FF2B5EF4-FFF2-40B4-BE49-F238E27FC236}">
                      <a16:creationId xmlns:a16="http://schemas.microsoft.com/office/drawing/2014/main" id="{117E9585-5BA4-5145-AA97-2C4836D62A9B}"/>
                    </a:ext>
                  </a:extLst>
                </p:cNvPr>
                <p:cNvGrpSpPr/>
                <p:nvPr/>
              </p:nvGrpSpPr>
              <p:grpSpPr>
                <a:xfrm>
                  <a:off x="1250951" y="4930641"/>
                  <a:ext cx="2317439" cy="439883"/>
                  <a:chOff x="4997334" y="1203960"/>
                  <a:chExt cx="2696257" cy="439883"/>
                </a:xfrm>
              </p:grpSpPr>
              <p:sp>
                <p:nvSpPr>
                  <p:cNvPr id="84" name="矩形: 圆角 114">
                    <a:extLst>
                      <a:ext uri="{FF2B5EF4-FFF2-40B4-BE49-F238E27FC236}">
                        <a16:creationId xmlns:a16="http://schemas.microsoft.com/office/drawing/2014/main" id="{2730204E-E600-FF49-9C21-9442BD0309D9}"/>
                      </a:ext>
                    </a:extLst>
                  </p:cNvPr>
                  <p:cNvSpPr/>
                  <p:nvPr/>
                </p:nvSpPr>
                <p:spPr>
                  <a:xfrm>
                    <a:off x="4997334" y="1203960"/>
                    <a:ext cx="2696257" cy="439883"/>
                  </a:xfrm>
                  <a:prstGeom prst="roundRect">
                    <a:avLst>
                      <a:gd name="adj" fmla="val 0"/>
                    </a:avLst>
                  </a:prstGeom>
                  <a:noFill/>
                  <a:ln w="12700" cap="flat">
                    <a:solidFill>
                      <a:srgbClr val="3C5DEC"/>
                    </a:solidFill>
                    <a:prstDash val="solid"/>
                    <a:miter/>
                  </a:ln>
                  <a:effectLst>
                    <a:outerShdw blurRad="190500" sx="102000" sy="102000" algn="ctr" rotWithShape="0">
                      <a:srgbClr val="000000">
                        <a:alpha val="20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defTabSz="731520"/>
                    <a:endParaRPr lang="zh-CN" altLang="en-US" sz="1440" dirty="0">
                      <a:solidFill>
                        <a:srgbClr val="000000"/>
                      </a:solidFill>
                      <a:latin typeface="Calibri" panose="020F0502020204030204"/>
                      <a:ea typeface="等线" panose="02010600030101010101" pitchFamily="2" charset="-122"/>
                    </a:endParaRPr>
                  </a:p>
                </p:txBody>
              </p:sp>
              <p:sp>
                <p:nvSpPr>
                  <p:cNvPr id="85" name="Object60">
                    <a:extLst>
                      <a:ext uri="{FF2B5EF4-FFF2-40B4-BE49-F238E27FC236}">
                        <a16:creationId xmlns:a16="http://schemas.microsoft.com/office/drawing/2014/main" id="{F257FBDF-2C4E-A24C-978B-83D53CBD88A0}"/>
                      </a:ext>
                    </a:extLst>
                  </p:cNvPr>
                  <p:cNvSpPr/>
                  <p:nvPr/>
                </p:nvSpPr>
                <p:spPr>
                  <a:xfrm>
                    <a:off x="5309426" y="1339397"/>
                    <a:ext cx="2072072" cy="16900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0" tIns="0" rIns="0" bIns="0" rtlCol="0" anchor="t"/>
                  <a:lstStyle/>
                  <a:p>
                    <a:pPr algn="ctr" defTabSz="731520"/>
                    <a:r>
                      <a:rPr lang="zh-CN" altLang="en-US" sz="1200" dirty="0">
                        <a:solidFill>
                          <a:srgbClr val="3C5DEC"/>
                        </a:solidFill>
                        <a:latin typeface="OPPOSans M" pitchFamily="18" charset="-122"/>
                        <a:ea typeface="OPPOSans M" pitchFamily="18" charset="-122"/>
                        <a:cs typeface="OPPOSans M" pitchFamily="18" charset="-122"/>
                      </a:rPr>
                      <a:t>情绪唤醒</a:t>
                    </a:r>
                    <a:endParaRPr lang="en-US" sz="1200" dirty="0">
                      <a:solidFill>
                        <a:srgbClr val="3C5DEC"/>
                      </a:solidFill>
                      <a:latin typeface="OPPOSans M" pitchFamily="18" charset="-122"/>
                      <a:ea typeface="OPPOSans M" pitchFamily="18" charset="-122"/>
                      <a:cs typeface="OPPOSans M" pitchFamily="18" charset="-122"/>
                    </a:endParaRPr>
                  </a:p>
                </p:txBody>
              </p:sp>
            </p:grpSp>
            <p:sp>
              <p:nvSpPr>
                <p:cNvPr id="82" name="三角形 81">
                  <a:extLst>
                    <a:ext uri="{FF2B5EF4-FFF2-40B4-BE49-F238E27FC236}">
                      <a16:creationId xmlns:a16="http://schemas.microsoft.com/office/drawing/2014/main" id="{80058681-9CA0-7A4A-8F5D-6BDCEDE9C46C}"/>
                    </a:ext>
                  </a:extLst>
                </p:cNvPr>
                <p:cNvSpPr/>
                <p:nvPr/>
              </p:nvSpPr>
              <p:spPr>
                <a:xfrm rot="5400000">
                  <a:off x="3778752" y="5095571"/>
                  <a:ext cx="127627" cy="110023"/>
                </a:xfrm>
                <a:prstGeom prst="triangle">
                  <a:avLst/>
                </a:prstGeom>
                <a:solidFill>
                  <a:srgbClr val="3C5D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83" name="Object60">
                  <a:extLst>
                    <a:ext uri="{FF2B5EF4-FFF2-40B4-BE49-F238E27FC236}">
                      <a16:creationId xmlns:a16="http://schemas.microsoft.com/office/drawing/2014/main" id="{6952242B-F8BC-2D46-B48D-DAB98C39D3D4}"/>
                    </a:ext>
                  </a:extLst>
                </p:cNvPr>
                <p:cNvSpPr/>
                <p:nvPr/>
              </p:nvSpPr>
              <p:spPr>
                <a:xfrm>
                  <a:off x="4079426" y="4930641"/>
                  <a:ext cx="913786" cy="439883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瞳孔直径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  <a:p>
                  <a:pPr marL="171450" indent="-171450" defTabSz="731520">
                    <a:lnSpc>
                      <a:spcPct val="120000"/>
                    </a:lnSpc>
                    <a:buSzPct val="80000"/>
                    <a:buFont typeface="Wingdings" pitchFamily="2" charset="2"/>
                    <a:buChar char="l"/>
                  </a:pPr>
                  <a:r>
                    <a:rPr lang="en-US" sz="1200" dirty="0" err="1">
                      <a:solidFill>
                        <a:srgbClr val="000000"/>
                      </a:solidFill>
                      <a:latin typeface="OPPOSans L" pitchFamily="18" charset="-122"/>
                      <a:ea typeface="OPPOSans L" pitchFamily="18" charset="-122"/>
                      <a:cs typeface="OPPOSans L" pitchFamily="18" charset="-122"/>
                    </a:rPr>
                    <a:t>眨眼次数</a:t>
                  </a:r>
                  <a:endParaRPr lang="en-US" sz="1200" dirty="0">
                    <a:solidFill>
                      <a:srgbClr val="000000"/>
                    </a:solidFill>
                    <a:latin typeface="OPPOSans L" pitchFamily="18" charset="-122"/>
                    <a:ea typeface="OPPOSans L" pitchFamily="18" charset="-122"/>
                    <a:cs typeface="OPPOSans L" pitchFamily="18" charset="-122"/>
                  </a:endParaRPr>
                </a:p>
              </p:txBody>
            </p:sp>
          </p:grpSp>
        </p:grpSp>
        <p:cxnSp>
          <p:nvCxnSpPr>
            <p:cNvPr id="96" name="直线连接符 95">
              <a:extLst>
                <a:ext uri="{FF2B5EF4-FFF2-40B4-BE49-F238E27FC236}">
                  <a16:creationId xmlns:a16="http://schemas.microsoft.com/office/drawing/2014/main" id="{E3E3D2B2-B254-4944-9D26-D3A59821FA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1823" y="2123004"/>
              <a:ext cx="0" cy="3597144"/>
            </a:xfrm>
            <a:prstGeom prst="line">
              <a:avLst/>
            </a:prstGeom>
            <a:ln w="12700">
              <a:gradFill>
                <a:gsLst>
                  <a:gs pos="0">
                    <a:srgbClr val="3C5DEC">
                      <a:alpha val="0"/>
                    </a:srgbClr>
                  </a:gs>
                  <a:gs pos="50000">
                    <a:srgbClr val="3C5DEC"/>
                  </a:gs>
                  <a:gs pos="100000">
                    <a:srgbClr val="3C5DEC">
                      <a:alpha val="0"/>
                    </a:srgbClr>
                  </a:gs>
                </a:gsLst>
                <a:lin ang="5400000" scaled="1"/>
              </a:gra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475833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23">
            <a:extLst>
              <a:ext uri="{FF2B5EF4-FFF2-40B4-BE49-F238E27FC236}">
                <a16:creationId xmlns:a16="http://schemas.microsoft.com/office/drawing/2014/main" id="{FDF218E1-0728-474B-A6B6-A5D2712A16DA}"/>
              </a:ext>
            </a:extLst>
          </p:cNvPr>
          <p:cNvSpPr txBox="1"/>
          <p:nvPr/>
        </p:nvSpPr>
        <p:spPr>
          <a:xfrm>
            <a:off x="666749" y="800099"/>
            <a:ext cx="1755775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defTabSz="609600">
              <a:lnSpc>
                <a:spcPts val="2300"/>
              </a:lnSpc>
              <a:defRPr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en-US" altLang="zh-CN" kern="0" dirty="0">
                <a:solidFill>
                  <a:srgbClr val="000000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AMAP LOGO</a:t>
            </a:r>
            <a:endParaRPr kern="0" dirty="0">
              <a:solidFill>
                <a:srgbClr val="000000"/>
              </a:solidFill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5" name="Object24">
            <a:extLst>
              <a:ext uri="{FF2B5EF4-FFF2-40B4-BE49-F238E27FC236}">
                <a16:creationId xmlns:a16="http://schemas.microsoft.com/office/drawing/2014/main" id="{B542602B-1736-6A47-8AC4-88266C704970}"/>
              </a:ext>
            </a:extLst>
          </p:cNvPr>
          <p:cNvSpPr txBox="1"/>
          <p:nvPr/>
        </p:nvSpPr>
        <p:spPr>
          <a:xfrm>
            <a:off x="2265363" y="800099"/>
            <a:ext cx="232568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Autofit/>
          </a:bodyPr>
          <a:lstStyle>
            <a:lvl1pPr defTabSz="609600">
              <a:lnSpc>
                <a:spcPts val="2300"/>
              </a:lnSpc>
              <a:defRPr sz="2000" b="1">
                <a:latin typeface="Microsoft YaHei UI Bold"/>
                <a:ea typeface="Microsoft YaHei UI Bold"/>
                <a:cs typeface="Microsoft YaHei UI Bold"/>
                <a:sym typeface="Microsoft YaHei UI Bold"/>
              </a:defRPr>
            </a:lvl1pPr>
          </a:lstStyle>
          <a:p>
            <a:pPr hangingPunct="0">
              <a:lnSpc>
                <a:spcPct val="100000"/>
              </a:lnSpc>
              <a:defRPr/>
            </a:pPr>
            <a:r>
              <a:rPr lang="zh-CN" altLang="en-US" b="0" kern="0" dirty="0">
                <a:solidFill>
                  <a:srgbClr val="000000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rPr>
              <a:t>市场现状及解决方案</a:t>
            </a:r>
          </a:p>
        </p:txBody>
      </p:sp>
      <p:sp>
        <p:nvSpPr>
          <p:cNvPr id="6" name="Object25">
            <a:extLst>
              <a:ext uri="{FF2B5EF4-FFF2-40B4-BE49-F238E27FC236}">
                <a16:creationId xmlns:a16="http://schemas.microsoft.com/office/drawing/2014/main" id="{4163402E-1F9F-CE4D-BD68-45E8EAC677DD}"/>
              </a:ext>
            </a:extLst>
          </p:cNvPr>
          <p:cNvSpPr txBox="1"/>
          <p:nvPr/>
        </p:nvSpPr>
        <p:spPr>
          <a:xfrm>
            <a:off x="730250" y="1317366"/>
            <a:ext cx="169227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zh-CN" altLang="en-US" b="0" kern="0" dirty="0">
                <a:latin typeface="OPPOSans R"/>
                <a:ea typeface="OPPOSans R"/>
              </a:rPr>
              <a:t>商业和技术评估产品</a:t>
            </a:r>
            <a:endParaRPr b="0" kern="0" dirty="0">
              <a:latin typeface="OPPOSans R"/>
              <a:ea typeface="OPPOSans R"/>
            </a:endParaRPr>
          </a:p>
        </p:txBody>
      </p:sp>
      <p:pic>
        <p:nvPicPr>
          <p:cNvPr id="7" name="Object 1" descr="Object 1">
            <a:extLst>
              <a:ext uri="{FF2B5EF4-FFF2-40B4-BE49-F238E27FC236}">
                <a16:creationId xmlns:a16="http://schemas.microsoft.com/office/drawing/2014/main" id="{71871572-8ECA-4945-BD02-4C32C9B31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01681"/>
            <a:ext cx="3196591" cy="4445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Object25">
            <a:extLst>
              <a:ext uri="{FF2B5EF4-FFF2-40B4-BE49-F238E27FC236}">
                <a16:creationId xmlns:a16="http://schemas.microsoft.com/office/drawing/2014/main" id="{FD7AF9F3-E63C-224C-805E-3E41E50A9061}"/>
              </a:ext>
            </a:extLst>
          </p:cNvPr>
          <p:cNvSpPr txBox="1"/>
          <p:nvPr/>
        </p:nvSpPr>
        <p:spPr>
          <a:xfrm>
            <a:off x="700087" y="1338713"/>
            <a:ext cx="3163254" cy="2571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noAutofit/>
          </a:bodyPr>
          <a:lstStyle>
            <a:lvl1pPr algn="just" defTabSz="609600">
              <a:lnSpc>
                <a:spcPts val="1400"/>
              </a:lnSpc>
              <a:defRPr sz="1200" b="1" spc="120">
                <a:solidFill>
                  <a:srgbClr val="FFFFFF"/>
                </a:solidFill>
                <a:latin typeface="Microsoft JhengHei Bold"/>
                <a:ea typeface="Microsoft JhengHei Bold"/>
                <a:cs typeface="Microsoft JhengHei Bold"/>
                <a:sym typeface="Microsoft JhengHei Bold"/>
              </a:defRPr>
            </a:lvl1pPr>
          </a:lstStyle>
          <a:p>
            <a:pPr algn="l" hangingPunct="0">
              <a:lnSpc>
                <a:spcPct val="100000"/>
              </a:lnSpc>
              <a:defRPr/>
            </a:pPr>
            <a:r>
              <a:rPr lang="en-US" altLang="zh-CN" b="0" kern="0" dirty="0">
                <a:latin typeface="OPPOSans R"/>
                <a:ea typeface="OPPOSans R"/>
              </a:rPr>
              <a:t>MARKET STATUS AND SOLUTIONS.</a:t>
            </a:r>
          </a:p>
        </p:txBody>
      </p:sp>
      <p:sp>
        <p:nvSpPr>
          <p:cNvPr id="39" name="Object60">
            <a:extLst>
              <a:ext uri="{FF2B5EF4-FFF2-40B4-BE49-F238E27FC236}">
                <a16:creationId xmlns:a16="http://schemas.microsoft.com/office/drawing/2014/main" id="{6749BEFB-5E92-A045-8996-400BF587A194}"/>
              </a:ext>
            </a:extLst>
          </p:cNvPr>
          <p:cNvSpPr/>
          <p:nvPr/>
        </p:nvSpPr>
        <p:spPr>
          <a:xfrm>
            <a:off x="784317" y="3181180"/>
            <a:ext cx="2408463" cy="67197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defTabSz="731520">
              <a:lnSpc>
                <a:spcPct val="150000"/>
              </a:lnSpc>
            </a:pPr>
            <a:r>
              <a:rPr lang="zh-CN" altLang="en-US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农业主题信息缺失，农民信用意识不高，已手机数据以静态为主，缺乏经营、交易等动态数据，分散且应用度不高。</a:t>
            </a:r>
            <a:endParaRPr lang="en-US" sz="100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sp>
        <p:nvSpPr>
          <p:cNvPr id="43" name="Object60">
            <a:extLst>
              <a:ext uri="{FF2B5EF4-FFF2-40B4-BE49-F238E27FC236}">
                <a16:creationId xmlns:a16="http://schemas.microsoft.com/office/drawing/2014/main" id="{8637C929-AD81-444B-A4DD-1819F20E87A3}"/>
              </a:ext>
            </a:extLst>
          </p:cNvPr>
          <p:cNvSpPr/>
          <p:nvPr/>
        </p:nvSpPr>
        <p:spPr>
          <a:xfrm>
            <a:off x="784317" y="5183297"/>
            <a:ext cx="2408463" cy="67197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defTabSz="731520">
              <a:lnSpc>
                <a:spcPct val="150000"/>
              </a:lnSpc>
            </a:pPr>
            <a:r>
              <a:rPr lang="zh-CN" altLang="en-US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农业主题信息缺失，农民信用意识不高，已手机数据以静态为主，缺乏经营、交易等动态数据，分散且应用度不高。</a:t>
            </a:r>
            <a:endParaRPr lang="en-US" sz="1000" dirty="0">
              <a:solidFill>
                <a:srgbClr val="000000"/>
              </a:solidFill>
              <a:latin typeface="OPPOSans L" pitchFamily="18" charset="-122"/>
              <a:ea typeface="OPPOSans L" pitchFamily="18" charset="-122"/>
              <a:cs typeface="OPPOSans L" pitchFamily="18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4516759-F838-485E-A851-3EB6453ABCC3}"/>
              </a:ext>
            </a:extLst>
          </p:cNvPr>
          <p:cNvGrpSpPr/>
          <p:nvPr/>
        </p:nvGrpSpPr>
        <p:grpSpPr>
          <a:xfrm>
            <a:off x="3434715" y="1783214"/>
            <a:ext cx="5248831" cy="4517526"/>
            <a:chOff x="3506736" y="1783214"/>
            <a:chExt cx="5248831" cy="4517526"/>
          </a:xfrm>
        </p:grpSpPr>
        <p:pic>
          <p:nvPicPr>
            <p:cNvPr id="36" name="Object 2" descr="Object 2">
              <a:extLst>
                <a:ext uri="{FF2B5EF4-FFF2-40B4-BE49-F238E27FC236}">
                  <a16:creationId xmlns:a16="http://schemas.microsoft.com/office/drawing/2014/main" id="{EC5681F8-C670-4C1A-96C8-4CC5732A02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21414" y="1783214"/>
              <a:ext cx="5019476" cy="451752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5" name="任意多边形: 形状 77">
              <a:extLst>
                <a:ext uri="{FF2B5EF4-FFF2-40B4-BE49-F238E27FC236}">
                  <a16:creationId xmlns:a16="http://schemas.microsoft.com/office/drawing/2014/main" id="{B9EBEE09-599C-EB4C-9961-9CA004DBE1D0}"/>
                </a:ext>
              </a:extLst>
            </p:cNvPr>
            <p:cNvSpPr/>
            <p:nvPr/>
          </p:nvSpPr>
          <p:spPr>
            <a:xfrm>
              <a:off x="3506736" y="2863310"/>
              <a:ext cx="2168628" cy="2168628"/>
            </a:xfrm>
            <a:custGeom>
              <a:avLst/>
              <a:gdLst>
                <a:gd name="connsiteX0" fmla="*/ 4182637 w 4182637"/>
                <a:gd name="connsiteY0" fmla="*/ 2091319 h 4182637"/>
                <a:gd name="connsiteX1" fmla="*/ 2091319 w 4182637"/>
                <a:gd name="connsiteY1" fmla="*/ 4182637 h 4182637"/>
                <a:gd name="connsiteX2" fmla="*/ 0 w 4182637"/>
                <a:gd name="connsiteY2" fmla="*/ 2091319 h 4182637"/>
                <a:gd name="connsiteX3" fmla="*/ 2091319 w 4182637"/>
                <a:gd name="connsiteY3" fmla="*/ 0 h 4182637"/>
                <a:gd name="connsiteX4" fmla="*/ 4182637 w 4182637"/>
                <a:gd name="connsiteY4" fmla="*/ 2091319 h 418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2637" h="4182637">
                  <a:moveTo>
                    <a:pt x="4182637" y="2091319"/>
                  </a:moveTo>
                  <a:cubicBezTo>
                    <a:pt x="4182637" y="3246322"/>
                    <a:pt x="3246322" y="4182637"/>
                    <a:pt x="2091319" y="4182637"/>
                  </a:cubicBezTo>
                  <a:cubicBezTo>
                    <a:pt x="936315" y="4182637"/>
                    <a:pt x="0" y="3246322"/>
                    <a:pt x="0" y="2091319"/>
                  </a:cubicBezTo>
                  <a:cubicBezTo>
                    <a:pt x="0" y="936315"/>
                    <a:pt x="936315" y="0"/>
                    <a:pt x="2091319" y="0"/>
                  </a:cubicBezTo>
                  <a:cubicBezTo>
                    <a:pt x="3246322" y="0"/>
                    <a:pt x="4182637" y="936315"/>
                    <a:pt x="4182637" y="2091319"/>
                  </a:cubicBezTo>
                  <a:close/>
                </a:path>
              </a:pathLst>
            </a:cu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7" name="任意多边形: 形状 77">
              <a:extLst>
                <a:ext uri="{FF2B5EF4-FFF2-40B4-BE49-F238E27FC236}">
                  <a16:creationId xmlns:a16="http://schemas.microsoft.com/office/drawing/2014/main" id="{8D919000-05E3-BB46-874E-FF889F57D11B}"/>
                </a:ext>
              </a:extLst>
            </p:cNvPr>
            <p:cNvSpPr/>
            <p:nvPr/>
          </p:nvSpPr>
          <p:spPr>
            <a:xfrm>
              <a:off x="6586939" y="2863310"/>
              <a:ext cx="2168628" cy="2168628"/>
            </a:xfrm>
            <a:custGeom>
              <a:avLst/>
              <a:gdLst>
                <a:gd name="connsiteX0" fmla="*/ 4182637 w 4182637"/>
                <a:gd name="connsiteY0" fmla="*/ 2091319 h 4182637"/>
                <a:gd name="connsiteX1" fmla="*/ 2091319 w 4182637"/>
                <a:gd name="connsiteY1" fmla="*/ 4182637 h 4182637"/>
                <a:gd name="connsiteX2" fmla="*/ 0 w 4182637"/>
                <a:gd name="connsiteY2" fmla="*/ 2091319 h 4182637"/>
                <a:gd name="connsiteX3" fmla="*/ 2091319 w 4182637"/>
                <a:gd name="connsiteY3" fmla="*/ 0 h 4182637"/>
                <a:gd name="connsiteX4" fmla="*/ 4182637 w 4182637"/>
                <a:gd name="connsiteY4" fmla="*/ 2091319 h 418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2637" h="4182637">
                  <a:moveTo>
                    <a:pt x="4182637" y="2091319"/>
                  </a:moveTo>
                  <a:cubicBezTo>
                    <a:pt x="4182637" y="3246322"/>
                    <a:pt x="3246322" y="4182637"/>
                    <a:pt x="2091319" y="4182637"/>
                  </a:cubicBezTo>
                  <a:cubicBezTo>
                    <a:pt x="936315" y="4182637"/>
                    <a:pt x="0" y="3246322"/>
                    <a:pt x="0" y="2091319"/>
                  </a:cubicBezTo>
                  <a:cubicBezTo>
                    <a:pt x="0" y="936315"/>
                    <a:pt x="936315" y="0"/>
                    <a:pt x="2091319" y="0"/>
                  </a:cubicBezTo>
                  <a:cubicBezTo>
                    <a:pt x="3246322" y="0"/>
                    <a:pt x="4182637" y="936315"/>
                    <a:pt x="4182637" y="2091319"/>
                  </a:cubicBezTo>
                  <a:close/>
                </a:path>
              </a:pathLst>
            </a:custGeom>
            <a:noFill/>
            <a:ln w="12700" cap="flat">
              <a:solidFill>
                <a:srgbClr val="3C5DEC"/>
              </a:solidFill>
              <a:prstDash val="solid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8BC860C7-7BEE-6E4B-8993-4A91E49C9D76}"/>
                </a:ext>
              </a:extLst>
            </p:cNvPr>
            <p:cNvSpPr/>
            <p:nvPr/>
          </p:nvSpPr>
          <p:spPr>
            <a:xfrm>
              <a:off x="4897258" y="2788905"/>
              <a:ext cx="2317439" cy="2317439"/>
            </a:xfrm>
            <a:prstGeom prst="ellipse">
              <a:avLst/>
            </a:prstGeom>
            <a:solidFill>
              <a:srgbClr val="3C5DEB"/>
            </a:solidFill>
            <a:ln w="12700" cap="flat">
              <a:noFill/>
              <a:prstDash val="solid"/>
              <a:miter lim="800000"/>
            </a:ln>
            <a:effectLst>
              <a:outerShdw blurRad="463294" dist="38100" dir="2700000" sx="103000" sy="103000" algn="tl" rotWithShape="0">
                <a:srgbClr val="3C5DEC">
                  <a:alpha val="20000"/>
                </a:srgbClr>
              </a:outerShdw>
            </a:effectLst>
            <a:sp3d/>
          </p:spPr>
          <p:txBody>
            <a:bodyPr rot="0" spcFirstLastPara="1" vertOverflow="overflow" horzOverflow="overflow" vert="horz" wrap="square" lIns="45719" tIns="45719" rIns="45719" bIns="45719" numCol="1" spcCol="38100" rtlCol="0" anchor="ctr">
              <a:noAutofit/>
            </a:bodyPr>
            <a:lstStyle/>
            <a:p>
              <a:pPr marL="0" marR="0" lvl="0" indent="0" defTabSz="9144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POSans H"/>
                <a:ea typeface="OPPOSans H"/>
                <a:sym typeface="等线"/>
              </a:endParaRPr>
            </a:p>
          </p:txBody>
        </p:sp>
        <p:sp>
          <p:nvSpPr>
            <p:cNvPr id="34" name="Object29">
              <a:extLst>
                <a:ext uri="{FF2B5EF4-FFF2-40B4-BE49-F238E27FC236}">
                  <a16:creationId xmlns:a16="http://schemas.microsoft.com/office/drawing/2014/main" id="{6E9405A3-2759-C142-B7D0-C3830642E172}"/>
                </a:ext>
              </a:extLst>
            </p:cNvPr>
            <p:cNvSpPr txBox="1"/>
            <p:nvPr/>
          </p:nvSpPr>
          <p:spPr>
            <a:xfrm>
              <a:off x="5299089" y="3401010"/>
              <a:ext cx="1583584" cy="92955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30000"/>
                </a:lnSpc>
                <a:defRPr/>
              </a:pPr>
              <a:r>
                <a:rPr lang="zh-CN" altLang="en-US" sz="2400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现状及</a:t>
              </a:r>
              <a:endParaRPr lang="en-US" altLang="zh-CN" sz="2400" b="0" kern="0" dirty="0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  <a:p>
              <a:pPr hangingPunct="0">
                <a:lnSpc>
                  <a:spcPct val="130000"/>
                </a:lnSpc>
                <a:defRPr/>
              </a:pPr>
              <a:r>
                <a:rPr lang="zh-CN" altLang="en-US" sz="2400" b="0" kern="0" dirty="0"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解决方案</a:t>
              </a:r>
              <a:endParaRPr lang="en-US" altLang="zh-CN" sz="2400" b="0" kern="0" dirty="0"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</p:txBody>
        </p:sp>
        <p:sp>
          <p:nvSpPr>
            <p:cNvPr id="38" name="任意多边形: 形状 77">
              <a:extLst>
                <a:ext uri="{FF2B5EF4-FFF2-40B4-BE49-F238E27FC236}">
                  <a16:creationId xmlns:a16="http://schemas.microsoft.com/office/drawing/2014/main" id="{7681A04F-47BC-4781-B9EA-68A94111D9E9}"/>
                </a:ext>
              </a:extLst>
            </p:cNvPr>
            <p:cNvSpPr/>
            <p:nvPr/>
          </p:nvSpPr>
          <p:spPr>
            <a:xfrm>
              <a:off x="4708842" y="2619213"/>
              <a:ext cx="2694270" cy="2694270"/>
            </a:xfrm>
            <a:custGeom>
              <a:avLst/>
              <a:gdLst>
                <a:gd name="connsiteX0" fmla="*/ 4182637 w 4182637"/>
                <a:gd name="connsiteY0" fmla="*/ 2091319 h 4182637"/>
                <a:gd name="connsiteX1" fmla="*/ 2091319 w 4182637"/>
                <a:gd name="connsiteY1" fmla="*/ 4182637 h 4182637"/>
                <a:gd name="connsiteX2" fmla="*/ 0 w 4182637"/>
                <a:gd name="connsiteY2" fmla="*/ 2091319 h 4182637"/>
                <a:gd name="connsiteX3" fmla="*/ 2091319 w 4182637"/>
                <a:gd name="connsiteY3" fmla="*/ 0 h 4182637"/>
                <a:gd name="connsiteX4" fmla="*/ 4182637 w 4182637"/>
                <a:gd name="connsiteY4" fmla="*/ 2091319 h 4182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2637" h="4182637">
                  <a:moveTo>
                    <a:pt x="4182637" y="2091319"/>
                  </a:moveTo>
                  <a:cubicBezTo>
                    <a:pt x="4182637" y="3246322"/>
                    <a:pt x="3246322" y="4182637"/>
                    <a:pt x="2091319" y="4182637"/>
                  </a:cubicBezTo>
                  <a:cubicBezTo>
                    <a:pt x="936315" y="4182637"/>
                    <a:pt x="0" y="3246322"/>
                    <a:pt x="0" y="2091319"/>
                  </a:cubicBezTo>
                  <a:cubicBezTo>
                    <a:pt x="0" y="936315"/>
                    <a:pt x="936315" y="0"/>
                    <a:pt x="2091319" y="0"/>
                  </a:cubicBezTo>
                  <a:cubicBezTo>
                    <a:pt x="3246322" y="0"/>
                    <a:pt x="4182637" y="936315"/>
                    <a:pt x="4182637" y="2091319"/>
                  </a:cubicBezTo>
                  <a:close/>
                </a:path>
              </a:pathLst>
            </a:custGeom>
            <a:noFill/>
            <a:ln w="9525" cap="flat">
              <a:solidFill>
                <a:srgbClr val="3C5DEC"/>
              </a:solidFill>
              <a:prstDash val="dash"/>
              <a:miter/>
            </a:ln>
          </p:spPr>
          <p:txBody>
            <a:bodyPr rtlCol="0" anchor="ctr"/>
            <a:lstStyle/>
            <a:p>
              <a:pPr defTabSz="731520"/>
              <a:endParaRPr lang="zh-CN" altLang="en-US" sz="1440">
                <a:solidFill>
                  <a:srgbClr val="000000"/>
                </a:solidFill>
                <a:latin typeface="Calibri" panose="020F0502020204030204"/>
                <a:ea typeface="等线" panose="02010600030101010101" pitchFamily="2" charset="-122"/>
              </a:endParaRPr>
            </a:p>
          </p:txBody>
        </p:sp>
        <p:sp>
          <p:nvSpPr>
            <p:cNvPr id="87" name="Object29">
              <a:extLst>
                <a:ext uri="{FF2B5EF4-FFF2-40B4-BE49-F238E27FC236}">
                  <a16:creationId xmlns:a16="http://schemas.microsoft.com/office/drawing/2014/main" id="{5BEAD271-160E-6E48-91B6-1917E13E125F}"/>
                </a:ext>
              </a:extLst>
            </p:cNvPr>
            <p:cNvSpPr txBox="1"/>
            <p:nvPr/>
          </p:nvSpPr>
          <p:spPr>
            <a:xfrm>
              <a:off x="7376285" y="3564563"/>
              <a:ext cx="1206752" cy="77463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30000"/>
                </a:lnSpc>
                <a:defRPr/>
              </a:pPr>
              <a:r>
                <a:rPr lang="zh-CN" altLang="en-US" sz="2000" b="0" kern="0" dirty="0">
                  <a:solidFill>
                    <a:srgbClr val="3C5DEC"/>
                  </a:solidFill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解决</a:t>
              </a:r>
              <a:endParaRPr lang="en-US" altLang="zh-CN" sz="2000" b="0" kern="0" dirty="0">
                <a:solidFill>
                  <a:srgbClr val="3C5DEC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  <a:p>
              <a:pPr hangingPunct="0">
                <a:lnSpc>
                  <a:spcPct val="130000"/>
                </a:lnSpc>
                <a:defRPr/>
              </a:pPr>
              <a:r>
                <a:rPr lang="zh-CN" altLang="en-US" sz="2000" b="0" kern="0" dirty="0">
                  <a:solidFill>
                    <a:srgbClr val="3C5DEC"/>
                  </a:solidFill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方案</a:t>
              </a:r>
              <a:endParaRPr lang="en-US" altLang="zh-CN" sz="2000" b="0" kern="0" dirty="0">
                <a:solidFill>
                  <a:srgbClr val="3C5DEC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</p:txBody>
        </p:sp>
        <p:sp>
          <p:nvSpPr>
            <p:cNvPr id="88" name="Object29">
              <a:extLst>
                <a:ext uri="{FF2B5EF4-FFF2-40B4-BE49-F238E27FC236}">
                  <a16:creationId xmlns:a16="http://schemas.microsoft.com/office/drawing/2014/main" id="{A610FFDF-A4AB-0341-8B82-7020280DF973}"/>
                </a:ext>
              </a:extLst>
            </p:cNvPr>
            <p:cNvSpPr txBox="1"/>
            <p:nvPr/>
          </p:nvSpPr>
          <p:spPr>
            <a:xfrm>
              <a:off x="3758643" y="3564563"/>
              <a:ext cx="1000168" cy="77463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>
              <a:lvl1pPr algn="ctr" defTabSz="609600">
                <a:lnSpc>
                  <a:spcPts val="2000"/>
                </a:lnSpc>
                <a:defRPr b="1">
                  <a:solidFill>
                    <a:srgbClr val="FFFFFF"/>
                  </a:solidFill>
                  <a:latin typeface="Microsoft YaHei Bold"/>
                  <a:ea typeface="Microsoft YaHei Bold"/>
                  <a:cs typeface="Microsoft YaHei Bold"/>
                  <a:sym typeface="Microsoft YaHei Bold"/>
                </a:defRPr>
              </a:lvl1pPr>
            </a:lstStyle>
            <a:p>
              <a:pPr hangingPunct="0">
                <a:lnSpc>
                  <a:spcPct val="130000"/>
                </a:lnSpc>
                <a:defRPr/>
              </a:pPr>
              <a:r>
                <a:rPr lang="zh-CN" altLang="en-US" sz="2000" b="0" kern="0" dirty="0">
                  <a:solidFill>
                    <a:srgbClr val="3C5DEC"/>
                  </a:solidFill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现</a:t>
              </a:r>
              <a:endParaRPr lang="en-US" altLang="zh-CN" sz="2000" b="0" kern="0" dirty="0">
                <a:solidFill>
                  <a:srgbClr val="3C5DEC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  <a:p>
              <a:pPr hangingPunct="0">
                <a:lnSpc>
                  <a:spcPct val="130000"/>
                </a:lnSpc>
                <a:defRPr/>
              </a:pPr>
              <a:r>
                <a:rPr lang="zh-CN" altLang="en-US" sz="2000" b="0" kern="0" dirty="0">
                  <a:solidFill>
                    <a:srgbClr val="3C5DEC"/>
                  </a:solidFill>
                  <a:latin typeface="OPPOSans H" panose="00020600040101010101" pitchFamily="18" charset="-122"/>
                  <a:ea typeface="OPPOSans H" panose="00020600040101010101" pitchFamily="18" charset="-122"/>
                  <a:cs typeface="OPPOSans H" panose="00020600040101010101" pitchFamily="18" charset="-122"/>
                </a:rPr>
                <a:t>状</a:t>
              </a:r>
              <a:endParaRPr lang="en-US" altLang="zh-CN" sz="2000" b="0" kern="0" dirty="0">
                <a:solidFill>
                  <a:srgbClr val="3C5DEC"/>
                </a:solidFill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</a:endParaRPr>
            </a:p>
          </p:txBody>
        </p:sp>
      </p:grpSp>
      <p:sp>
        <p:nvSpPr>
          <p:cNvPr id="40" name="矩形">
            <a:extLst>
              <a:ext uri="{FF2B5EF4-FFF2-40B4-BE49-F238E27FC236}">
                <a16:creationId xmlns:a16="http://schemas.microsoft.com/office/drawing/2014/main" id="{82095F5C-264D-4AA9-9029-D1977CB8009B}"/>
              </a:ext>
            </a:extLst>
          </p:cNvPr>
          <p:cNvSpPr/>
          <p:nvPr/>
        </p:nvSpPr>
        <p:spPr>
          <a:xfrm>
            <a:off x="803275" y="2628297"/>
            <a:ext cx="2629722" cy="438582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4" name="提升主题的美化质量">
            <a:extLst>
              <a:ext uri="{FF2B5EF4-FFF2-40B4-BE49-F238E27FC236}">
                <a16:creationId xmlns:a16="http://schemas.microsoft.com/office/drawing/2014/main" id="{F7F22FA2-3CC6-4614-85CD-395E86237E09}"/>
              </a:ext>
            </a:extLst>
          </p:cNvPr>
          <p:cNvSpPr txBox="1"/>
          <p:nvPr/>
        </p:nvSpPr>
        <p:spPr>
          <a:xfrm>
            <a:off x="1723364" y="2628297"/>
            <a:ext cx="1655013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农民信用低，贷款不了，对生活产生极大问题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45" name="矩形">
            <a:extLst>
              <a:ext uri="{FF2B5EF4-FFF2-40B4-BE49-F238E27FC236}">
                <a16:creationId xmlns:a16="http://schemas.microsoft.com/office/drawing/2014/main" id="{24B04236-9984-4C4B-B1AA-0FBDB8F339BF}"/>
              </a:ext>
            </a:extLst>
          </p:cNvPr>
          <p:cNvSpPr/>
          <p:nvPr/>
        </p:nvSpPr>
        <p:spPr>
          <a:xfrm>
            <a:off x="805233" y="2628297"/>
            <a:ext cx="840655" cy="438582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6" name="02">
            <a:extLst>
              <a:ext uri="{FF2B5EF4-FFF2-40B4-BE49-F238E27FC236}">
                <a16:creationId xmlns:a16="http://schemas.microsoft.com/office/drawing/2014/main" id="{561A5EE8-4CBA-42DB-85CA-C1E7003FB9F1}"/>
              </a:ext>
            </a:extLst>
          </p:cNvPr>
          <p:cNvSpPr txBox="1"/>
          <p:nvPr/>
        </p:nvSpPr>
        <p:spPr>
          <a:xfrm>
            <a:off x="882057" y="2698830"/>
            <a:ext cx="552727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问题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47" name="矩形">
            <a:extLst>
              <a:ext uri="{FF2B5EF4-FFF2-40B4-BE49-F238E27FC236}">
                <a16:creationId xmlns:a16="http://schemas.microsoft.com/office/drawing/2014/main" id="{1D73A3C3-719F-4979-A67D-23B78CCA3870}"/>
              </a:ext>
            </a:extLst>
          </p:cNvPr>
          <p:cNvSpPr/>
          <p:nvPr/>
        </p:nvSpPr>
        <p:spPr>
          <a:xfrm>
            <a:off x="803275" y="4614724"/>
            <a:ext cx="2629722" cy="438582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48" name="提升主题的美化质量">
            <a:extLst>
              <a:ext uri="{FF2B5EF4-FFF2-40B4-BE49-F238E27FC236}">
                <a16:creationId xmlns:a16="http://schemas.microsoft.com/office/drawing/2014/main" id="{CC62A77B-107C-4E5D-9F77-5D2AA7DE3D1E}"/>
              </a:ext>
            </a:extLst>
          </p:cNvPr>
          <p:cNvSpPr txBox="1"/>
          <p:nvPr/>
        </p:nvSpPr>
        <p:spPr>
          <a:xfrm>
            <a:off x="1723364" y="4614724"/>
            <a:ext cx="1655013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农民信用低，贷款不了，对生活产生极大问题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49" name="矩形">
            <a:extLst>
              <a:ext uri="{FF2B5EF4-FFF2-40B4-BE49-F238E27FC236}">
                <a16:creationId xmlns:a16="http://schemas.microsoft.com/office/drawing/2014/main" id="{3B6BB38C-5E98-470C-9302-AC165D72D847}"/>
              </a:ext>
            </a:extLst>
          </p:cNvPr>
          <p:cNvSpPr/>
          <p:nvPr/>
        </p:nvSpPr>
        <p:spPr>
          <a:xfrm>
            <a:off x="805233" y="4614724"/>
            <a:ext cx="840655" cy="438582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0" name="02">
            <a:extLst>
              <a:ext uri="{FF2B5EF4-FFF2-40B4-BE49-F238E27FC236}">
                <a16:creationId xmlns:a16="http://schemas.microsoft.com/office/drawing/2014/main" id="{B8A1BF4E-A4A0-44A0-B5B7-77988129D931}"/>
              </a:ext>
            </a:extLst>
          </p:cNvPr>
          <p:cNvSpPr txBox="1"/>
          <p:nvPr/>
        </p:nvSpPr>
        <p:spPr>
          <a:xfrm>
            <a:off x="882057" y="4685257"/>
            <a:ext cx="552727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问题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51" name="Object60">
            <a:extLst>
              <a:ext uri="{FF2B5EF4-FFF2-40B4-BE49-F238E27FC236}">
                <a16:creationId xmlns:a16="http://schemas.microsoft.com/office/drawing/2014/main" id="{38BC1D72-2AD3-416F-A168-E63D4CD10A99}"/>
              </a:ext>
            </a:extLst>
          </p:cNvPr>
          <p:cNvSpPr/>
          <p:nvPr/>
        </p:nvSpPr>
        <p:spPr>
          <a:xfrm>
            <a:off x="8845134" y="3181180"/>
            <a:ext cx="2408463" cy="67197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defTabSz="731520">
              <a:lnSpc>
                <a:spcPct val="150000"/>
              </a:lnSpc>
            </a:pPr>
            <a:r>
              <a:rPr lang="zh-CN" altLang="en-US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平台提供农业主体信息归集服务，打造“农业信用数据库”和“农业信用服务平台”，并建立客观评价标准。</a:t>
            </a:r>
          </a:p>
        </p:txBody>
      </p:sp>
      <p:sp>
        <p:nvSpPr>
          <p:cNvPr id="54" name="Object60">
            <a:extLst>
              <a:ext uri="{FF2B5EF4-FFF2-40B4-BE49-F238E27FC236}">
                <a16:creationId xmlns:a16="http://schemas.microsoft.com/office/drawing/2014/main" id="{B81418ED-4B39-46C8-9C62-A920979BC9AE}"/>
              </a:ext>
            </a:extLst>
          </p:cNvPr>
          <p:cNvSpPr/>
          <p:nvPr/>
        </p:nvSpPr>
        <p:spPr>
          <a:xfrm>
            <a:off x="8845134" y="5183297"/>
            <a:ext cx="2408463" cy="67197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defTabSz="731520">
              <a:lnSpc>
                <a:spcPct val="150000"/>
              </a:lnSpc>
            </a:pPr>
            <a:r>
              <a:rPr lang="zh-CN" altLang="en-US" sz="1000" dirty="0">
                <a:solidFill>
                  <a:srgbClr val="000000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</a:rPr>
              <a:t>平台提供农业主体信息归集服务，打造“农业信用数据库”和“农业信用服务平台”，并建立客观评价标准。</a:t>
            </a:r>
          </a:p>
        </p:txBody>
      </p:sp>
      <p:sp>
        <p:nvSpPr>
          <p:cNvPr id="55" name="矩形">
            <a:extLst>
              <a:ext uri="{FF2B5EF4-FFF2-40B4-BE49-F238E27FC236}">
                <a16:creationId xmlns:a16="http://schemas.microsoft.com/office/drawing/2014/main" id="{B04BDDB9-3A0F-41B2-A1D7-F175D5969D51}"/>
              </a:ext>
            </a:extLst>
          </p:cNvPr>
          <p:cNvSpPr/>
          <p:nvPr/>
        </p:nvSpPr>
        <p:spPr>
          <a:xfrm>
            <a:off x="8864092" y="2628297"/>
            <a:ext cx="2629722" cy="438582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6" name="提升主题的美化质量">
            <a:extLst>
              <a:ext uri="{FF2B5EF4-FFF2-40B4-BE49-F238E27FC236}">
                <a16:creationId xmlns:a16="http://schemas.microsoft.com/office/drawing/2014/main" id="{872CF97D-CB3D-4D63-B177-B09D61C02717}"/>
              </a:ext>
            </a:extLst>
          </p:cNvPr>
          <p:cNvSpPr txBox="1"/>
          <p:nvPr/>
        </p:nvSpPr>
        <p:spPr>
          <a:xfrm>
            <a:off x="9784181" y="2628297"/>
            <a:ext cx="1655013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整合农村大数据资源，完善农村信用体系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57" name="矩形">
            <a:extLst>
              <a:ext uri="{FF2B5EF4-FFF2-40B4-BE49-F238E27FC236}">
                <a16:creationId xmlns:a16="http://schemas.microsoft.com/office/drawing/2014/main" id="{EB4F15F4-331A-4308-A87E-88BD6AFB6FA2}"/>
              </a:ext>
            </a:extLst>
          </p:cNvPr>
          <p:cNvSpPr/>
          <p:nvPr/>
        </p:nvSpPr>
        <p:spPr>
          <a:xfrm>
            <a:off x="8683546" y="2628297"/>
            <a:ext cx="1023159" cy="438582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58" name="02">
            <a:extLst>
              <a:ext uri="{FF2B5EF4-FFF2-40B4-BE49-F238E27FC236}">
                <a16:creationId xmlns:a16="http://schemas.microsoft.com/office/drawing/2014/main" id="{83CF7F2C-16A4-4CBB-8928-D07B6CAF505E}"/>
              </a:ext>
            </a:extLst>
          </p:cNvPr>
          <p:cNvSpPr txBox="1"/>
          <p:nvPr/>
        </p:nvSpPr>
        <p:spPr>
          <a:xfrm>
            <a:off x="8637338" y="2698830"/>
            <a:ext cx="1043804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解决方案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  <p:sp>
        <p:nvSpPr>
          <p:cNvPr id="59" name="矩形">
            <a:extLst>
              <a:ext uri="{FF2B5EF4-FFF2-40B4-BE49-F238E27FC236}">
                <a16:creationId xmlns:a16="http://schemas.microsoft.com/office/drawing/2014/main" id="{92968DAF-983A-4E30-84F7-385E72A1D349}"/>
              </a:ext>
            </a:extLst>
          </p:cNvPr>
          <p:cNvSpPr/>
          <p:nvPr/>
        </p:nvSpPr>
        <p:spPr>
          <a:xfrm>
            <a:off x="8864092" y="4614724"/>
            <a:ext cx="2629722" cy="438582"/>
          </a:xfrm>
          <a:prstGeom prst="rect">
            <a:avLst/>
          </a:prstGeom>
          <a:solidFill>
            <a:srgbClr val="FFFFFF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0" name="提升主题的美化质量">
            <a:extLst>
              <a:ext uri="{FF2B5EF4-FFF2-40B4-BE49-F238E27FC236}">
                <a16:creationId xmlns:a16="http://schemas.microsoft.com/office/drawing/2014/main" id="{7F0D139A-3570-4E02-B04D-D994EF3CB27B}"/>
              </a:ext>
            </a:extLst>
          </p:cNvPr>
          <p:cNvSpPr txBox="1"/>
          <p:nvPr/>
        </p:nvSpPr>
        <p:spPr>
          <a:xfrm>
            <a:off x="9784181" y="4614724"/>
            <a:ext cx="1655013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000" spc="-39">
                <a:solidFill>
                  <a:srgbClr val="3C5DEB"/>
                </a:solidFill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</a:lstStyle>
          <a:p>
            <a:pPr marL="0" marR="0" lvl="0" indent="0" algn="l" defTabSz="1219169" rtl="0" eaLnBrk="1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0" cap="none" spc="-39" normalizeH="0" baseline="0" noProof="0" dirty="0">
                <a:ln>
                  <a:noFill/>
                </a:ln>
                <a:solidFill>
                  <a:srgbClr val="3C5DEB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PingFang SC Medium"/>
              </a:rPr>
              <a:t>整合农村大数据资源，完善农村信用体系</a:t>
            </a:r>
            <a:endParaRPr kumimoji="0" sz="1000" b="0" i="0" u="none" strike="noStrike" kern="0" cap="none" spc="-39" normalizeH="0" baseline="0" noProof="0" dirty="0">
              <a:ln>
                <a:noFill/>
              </a:ln>
              <a:solidFill>
                <a:srgbClr val="3C5DEB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PingFang SC Medium"/>
            </a:endParaRPr>
          </a:p>
        </p:txBody>
      </p:sp>
      <p:sp>
        <p:nvSpPr>
          <p:cNvPr id="61" name="矩形">
            <a:extLst>
              <a:ext uri="{FF2B5EF4-FFF2-40B4-BE49-F238E27FC236}">
                <a16:creationId xmlns:a16="http://schemas.microsoft.com/office/drawing/2014/main" id="{1E7165C8-5E86-4844-A41E-BC881E66761B}"/>
              </a:ext>
            </a:extLst>
          </p:cNvPr>
          <p:cNvSpPr/>
          <p:nvPr/>
        </p:nvSpPr>
        <p:spPr>
          <a:xfrm>
            <a:off x="8683546" y="4614724"/>
            <a:ext cx="1023159" cy="438582"/>
          </a:xfrm>
          <a:prstGeom prst="rect">
            <a:avLst/>
          </a:prstGeom>
          <a:solidFill>
            <a:srgbClr val="3C5DEB"/>
          </a:solidFill>
          <a:ln w="25400">
            <a:solidFill>
              <a:srgbClr val="3C5DEB"/>
            </a:solidFill>
            <a:miter lim="400000"/>
          </a:ln>
        </p:spPr>
        <p:txBody>
          <a:bodyPr lIns="25400" tIns="25400" rIns="25400" bIns="25400" anchor="ctr"/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Helvetica Neue Medium"/>
            </a:endParaRPr>
          </a:p>
        </p:txBody>
      </p:sp>
      <p:sp>
        <p:nvSpPr>
          <p:cNvPr id="62" name="02">
            <a:extLst>
              <a:ext uri="{FF2B5EF4-FFF2-40B4-BE49-F238E27FC236}">
                <a16:creationId xmlns:a16="http://schemas.microsoft.com/office/drawing/2014/main" id="{42C3CB6C-C394-483E-9D2D-968AB8016C58}"/>
              </a:ext>
            </a:extLst>
          </p:cNvPr>
          <p:cNvSpPr txBox="1"/>
          <p:nvPr/>
        </p:nvSpPr>
        <p:spPr>
          <a:xfrm>
            <a:off x="8626920" y="4685257"/>
            <a:ext cx="1064640" cy="297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ctr" defTabSz="1219169">
              <a:defRPr sz="16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 marL="0" marR="0" lvl="0" indent="0" algn="ctr" defTabSz="121916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 panose="00020600040101010101" pitchFamily="18" charset="-122"/>
                <a:ea typeface="OPPOSans H" panose="00020600040101010101" pitchFamily="18" charset="-122"/>
                <a:cs typeface="OPPOSans H" panose="00020600040101010101" pitchFamily="18" charset="-122"/>
                <a:sym typeface="DIN Condensed Bold"/>
              </a:rPr>
              <a:t>解决方案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 panose="00020600040101010101" pitchFamily="18" charset="-122"/>
              <a:ea typeface="OPPOSans H" panose="00020600040101010101" pitchFamily="18" charset="-122"/>
              <a:cs typeface="OPPOSans H" panose="00020600040101010101" pitchFamily="18" charset="-122"/>
              <a:sym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2084483781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1_Office 主题​​">
  <a:themeElements>
    <a:clrScheme name="自定义 1">
      <a:dk1>
        <a:sysClr val="windowText" lastClr="000000"/>
      </a:dk1>
      <a:lt1>
        <a:srgbClr val="FFFFFF"/>
      </a:lt1>
      <a:dk2>
        <a:srgbClr val="44546A"/>
      </a:dk2>
      <a:lt2>
        <a:srgbClr val="E7E6E6"/>
      </a:lt2>
      <a:accent1>
        <a:srgbClr val="3C5DEB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PPOSANS">
      <a:majorFont>
        <a:latin typeface="OPPOSans H"/>
        <a:ea typeface="OPPOSans H"/>
        <a:cs typeface=""/>
      </a:majorFont>
      <a:minorFont>
        <a:latin typeface="OPPOSans R"/>
        <a:ea typeface="OPPOSans R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ysDash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no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9_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7311"/>
      </a:accent1>
      <a:accent2>
        <a:srgbClr val="F19F49"/>
      </a:accent2>
      <a:accent3>
        <a:srgbClr val="C8570C"/>
      </a:accent3>
      <a:accent4>
        <a:srgbClr val="872B05"/>
      </a:accent4>
      <a:accent5>
        <a:srgbClr val="FF3F46"/>
      </a:accent5>
      <a:accent6>
        <a:srgbClr val="00D0F4"/>
      </a:accent6>
      <a:hlink>
        <a:srgbClr val="0563C1"/>
      </a:hlink>
      <a:folHlink>
        <a:srgbClr val="954F72"/>
      </a:folHlink>
    </a:clrScheme>
    <a:fontScheme name="自定义 5">
      <a:majorFont>
        <a:latin typeface="KronaOne"/>
        <a:ea typeface="思源黑体 CN Bold (标题)"/>
        <a:cs typeface=""/>
      </a:majorFont>
      <a:minorFont>
        <a:latin typeface="OPPOSans M"/>
        <a:ea typeface="思源黑体 CN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4057</TotalTime>
  <Words>4926</Words>
  <Application>Microsoft Office PowerPoint</Application>
  <PresentationFormat>宽屏</PresentationFormat>
  <Paragraphs>1659</Paragraphs>
  <Slides>61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61</vt:i4>
      </vt:variant>
    </vt:vector>
  </HeadingPairs>
  <TitlesOfParts>
    <vt:vector size="78" baseType="lpstr">
      <vt:lpstr>阿里巴巴普惠体 Heavy</vt:lpstr>
      <vt:lpstr>等线</vt:lpstr>
      <vt:lpstr>等线 Light</vt:lpstr>
      <vt:lpstr>Canela Bold</vt:lpstr>
      <vt:lpstr>Calibri Light</vt:lpstr>
      <vt:lpstr>Calibri</vt:lpstr>
      <vt:lpstr>OPPOSans R</vt:lpstr>
      <vt:lpstr>OPPOSans H</vt:lpstr>
      <vt:lpstr>Avenir Next Regular</vt:lpstr>
      <vt:lpstr>Wingdings</vt:lpstr>
      <vt:lpstr>Helvetica Neue</vt:lpstr>
      <vt:lpstr>OPPOSans B</vt:lpstr>
      <vt:lpstr>Arial</vt:lpstr>
      <vt:lpstr>OPPOSans M</vt:lpstr>
      <vt:lpstr>OPPOSans L</vt:lpstr>
      <vt:lpstr>1_Office 主题​​</vt:lpstr>
      <vt:lpstr>9_Office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雨牧</dc:creator>
  <cp:lastModifiedBy>雨 牧</cp:lastModifiedBy>
  <cp:revision>128</cp:revision>
  <dcterms:created xsi:type="dcterms:W3CDTF">2022-03-12T09:47:44Z</dcterms:created>
  <dcterms:modified xsi:type="dcterms:W3CDTF">2023-02-02T13:10:32Z</dcterms:modified>
</cp:coreProperties>
</file>

<file path=docProps/thumbnail.jpeg>
</file>